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my name is Mohannad Ismail. Today I will introduce my preliminary thesis: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Effective and Practical Defenses Against Memory Corruption and Transient Execution Attacks with Hardware Security Features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11d9e6ccbb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11d9e6ccbb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explained the motivation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take a step back and go over the background for this thesis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27e32eee6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27e32eee6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27e32eee6c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27e32eee6c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27e32eee6c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9" name="Google Shape;2749;g27e32eee6c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27e32eee6c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27e32eee6c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27e32eee6c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27e32eee6c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27e32eee6c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27e32eee6c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27e32eee6c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27e32eee6c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Starting with unforgeability, the PAC mechanism on itself includes the pointer as one of the inputs to generate the PAC. Thus a forged pointer would trigger a fault on authentication, due to the pointer having a different value from the one that was used for that PAC.</a:t>
            </a:r>
            <a:endParaRPr sz="14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g27e32eee6c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7" name="Google Shape;2827;g27e32eee6c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For the sake of time, I will only explain how one of the properties is enforced in detail but I can show the others if needed. </a:t>
            </a:r>
            <a:r>
              <a:rPr lang="en" sz="1400">
                <a:solidFill>
                  <a:schemeClr val="dk1"/>
                </a:solidFill>
              </a:rPr>
              <a:t>To enforce the non-dangling property, PACTight assigns a random tag to the pointer. This random tag is generated upon allocation and changes when an object is freed or reallocated, thus allowing the lifecycle of the object to be tracked. A dangling pointer being used will not have a tag, and thus the PAC generated on authentication will not match, resulting in a violation, and thus preventing any misuse of dangling pointers.</a:t>
            </a:r>
            <a:endParaRPr sz="1400">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27e32eee6c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27e32eee6c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We also evaluated the memory overhead of PACTight-CPI on the SPEC benchmarks and got a 19% memory overhead on average. </a:t>
            </a:r>
            <a:endParaRPr sz="14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g27e32eee6c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7" name="Google Shape;2887;g27e32eee6c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Here I will introduce two attacks based on violating memory safety: Control flow hijacking and use-after-free attacks. Control-flow hijacking attacks aim to maliciously change the legitimate control-flow of a program. This can be done by corrupting indirect calls or jumps, or return addresses. This allows the adversary to execute an illegitimate control-flow transfer, that can reach, for example, a system call. Use-after-free attacks are temporal attacks aimed to exploit the incorrect use of dynamic memory. A pointer is allocated on the heap and can be used by the program. When the memory is freed, the pointer becomes dangling and can be exploited by an attacker.</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7ca033b19c_0_4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7ca033b19c_0_4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start by defining what memory safety is. What we have here is a visualization of the virtual memory, with a memory object allocated and a pointer that points to it. Memory safety means that memory objects are guaranteed to be accessed only…</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g27e32eee6c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27e32eee6c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27e32eee6c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27e32eee6c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variable cp is defined with a type of void*. Its scope is the function main. It has read-only permissions, due to the const. By examining the debug metadata, we can traverse it to get the type, as shown here in Line 6 of the LLVM IR debug info</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27e32eee6c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27e32eee6c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can also traverse it to get the scope, as shown here in Line 4 of the LLVM IR debug info</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g27e32eee6c1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27e32eee6c1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 can get the permission, as shown here in Line 8 of the LLVM IR debug info. Permission is represented by using const in the variable definition.</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27e32eee6c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4" name="Google Shape;2954;g27e32eee6c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propose three RSTI defense mechanisms, each with its own distinct view of the RSTI-type. RSTI’s three security mechanisms have different security guarantees due to the different nature and strictness each mechanism has to offer. I will start by defining them and then will show an example to clarify them. RSTI-STWC (Scope-Type Without Combining) is our main RSTI mechanism. RSTI-STWC authenticates and re-signs pointers when casts happen. RSTI-STC (Scope-Type with Combining) combines compatible types together so that it wouldn’t need to re-sign pointers when pointer casts happen. RSTI-STL (Scope-Type with Location) is the strictest RSTI defense mechanism. It combines the location, i.e., address, of the pointer with the scope-type information to completely prevent any pointer substitution attacks. This means that the pointer can only be used legitimately at that specific location.</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g27e32eee6c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27e32eee6c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exactly does this entail? So this figure shows code instrumented with the three mechanisms and the corresponding RSTI-types. For RSTI-STWC, in Figure a, there are two basic types in the program (void* and ctx*). Due to RSTI-STWC’s analysis considering scope and permission, there are now three RSTI-types, M1, M2 and M3. Even though there is a cast between void* and ctx*, RSTI-STWC maintains separate RSTI-types for them. RSTI-STWC makes sure that legitimate casts are handled appropriately by re-signing the PAC with the RSTI-types after casting, as in Lines 19-21 in Figure a. For RSTI-STC, in Figure b, ctx* and void* are combined into one RSTI-type, and thus there is no need for additional instrumentation to handle them in Lines 5-10. RSTI-STC has less security guarantees but offers better performance. For RSTI-STL, in Figure c, each usage of the pointer in a different location has its own RSTI-type. So, in addition to instrumenting casts, RSTI-STL re-signs any pointers that get passed as arguments, due to a change in the location of the pointer. Anytime the location of the pointer changes, RSTI-STL authenticates and re-signs within the new location. This allows it to overcome the shortcomings of the others, albeit at a higher performance cost due to a higher number of instrumentations. There is a full performance evaluation on these three mechanisms in the coming slides.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27e32eee6c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8" name="Google Shape;2968;g27e32eee6c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all pointer-to-pointer types are covered. Only ones that are lost when the pointer type goes out of scope, (e.g., , being casted and passed as a function argument) and thus cannot be statically detected. While there are different pointer-to-pointer scenarios, few pointer-to-pointers fall into this specific category. The IR provides sufficient information to handle pointer-to-pointer cases that do not fall into this category. Thus, we do not need to instrument every pointer-topointer with this mechanism. Since the CE can only be 8 bits, this means that only 256 types can be used. This is shown to be sufficient in the evaluation section.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27e32eee6c1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27e32eee6c1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want to showcase the usefulness of the RSTI-type information, particularly how unique RSTI-types are for each RSTI-mechanism. First, we have </a:t>
            </a:r>
            <a:r>
              <a:rPr b="1" lang="en"/>
              <a:t>Equivalence Class of Type (ECT)</a:t>
            </a:r>
            <a:r>
              <a:rPr lang="en"/>
              <a:t>: RSTI-STWC has the advantage of having only one basic type for each RSTI-type, whereas RSTI-STC can have more than one basic type in an RSTI-type, due to the combining. We refer to the number of basic types in each RSTI-type as Equivalence Class of Type (ECT). We use the term equivalence class since this count provides a measure of how viable pointer substitution attacks can be within an application. The same term is used in CFI papers and RSTI is the first, as far as we know, to adopt it for data pointers. •</a:t>
            </a:r>
            <a:r>
              <a:rPr b="1" lang="en"/>
              <a:t> Equivalence Class of Variable (ECV):</a:t>
            </a:r>
            <a:r>
              <a:rPr lang="en"/>
              <a:t> RSTI-STWC has a maximum ECT of 1, due to there being only one type in each RSTI-type. However, RSTI-STWC does not have one variable for each RSTI-type. Several variables can be declared within the same RSTI-type. We refer to the number of variables in each RSTI-type as Equivalence Class of Variable (ECV).The largest ECV for RSTI-STL is always 1, due to the inclusion of the location (&amp;p) in the modifier, while the largest ECV for RSTI-STWC would vary. I have done a full analysis on these numbers, but I won’t go into them now due to time constraints. However, I can show them if needed.</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27e32eee6c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27e32eee6c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want to showcase the usefulness of the RSTI-type information. We define some terminology first:  </a:t>
            </a:r>
            <a:r>
              <a:rPr b="1" lang="en"/>
              <a:t>Number of types in program (NT):</a:t>
            </a:r>
            <a:r>
              <a:rPr lang="en"/>
              <a:t> This is the number of basic types a program has, such as int*, void*, etc,  </a:t>
            </a:r>
            <a:r>
              <a:rPr b="1" lang="en"/>
              <a:t>Number of RSTI-types (RT):</a:t>
            </a:r>
            <a:r>
              <a:rPr lang="en"/>
              <a:t> This refers to the actual types that are enforced by the specific RSTI mechanism. </a:t>
            </a:r>
            <a:r>
              <a:rPr b="1" lang="en"/>
              <a:t> Equivalence Class of Type (ECT)</a:t>
            </a:r>
            <a:r>
              <a:rPr lang="en"/>
              <a:t>: RSTI-STWC has the advantage of having only one basic type for each RSTI-type, whereas RSTI-STC can have more than one basic type in an RSTI-type, due to the combining. We refer to the number of basic types in each RSTI-type as Equivalence Class of Type (ECT). We use the term equivalence class since this count provides a measure of how viable pointer substitution attacks can be within an application. The same term is used in CFI papers and RSTI is the first, as far as we know, to adopt it for data pointers. •</a:t>
            </a:r>
            <a:r>
              <a:rPr b="1" lang="en"/>
              <a:t> Equivalence Class of Variable (ECV):</a:t>
            </a:r>
            <a:r>
              <a:rPr lang="en"/>
              <a:t> RSTI-STWC has a maximum ECT of 1, due to there being only one type in each RSTI-type. However, RSTI-STWC does not have one variable for each RSTI-type. Several variables can be declared within the same RSTI-type. We refer to the number of variables in each RSTI-type as Equivalence Class of Variable (ECV).The largest ECV for RSTI-STL is always 1, due to the inclusion of the location (&amp;p) in the modifier, while the largest ECV for RSTI-STWC would vary.</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27e32eee6c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9" name="Google Shape;2989;g27e32eee6c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going back to these tables that show the different RSTI-Types,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7ca033b19c_0_4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7ca033b19c_0_4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…between their intended bounds, and this means that the pointer should not be allowed to access any memory region outside the allocated one.</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27e32eee6c1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27e32eee6c1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we can see that for this example, the largest Equivalence class of type is 2, due to two basic types being merged together.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27e32eee6c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27e32eee6c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shows the EC data for SPEC CPU2006. RSTI increases the number of types that can be distinguished in a program. Also, the impact of combining RSTI-types for RSTI-STC reduces the number of RSTI-types in the mechanism, but is still higher than the number of types without RSTI. RSTI-STL is not shown in the table. This is because the largest ECT and ECV for RSTI-STL are always 1, due to the enforcement of the location. RSTI-STL is the most secure, however RSTI-STWC does still provide security value due to its ECT being always 1, and significantly reducing ECV.</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7ca033b19c_0_4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7ca033b19c_0_4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Also, memory objects should only be accessed during their lifetime, and thus a pointer should not be allowed to access a memory object after it has been deallocated.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7ca033b19c_0_4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7ca033b19c_0_4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finally, a memory object should only be accessed by a pointer of the same or compatible type. Thus, a pointer of type (B) should only be allowed to access an object of type (B) and not an object of type (A).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7ca033b19c_0_4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7ca033b19c_0_4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are the rules, but attackers violate the rules. So how can these rules be violated?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7ca033b19c_0_4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7ca033b19c_0_4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Violating bounds can be done by a buffer overflow, in which an attacker stores more data in the buffer than its capacity, leading to an overflow that corrupts other data in memory. This is due to the fact that C and C++ semantics allow this type of behavior. If carefully corrupted, an attacker can execute extremely powerful attacks.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7ca033b19c_0_4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7ca033b19c_0_4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next violation is a use-after-free violation. As the name suggests, this violation happens when an attacker uses a pointer to an object after the object has been freed.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7ca033b19c_0_4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7ca033b19c_0_4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last type of violation is a type confusion violation, in which the attacker uses a pointer of a different type to the object that they want to point to.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7ca033b19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7ca033b19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As mentioned before, memory safety is a serious problem. </a:t>
            </a:r>
            <a:r>
              <a:rPr lang="en" sz="1400">
                <a:solidFill>
                  <a:schemeClr val="dk1"/>
                </a:solidFill>
              </a:rPr>
              <a:t>Many of these violations are due to memory corruption vulnerabilities. In a study done by Microsoft on its products, they reported that 70% of all security bugs found were due to memory safety issues, and 30% of bugs in Google Open Source are memory safety bugs.</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d9e6ccb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d9e6ccb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an Outline of what we will go over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 will introduce the motivation for this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 will explain the background regarding things like key terms and concepts, as well as past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 will introduce and explain the present contributions I have worked on for this thesis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I will propose the future work that still needs to be done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summarize and conclude.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7ca033b19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27ca033b19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Here I will introduce two attacks based on violating memory safety: Control flow hijacking and data-oriented attacks. Control-flow hijacking attacks aim to maliciously change the legitimate control-flow of a program. This can be done by corrupting indirect calls or jumps, or return addresses. This allows the adversary to execute an illegitimate control-flow transfer, that can reach, for example, a system call. Data oriented attacks are similar in terms of the exploit mechanism, but they do not violate the control flow. Instead they abuse other non-control data such as data pointers and can be very dangerous resulting in, for example, leaking an SSL key. Data oriented attacks are much harder to defend against due to the abundance of data pointers in a program.</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7ca033b19c_0_53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is a code example showcasing how an attacker can hijack the control flow of a program via a memory corruption vulnerability. The function handle_req allocates several variables on the stack, including a function pointer func. This function pointer is then assigned a legitimate value by the program. However, the strcpy function, immediately following the assignment, allows the attacker to overflow the buf buffer, and overwrite the function pointer value with a specially crafted malicious pointer. Then when the function pointer is dereferenced this can jump to some arbitrary code, such as a ROP chain for example, and execute malicious code.</a:t>
            </a:r>
            <a:endParaRPr/>
          </a:p>
        </p:txBody>
      </p:sp>
      <p:sp>
        <p:nvSpPr>
          <p:cNvPr id="1708" name="Google Shape;1708;g27ca033b19c_0_5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27ca033b19c_0_4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27ca033b19c_0_4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To help combat abusing pointers, ARM released a hardware security feature called Pointer Authentication. Pointer Authentication relies on utilizing the unused bits of a 64-bit pointer to store a Pointer Authentication Code or PAC that is generated by a cryptographic hash function. This PAC cannot be calculated without a secret key. This allows the pointer to be signed by this PAC, and thus the PAC needs to be properly removed, or authenticated, before the pointer can be used.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27ca033b19c_0_4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27ca033b19c_0_4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how does this mechanism work? There are two main primitives. The first is the signing of the pointer. A cryptographic hash algorithm takes a secret key, a pointer and the modifier, which is provided by the program. The secret key is initialized by the kernel and stored in a register. The algorithm then computes the PAC, and places it on the top of the pointer. Then when a pointer needs to be authenticated, the algorithm takes the same inputs again and regenerates the PAC. If the PAC matches, then the PAC is removed from the pointer and the pointer can be used.</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7ca033b19c_0_4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7ca033b19c_0_4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However, if the authentication fails, the top two bits of the pointer are flipped, thus rendering the pointer to be unusable. Any change in any of the components passed to the cryptographic algorithm will result in a different PAC and thus a failed authentication.</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7cf9e9a049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27cf9e9a049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focus on one of my past works, called PACTight. I wish to clarify that I did this work during the course of my PhD but since I used it in my Masters thesis, I have it here in the background. But it is an important part of the overall story of my thesis.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27ca033b19c_0_4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27ca033b19c_0_4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So let’s start of by focusing on specific limitations of defenses that have actually used Pointer Authentication. </a:t>
            </a:r>
            <a:r>
              <a:rPr lang="en" sz="1400">
                <a:solidFill>
                  <a:schemeClr val="dk1"/>
                </a:solidFill>
              </a:rPr>
              <a:t>There are limitations present in the current state-of-the-art. One limitation is reliance on a modifier that can be repeated. This means attackers can reuse the PACs that are generated. Another limitation is needing a forward edge CFI technique to be present, so that the attacker cannot skip the instrumentation. Another limitation of some techniques is the reliance on a weaker threat model with only arbitrary write. The attacker must not have arbitrary read for the defense to be viable. There are many limitations in the current state-of-the-art with plenty of room for improvement.</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27ca033b19c_0_4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7ca033b19c_0_4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Based on the limitations I mentioned, we identified three security properties in pointers that, if enforced, completely protect pointers from being abused.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27ca033b19c_0_4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27ca033b19c_0_4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They are unforgeability, in which a pointer must always point to its legitimate object,</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27ca033b19c_0_4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27ca033b19c_0_4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non-copyability, meaning a pointer can’t be used at a location other than its legitimate one,</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d9e6ccbb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d9e6ccbb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First, Motivation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27ca033b19c_0_4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27ca033b19c_0_4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and finally non-dangling, meaning a pointer cannot be used after its object has been freed. Enforcing these three properties tightly seals the pointers from illegal use.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27ca033b19c_0_4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27ca033b19c_0_4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Let’s take a closer look at the three properties to better define them.</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27ca033b19c_0_4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27ca033b19c_0_4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Foregability means that a pointer that points to a specific object becomes corrupted with a forged pointer to point to another object.</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27ca033b19c_0_4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27ca033b19c_0_4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Copyability means that a maliciously copied pointer can still be legitimately used to point to an object.</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27ca033b19c_0_4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27ca033b19c_0_4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Dangling means that the pointer of a freed or realloc’d object still points to that object and can be abused by an attacker.</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27ca033b19c_0_4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27ca033b19c_0_4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Powerful memory corruption attacks are a direct implication of violating these three properties. An attacker can generate valid PACs with forgeability, reuse valid pointers with copyability, and reuse invalid pointers with dangling.</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27ca033b19c_0_4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27ca033b19c_0_4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The importance of these properties stems from the fact that, in order to hijack control-flow, at least one of these properties must be violated, based on our analysis. And so, PACTight seals pointers and guarantees that they cannot be misused. PACTight also overcomes the limitations of previous approaches. The non-copyability property prevents any PAC reuse. PACTight protects all globals, stack variables and heap variables. PACTight assumes a strong threat model with arbitrary read and write capabilities </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27ca033b19c_0_4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27ca033b19c_0_4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how will PACTight enforce the three properties? PACTight relies on the pointer authentication modifier. This modifier is used by the cryptographic hash algorithm to generate the PAC. The reason we rely on it is that it is user-controlled and can be made complex enough to generate a unique PAC. Any modification to it or the pointer would result in a violation</a:t>
            </a:r>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7ca033b19c_0_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7ca033b19c_0_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PACTight blends the address of the pointer (ampersand p) and a unique random tag, generated by the PACTight compiler and associated with the memory object, to enforce the three properties.</a:t>
            </a:r>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27ca033b19c_0_4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27ca033b19c_0_4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For signing, we incorporate these elements into the modifier, so the cryptographic algorithm modifier is the location of the pointer and the tag,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ca033b19c_0_4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7ca033b19c_0_4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Many modern day security attacks are due to memory corruption vulnerabilities. They have very serious implications in the real world. Memory corruption vulnerabilities have existed for many years, yet they are still prevalent.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27ca033b19c_0_4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27ca033b19c_0_4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and the same way for authentication, as can be seen, to regenerate the PAC successfully. I’ll explain now how this choice enforces the three properties.</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27ca033b19c_0_5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27ca033b19c_0_5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Due to time constraints, I will only go through the detailed enforcement of one of the properties. </a:t>
            </a:r>
            <a:r>
              <a:rPr lang="en" sz="1400">
                <a:solidFill>
                  <a:schemeClr val="dk1"/>
                </a:solidFill>
              </a:rPr>
              <a:t>For non-copyability, the location of the pointer being included as a part of the modifier means that any copied pointer will generate a different PAC on authentication, due to a different ampersand p, thus resulting in mismatch on authentication. This means that a pointer can only be used in its legitimate location, enforcing the second property.</a:t>
            </a:r>
            <a:endParaRPr sz="14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27ca033b19c_0_5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27ca033b19c_0_5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PACTight can be easily applied to protect a variety of pointer types. The PACTight compiler automatically instruments all globals, stack and heap variables. We chose to implement four PACTight defense mechanisms to demonstrate PACTight’s versatility and coverage. </a:t>
            </a: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27ca033b19c_0_5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27ca033b19c_0_5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We ran PACTight with three sets of benchmarks, the SPEC CPU2006 set, the nbench set and CoreMark. We also ran one real-world application, nginx, which is a web server. The following graph shows our numbers for the different PACTight defense mechanisms. As can be seen, PACTight has low average overhead. </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27ca033b19c_0_5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27ca033b19c_0_5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to conclude this chapter, </a:t>
            </a:r>
            <a:r>
              <a:rPr lang="en" sz="1400">
                <a:solidFill>
                  <a:schemeClr val="dk1"/>
                </a:solidFill>
              </a:rPr>
              <a:t>I have introduced PACTight, which is an efficient and robust mechanism that utilizes ARM’s pointer authentication primitives to guarantee pointer integrity. We identified three security properties that PACTight enforces and did an extensive evaluation. PACTight was published in USENIX Security 2022. However, it does have some limitations. It doesn’t cover data pointers, </a:t>
            </a:r>
            <a:r>
              <a:rPr lang="en" sz="1400">
                <a:solidFill>
                  <a:schemeClr val="dk1"/>
                </a:solidFill>
              </a:rPr>
              <a:t>which are a dangerous attack avenue as mentioned before, and the existence of the external metadata adds overhead due to the metadata lookup, and it is also only protected by ASLR and thus exposed to the attacker. So these limitations need to be addressed and are addressed in this thesis in the next contribution.</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27e32eee6c1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27e32eee6c1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to conclude this chapter, I have introduced PACTight, which is an efficient and robust mechanism that utilizes ARM’s pointer authentication primitives to guarantee pointer integrity. We identified three security properties that PACTight enforces. We showcased PACTight with four defense mechanisms that protect a wide variety of security-sensitive pointers. We evaluated PACTight against real-world and synthesized attacks, more details on those in the paper, and showcased its low overhead on a variety of benchmarks and using real PAC instructions. PACTight was published in USENIX Security 2022. However, it does have some limitations. It doesn’t cover data pointers, which are a dangerous attack avenue as mentioned before, and the existence of the external metadata adds overhead due to the metadata lookup, and it is also only protected by ASLR and thus exposed to the attacker. So these limitations need to be addressed and are addressed in this thesis in the next contribution.</a:t>
            </a: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122c41e910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122c41e910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we have gone over the motivation and background for this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will dive into the present contributions of this thesis.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27ca033b19c_0_5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27ca033b19c_0_5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talked in the background about data-oriented attacks, and these attacks are becoming more and more sophisticated. As control-flow hijacking defenses become better, attackers have looked for other attack avenues to execute their attacks. This resulted in complicated attacks such as Data Oriented Programming, or DOP, and NEWTON, in which they leak SSL keys and achieve arbitrary code execution without violating control flow.</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27ca033b19c_0_5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27ca033b19c_0_5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 course, there are defenses against data oriented attacks, but they suffer from many challenges. One of them is Data Flow Integrity or DFI, which conforms each variable to its legitimate write instruction. However, the performance penalty is quite high, incurring an average of 103% runtime overhead and 50% memory overhead. Another mechanism is Hardware assisted Data Flow isolation or HDFI, which isolates instructions based on a one bit tag, offering a protected and unprotected domain. However, this is very coarse grained, and thus the security </a:t>
            </a:r>
            <a:r>
              <a:rPr lang="en"/>
              <a:t>guarantees</a:t>
            </a:r>
            <a:r>
              <a:rPr lang="en"/>
              <a:t> are not very high. YARRA relies on programmer annotations that are marked by the developer through an extension to the C language. However, YARRA suffers from an average runtime overhead of approximately 400% when </a:t>
            </a:r>
            <a:r>
              <a:rPr lang="en"/>
              <a:t>applied</a:t>
            </a:r>
            <a:r>
              <a:rPr lang="en"/>
              <a:t> to the whole program. As can be seen, current data-oriented defense mechanisms have many limitations that need to be addressed.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7ca033b19c_0_5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27ca033b19c_0_5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take a step back and look at what defense mechanisms want to achieve. The goal of the defense mechanisms is ensuring correct and proper execution of a program. Meanwhile, the developer of the program has put much information whilst they were writing the program to make sure that it executes in a certain way. All this information is, unfortunately, lost at runtime. So why not use this information as the security context that we need, and propagate it to the runtime in some way? If we can ensure that the program executes in the way that the developer intended even when an attacker is present, then the program would not be compromised, since an attacker relies on the anomalous execution of a program by exploiting vulnerabilities. However, this information needs to be carefully chosen, in order to guarantee enough uniqueness of the security context between different pointers. We identified three main vital pieces of information, that are defined by a developer to execute the program correctly and these are …..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ca033b19c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ca033b19c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slide summarizes the battle between attack and defense research regarding memory safety, from both academia and industry. As can be seen, it was 50 years ago when the first buffer overflow attack was documented. Then it went back and forth between attacks and defenses. Some of the most notable attacks are stack smashing and ROP which is Return oriented programming, and some of the most notable defenses are ASLR and CFI. By the way, VIP is one of my publications and it was published in CCS 2021.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27ca033b19c_0_5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27ca033b19c_0_5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a:t>
            </a:r>
            <a:r>
              <a:rPr lang="en"/>
              <a:t> basic type of a variable, e.g., char, int*. This type is defined by the developer to tell the compiler how this variable will be used in the program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27ca033b19c_0_5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27ca033b19c_0_5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the scope which defines where the variable should be used legitimately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27ca033b19c_0_5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27ca033b19c_0_5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and the permission, and we refer to permissions as whether a variable is defined as read or read/write. These three properties express what the developer’s intent is for the usage of variables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27ca033b19c_0_5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27ca033b19c_0_5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such information is lost after compilation, and thus the programmer’s intent gets translated to just raw addresses. Thus, an attacker can easily weaponize pointers without conforming to their proper usage. What if we bring back that information, and enforce the program to conform to it at runtime? Then, the program can be executed in the proper programmer-intended manner, leaving little room for attackers to manipulate the program.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27ca033b19c_0_5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27ca033b19c_0_5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this end, I propose Scope-Type Integrity (STI), a new defense policy that enforces pointers to conform to the programmer’s intended manner, by utilizing scope, type, and permission information. STI collects information offline about the type, scope, and permission (read/write) of every pointer in the program. STI ensures that pointers are always dereferenced from the correct scope, with the correct type and correct permissions. This information can then be used at runtime to ensure that pointers comply with their intended purpose, and allows STI to defeat advanced pointer attacks since these attacks typically violate either the scope, type, or permission.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27ca033b19c_0_5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27ca033b19c_0_5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also </a:t>
            </a:r>
            <a:r>
              <a:rPr lang="en"/>
              <a:t> present Runtime Scope-Type Integrity (RSTI), which is the implementation of STI. RSTI leverages ARM Pointer Authentication (PA) to generate Pointer Authentication Codes (PACs), based on the information from STI, and place these PACs at the top bits of the pointer. At runtime, the PACs are then checked to ensure pointer usage complies with STI. In this way, pointers are guaranteed to execute in the manner specified by the programmer in the application. This allows integrity checks to be performed without needing much external metadata and provides high-security guarantees against creative attacks. Also, leveraging ARM PA allows runtime checks to be efficient, thus opening the way to efficiently and securely protect all pointers in a program.</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27ca033b19c_0_5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27ca033b19c_0_5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goal of RSTI is to protect all pointers in a program from memory corruption attacks. This puts RSTI in a position similar to Data Flow Integrity (DFI) and other similar techniques. In summary, RSTI’s main goals are: • Completeness: Protection of all pointers in a program. • Little reliance on external metadata: Eliminate metadata lookup overhead and attacks on the metadata. • High performance: Keep runtime overhead as low as possible. • Compatibility: Allow protection of legacy (C/C++) programs without needing programmer annotations.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7ca033b19c_0_5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27ca033b19c_0_5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take a closer look at how we extract this information, which I will refer to as scope-type information. We use the LLVM compiler infrastructure. LLVM’s Intermediate Representation (IR) allows us to obtain all of the scope-type information with LLVM’s IR metadata. LLVM generates llvm.dbg instructions, that can be used to access the metadata of the variable. STI uses these instructions to initialize the internal static metadata with the scope, type, and permission information. This code snippet shows a C program and the corresponding LLVM debug metadata.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27e32eee6c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27e32eee6c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we see an overview of how RSTI works. First, the LLVM debug instructions are identified from the source code in the RSTI LLVM pass. Then, the scope-type information is extracted and added to an internal static compiler data structure. This is then used to instrument all pointers with the appropriate scope-type information included in the modifier of the PAC. RSTI also does special instrumentation for specific pointers to pointers, which I will get to explain in detail in the later slides. After all the instrumentation is done, we have a protected binary with all the pointers being protected to enforce the proper scope-type information.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27ca033b19c_0_5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27ca033b19c_0_5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Combining the scope-type information together, we produce what we refer to as the RSTI-type. We define RSTI-type as a pointer type which restricts a pointer to conform to the scope-type information. If a pointer does not have the intended RSTI-type, RSTI will detect that the pointer has been tampered with. For example, the table below shows two RSTI-types (M2 and M3) for one basic type (void*), due to the fact that there are two void* variables that have different scopes and different permissions. This also applies to local and escaping variables. </a:t>
            </a:r>
            <a:r>
              <a:rPr lang="en">
                <a:solidFill>
                  <a:schemeClr val="dk1"/>
                </a:solidFill>
              </a:rPr>
              <a:t>RSTI instruments all pointer load/store instructions and enforces RSTI-type with PAC. RSTI instruments all pointers on the stack, heap, and globals. This mechanism allows STI’s restrictions to be enforced at runtime.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7ca033b19c_0_2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7ca033b19c_0_2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of the most serious attacks are control flow hijacking attacks, in which the attacker violates the control-flow of the program and non-control data attacks, which are attacks that do not violate the control-flow of the program, and instead rely on manipulation of data variables in programs. Many defenses have been proposed over the years, with control-flow integrity, or CFI, being one of the most important ones to defend against control flow hijacking attacks. Recently, hardware vendors have started releasing hardware security features to help defend against these attacks, such as ARM Pointer Authentication Codes, or ARM PAC. </a:t>
            </a:r>
            <a:r>
              <a:rPr lang="en">
                <a:solidFill>
                  <a:schemeClr val="dk1"/>
                </a:solidFill>
              </a:rPr>
              <a:t>The battle is still ongoing until today, with state-of-the-art defenses continuing to be proposed against these two attack avenues.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27e32eee6c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27e32eee6c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exactly does this entail? So this figure shows code instrumented with RSTI and the corresponding RSTI-types. I</a:t>
            </a:r>
            <a:r>
              <a:rPr lang="en"/>
              <a:t>n this example</a:t>
            </a:r>
            <a:r>
              <a:rPr lang="en"/>
              <a:t>, there are two basic types in the program (void* and ctx*). Due to RSTI’s analysis considering scope and permission, there are now three RSTI-types, M1, M2 and M3. Whenever a cast happens between types, RSTI identifies that and authenticates the pointer and resigns it with the casted type. We refer to enforcing RSTI in this way as RSTI Scope-Type without combining, or RSTI-STWC. Even though there is a cast between void* and ctx*, RSTI</a:t>
            </a:r>
            <a:r>
              <a:rPr lang="en"/>
              <a:t>-STWC</a:t>
            </a:r>
            <a:r>
              <a:rPr lang="en"/>
              <a:t> maintains separate RSTI-types for them and distinguishes the permission in the void* basic type. RSTI-STWC makes sure that legitimate casts are handled appropriately by re-signing the PAC with the RSTI-types after casting, as in Lines 19-21 in the Figure.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27ca033b19c_0_5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27ca033b19c_0_5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talk about some enforcement details.  RSTI instruments all pointer loads/stores with Pointer authentication instructions, utilizing LLVM’s pointer authentication intrinsics. These are internal compiler intrinsics that allow pointer authentication instructions to be added without needing an external library or inline assembly, and allow more optimizations for the compiler. RSTI instruments all pointer stores in a program. They are all signed with their respective RSTI-type as the modifier. Thus, all pointers in a program always have a PAC on them and are always protected. RSTI authenticates pointers as they are loaded from memory, using the same RSTI-type that was used to sign them on-store. The LLVM pointer authentication intrinsics allow authentication to happen without spilling to memory, due to them being optimized in the compiler. This means that we do not need to re-sign pointers after authentication, since the compiler optimizes the memory accesses and the authenticated address is always in a register.</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27ca033b19c_0_5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27ca033b19c_0_5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does field-sensitive analysis on composite type variables in order to achieve finer-grained and accurate enforcement of the programmer’s intent. RSTI handles members of a composite type and assigns the scope and type appropriately. This code snippet shows an example of a variable ptr, which is of type struct node* and its scope is main.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27ca033b19c_0_5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27ca033b19c_0_5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member variable, fp, has a type of int()* but its scope is both main as well as struct node. RSTI enforces that the ptr-&gt;fp() has the proper scope in terms of the functions it is executed in, as well as its composite type. Note that composite types can act as both scope and type, depending on which pointers are being referred to.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27ca033b19c_0_5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27ca033b19c_0_5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important enforcement detail is handling pointers-to-pointers. Due to the reliance on the RSTI-type when signing/authenticating pointers, we must make sure that the correct types are being used and propagated. For single pointers, this is not an issue. However, for a pointer-to-pointer, this can be a possible issue, as the original type of the pointer can be lost, especially when the double pointer is casted and passed as a function argument. Thus, we need to find a way to preserve the original type of the pointer in order to make sure that it does not violate the programmer’s intent.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27ca033b19c_0_5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27ca033b19c_0_5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clarify this with a code-snippet.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27ca033b19c_0_5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 name="Google Shape;2437;g27ca033b19c_0_5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foo1 and foo2 take &amp;p, a pointer-to-pointer, as an argument.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27ca033b19c_0_5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27ca033b19c_0_5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foo1, the same basic type (struct node) is in the argument and thus the pointer-to-pointer mechanism is not needed.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27ca033b19c_0_5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27ca033b19c_0_5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However, for foo2, the type is void**. In this case, the original type (struct node**) is lost and thus the mechanism is needed</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7ca033b19c_0_5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27ca033b19c_0_5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resolve this by adding an extra step of indirection. We define a tag that gets added to the top bits and that leads us to the full original type along with its modifier from the RSTI-type. The tag and the full original type are referred to as the Compact Equivalent (CE) and Full Equivalent (FE), respectively. RSTI makes use of an ARMv8 hardware feature called Top Byte Ignore (TBI) that ignores the top 8 bits of a virtual address. Thus, RSTI stores a tag (CE) that refers to the original type (FE) on the top 8 bits of the pointer.  The CE and FE are also both stored in read-only metadata in memory and can only be accessed by the pointer-to-pointer library.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2154eb2dd8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2154eb2dd8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So what are the most pressing challenges in the current state-of-the-art defenses. Well the first is low coverage. Due to the existence of different attack types and avenues in a program, it is difficult for a defense mechanism to cover more than one. For example, return addresses and function pointers cannot be protected in the same way, and so some state-of-the-art defense mechanisms need to make a choice and compromise the others. Then there is less security guarantees. A defense may open an avenue for an attack. For example, many modern defenses rely on metadata in memory, and this opens an avenue for attackers to exploit that metadata and compromise the actual defense mechanism. Then one of the most prevalent reasons is high performance overhead. Due to the fact that extra checks are needed, for example, whenever a code pointer is dereferenced, these can build up for the whole program and cause the program to be much slower than without the defense mechanism. Thus, the checking needs to be fast and efficient which isn’t the case for most of the state-of-the-art. And finally, compatibility. Many defense mechanisms are not compatible with legacy code and need modifications or annotations done to the language to be able to implement the defense. Even though these challenges have improved over time, they still very much exist in many recent defense mechanisms.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27ca033b19c_0_5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27ca033b19c_0_5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all pointer-to-pointer types are covered. Only ones that are lost when the pointer type goes out of scope, (e.g., , being casted and passed as a function argument) and thus cannot be statically detected. While there are different pointer-to-pointer scenarios, few pointer-to-pointers fall into this specific category. The IR provides sufficient information to handle pointer-to-pointer cases that do not fall into this category. Thus, we do not need to instrument every pointer-topointer with this mechanism. Since the CE can only be 8 bits, this means that only 256 types can be used. This is shown to be sufficient in the evaluation section.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27e32eee6c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27e32eee6c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implemented two other RSTI defense mechanisms in order to balance options for performance and security guarantees. RSTI’s three security mechanisms have different security guarantees due to the different nature and strictness each mechanism has to offer. I had previously explained our main mechanism RSTI-STWC, which authenticates and re-signs pointers when casts happen. RSTI-STC (Scope-Type with Combining) combines compatible types together so that it wouldn’t need to re-sign pointers when pointer casts happen. RSTI-STL (Scope-Type with Location) is the strictest RSTI defense mechanism. It combines the location, i.e., address, of the pointer with the scope-type information to completely prevent any pointer substitution attacks. This means that the pointer can only be used legitimately at that specific location.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27e32eee6c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27e32eee6c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take a look at the same code example but instrumented for the other mechanisms. For RSTI-STC, in Figure b, ctx* and void* are combined into one RSTI-type, and thus there is no need for additional instrumentation to handle them in Lines 5-10. RSTI-STC has less security guarantees but offers better performance. For RSTI-STL, in Figure c, each usage of the pointer in a different location has its own RSTI-type. So, in addition to instrumenting casts, RSTI-STL re-signs any pointers that get passed as arguments, due to a change in the location of the pointer. Anytime the location of the pointer changes, RSTI-STL authenticates and re-signs within the new location. This allows it to overcome the shortcomings of the others, albeit at a higher performance cost due to a higher number of instrumentations. There is a full performance evaluation on these three mechanisms in the coming slides.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27ca033b19c_0_5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27ca033b19c_0_5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Depending on which mechanism is used and the pointer casts, different RSTI types can be combined or merged together. There are two basic types, void* and int*, but each RSTI mechanism distinguishes between them depending on the code. RSTI-STC merges types if there is a cast (Line 5), and thus both basic types would have one RSTI-type under RSTI-STC. RSTI-STWC doesn’t merge types with casts. However, since p1 and p2 have the same scope, type, and permission, they both will have one RSTI-type. RSTI-STL adds the location, and this allows it to distinguish p1, p2, and p3 with three RSTI-types. This distinction directly affects the number of instrumentations for each mechanism.</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27ca033b19c_0_59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prototype is built on top of Apple’s LLVM fork. It consists of 3504 lines of code (LoC), with 3017 LoC for the LLVM pass and 487 LoC for the pointer-to-pointer library. This includes all three mechanisms. The pointer-to-pointer library is integrated into LLVM’s compiler-rt. The LLVM pass executes on the IR level but is in the AArch64 backend. We apply a few optimizations to RSTI. First, is Link Time Optimization (LTO), which combines all the object files into one file. In addition to that, we execute the pass in the LTO phase. This allows RSTI to avoid unnecessary instrumentation. Executing the pass in the LTO phase, particularly after all the object files have been combined into one, is not only beneficial for performance reasons, but is important to help RSTI function properly and efficiently. Being able to have a full look at the program and analyze all the scope-type information at once, instead of doing it per object file, allows RSTI to completely map all the scope-type information for all the pointers accurately for the entire program.</a:t>
            </a:r>
            <a:endParaRPr/>
          </a:p>
        </p:txBody>
      </p:sp>
      <p:sp>
        <p:nvSpPr>
          <p:cNvPr id="2505" name="Google Shape;2505;g27ca033b19c_0_59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27ca033b19c_0_6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27ca033b19c_0_6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evaluate RSTI by answering the following questions: How effective is RSTI in preventing state-of-the-art attacks as well as real-world attacks?  How secure is RSTI against abusing pointer-to-pointer metadata and pointers with the same RSTI-type? How much performance overhead does RSTI impose in benchmarks and real-world programs?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27ca033b19c_0_6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27ca033b19c_0_6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start first with the security evaluation. RSTI can defend against both control-flow hijacking and data-oriented attacks, as well as real-world exploits. This table shows an example of the variety of state-of-the-art attacks, the full table is in the paper and prelim document. We exercised RSTI against powerful synthesized attacks, such as NEWTON and DOP, as well as real-life exploits from the libtiff library. The main point here is that the original scope-type information changes when the gadgets and pointers are being abused by the attacker. This causes the RSTI type to change and thus the attack can be detected. This attack can only succeed if all dereferences and gadgets have the same RSTI-type. Thus RSTI offers a robust and wide protection against a variety of attacks.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27e32eee6c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27e32eee6c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start first with the security evaluation. RSTI can defend against both control-flow hijacking and data-oriented attacks, as well as real-world exploits. This table shows an example of the variety of state-of-the-art attacks, the full table is in the paper and prelim document. We exercised RSTI against powerful synthesized attacks, such as NEWTON and DOP, as well as real-life exploits from the libtiff library. So let’s explain two examples in detail. First, the NEWTON CsCFI attack. This is an attack on NGINX that calls and exploits mprotect. One of the attack steps is maliciously overwriting a function pointer (c-&gt;send_chain) in the function ngx_http_write_filter with a pointer to malloc. If the malloc pointer is in libc, then it won’t have a PAC on it, and thus authentication would fail. Moreover, if we assume that both the function pointer and the malloc pointer are protected by RSTI, then authentication would still fail due to both having different types (void*(size_t size) and ngx_send_chain_pt), as well as being in different scopes. Thus, RSTI detects this attack. Second is the DOP ProFTPd attack. This is a Data Oriented Programming attack [36] which corrupts the first known pointer of struct ssl_ctx in a loop and overwrites it with 8 malicious dereferences, relying on 4 gadgets for each dereference. Since these dereferences invoke load gadgets, these gadgets are protected by RSTI, and thus cannot be invoked maliciously without conforming to the RSTI-type. This load gadget corrupts &amp;ServerName with data from resp_buf. However, &amp;ServerName and resp_buf have different RSTI-types as shown in the table. &amp;ServerName is of type const char* and its scope is core_display_file, while resp_buf is of type char* with scope pr_response_send_raw. Since RSTI protects data pointers with RSTI-type, RSTI detects this attack. This attack can only succeed if all dereferences and gadgets have the same RSTI-type. Thus RSTI offers a robust and wide protection against a variety of attacks.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27ca033b19c_0_6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27ca033b19c_0_6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want to showcase the usefulness of the RSTI-type information, particularly how unique RSTI-types are for each RSTI-mechanism. First, we have </a:t>
            </a:r>
            <a:r>
              <a:rPr b="1" lang="en"/>
              <a:t>Equivalence Class of Type (ECT)</a:t>
            </a:r>
            <a:r>
              <a:rPr lang="en"/>
              <a:t>: RSTI-STWC has the advantage of having only one basic type for each RSTI-type, whereas RSTI-STC can have more than one basic type in an RSTI-type, due to the combining. We refer to the number of basic types in each RSTI-type as Equivalence Class of Type (ECT). We use the term equivalence class since this count provides a measure of how viable pointer substitution attacks can be within an application. The same term is used in CFI papers and RSTI is the first, as far as we know, to adopt it for data pointers. •</a:t>
            </a:r>
            <a:r>
              <a:rPr b="1" lang="en"/>
              <a:t> Equivalence Class of Variable (ECV):</a:t>
            </a:r>
            <a:r>
              <a:rPr lang="en"/>
              <a:t> RSTI-STWC has a maximum ECT of 1, due to there being only one type in each RSTI-type. However, RSTI-STWC does not have one variable for each RSTI-type. Several variables can be declared within the same RSTI-type. We refer to the number of variables in each RSTI-type as Equivalence Class of Variable (ECV).The largest ECV for RSTI-STL is always 1, due to the inclusion of the location (&amp;p) in the modifier, while the largest ECV for RSTI-STWC would vary. I have done a full analysis on these numbers, but I won’t go into them now due to time constraints. However, I can show them if needed.</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27ca033b19c_0_6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27ca033b19c_0_6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 </a:t>
            </a:r>
            <a:r>
              <a:rPr lang="en"/>
              <a:t>previously explained the exact use case of pointer-to-pointer handling. The intuition was that this exact case of losing the original type of the pointer when a pointer-to-pointer is casted and passed as an argument to a function is rare. And this was confirmed by the analysis of SPEC 2006. There is a total of 7489 sites across the benchmarks where a pointer-to-pointer is passed or loaded. Of those, only 25 meet the special criteria where the original type could be lost.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7ca033b19c_0_3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27ca033b19c_0_3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brings us to the question of this thesis.  Is it possible to design an effective and practical defense mechanism to defend against memory corruption attacks by addressing the challenges above? If so, how? Is it possible to address the challenges that we discussed in the previous slide?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27ca033b19c_0_6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27ca033b19c_0_6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talk about performance now. E</a:t>
            </a:r>
            <a:r>
              <a:rPr lang="en"/>
              <a:t>valuations were run on the Apple M1, which supports the ARMv8.4 architecture and ARM PA. We used an Apple Mac Mini M1, that has 4 small cores, 4 big cores, and 8GB DRAM. Our prototype was implemented on Apple’s LLVM fork. We compiled all the applications with LTO and O2 for fair comparison. All our C programs were run with real PA instructions. We were able to disable Apple’s use of PA to avoid any conflicts that would happen between RSTI’s and Apple’s PA instrumentation. Whilst evaluating C++ programs, we discovered that PA instructions are built into Apple’s standard C++ library. Thus, we were not able to turn them off. So, for C++ applications, we first did a correctness test on ARM’s Fixed Virtual Platform (FVP). Then, in order to emulate the performance overhead of the PA instructions, we used seven XOR (eor) instructions as an equivalent to one PA instruction on the Mac Mini M1. This has been measured and confirmed in previous works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27ca033b19c_0_6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27ca033b19c_0_6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performance evaluation, a wide variety of benchmarks was used to showcase RSTI’s versatility, namely: SPEC CPU 2006, SPEC CPU 2017, and nbench. We also evaluated NGINX, a real-world application with RSTI on the Apple M1. We </a:t>
            </a:r>
            <a:r>
              <a:rPr lang="en"/>
              <a:t>also evaluated CPython3.9, and evaluated PyTorch benchmarks to test how RSTI would perform if used in a machine learning context. As can be seen, the RSTI mechanisms generally have mild overhead. Some exceptions are there for RSTI-STL, where performance overhead can exceed more than 100%. This is still comparatively lower to other defense mechanisms such as DFI, which has an average overhead of around 106%, and YARRA, which has an average overhead of 400%-600% when protecting the whole program. However, real programs, such as NGINX and PyTorch, have a reasonable overhead. The total geometric mean across all the benchmarks and applications is 5.29%, 2.97% and 11.12% for RSTI-STWC, RSTI-STC and RSTI-STL, respectively. Thus, the RSTI mechanisms can be effectively used to secure machine learning and real-life applications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27e32eee6c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27e32eee6c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a look at just the PyTorch benchmarks, we see that the geometric mean is 5.01%, 3.44% and 10.80% for RSTI-STWC, RSTI-STC and RSTI-STL, respectively. This shows that RSTI can be practical for machine learning applications.</a:t>
            </a:r>
            <a:endParaRPr/>
          </a:p>
          <a:p>
            <a:pPr indent="0" lvl="0" marL="0" rtl="0" algn="l">
              <a:spcBef>
                <a:spcPts val="0"/>
              </a:spcBef>
              <a:spcAft>
                <a:spcPts val="0"/>
              </a:spcAft>
              <a:buNone/>
            </a:pPr>
            <a:r>
              <a:rPr lang="en"/>
              <a:t>Also, to give an idea on the correlation of the results, the </a:t>
            </a:r>
            <a:r>
              <a:rPr lang="en"/>
              <a:t>SPEC 2006 benchmarks have a geometric mean of 8.42%, 5.36%, and 21.47% for RSTI-STWC, RSTI-STC, and RSTI-STL, respectively. We analyzed the instrumentation and found the performance overhead is highly correlated with the number of instrumented loads/stores, with a Pearson correlation factor of 0.75-0.8.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g27ca033b19c_0_6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27ca033b19c_0_6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discuss some possible limitations and interesting discussion points. </a:t>
            </a:r>
            <a:r>
              <a:rPr lang="en"/>
              <a:t>There are cases where pointers could have the same RSTI-type. Since RSTI needs to maintain program semantics, distinguishing between pointers that have the same RSTI-type is hard statically. However, it is not practically feasible for an attacker to maintain the same RSTI-type when executing an attack, as can be seen in our security evaluation. Then, is the PAC length enough? In macOS, and in our setting, the PAC length is 16 bits, with the exception of pointer-topointer where the PAC length is 8 bits. This means that, for 16 bits, there are 65,536 possible PACs, which is sufficient for most practical cases. Prior work has shown that real-life applications, such as NGINX and Apache usually have around 25,000 live objects on average. Thus, there is more than enough PAC combinations. Finally, in regards to protecting return addresses, The use of scope-type information to protect return addresses is not as powerful as using it to protect pointers. There are many practical and strong defenses that protect return addresses, and this is considered orthogonal RSTI. RSTI can be deployed alongside other return address protections. For example, in our evaluations, we turn on the default Apple return address protection scheme, so we do take return address protection overhead into consideration.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27ca033b19c_0_6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27ca033b19c_0_6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conclude this contribution, I </a:t>
            </a:r>
            <a:r>
              <a:rPr lang="en"/>
              <a:t>introduced Scope-Type Integrity (STI), a new defense policy that enforces a pointer to conform to the programmer’s intended usage by utilizing scope, type and permission information and bringing that information back to leverage during runtime. We presented RSTI, a robust and efficient security mechanism that protects all pointers in a program by leveraging ARM Pointer Authentication. RSTI enforces STI to ensure that each pointer conforms to its scope, type, and permission that was originally intended by the programmer. RSTI brings back this information to the runtime. We implemented three RSTI defense mechanisms with varying levels of security granularity, enforcing control-flow and data-flow integrity. We showcased the security of RSTI against state-of-the-art synthesized and real attacks, and demonstrated its low performance overhead across a variety of benchmarks and and real-life applications. This paper is currently under submission at ASPLOS 2024</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g122c41e910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7" name="Google Shape;2607;g122c41e910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wraps up our </a:t>
            </a:r>
            <a:r>
              <a:rPr lang="en"/>
              <a:t>discussion</a:t>
            </a:r>
            <a:r>
              <a:rPr lang="en"/>
              <a:t> of the contributions for this preliminary thesis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now propose the future work I wish to complete for this thesis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27ca033b19c_0_6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27ca033b19c_0_6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have seen how hardware security features such as Pointer Authentication can be used to protect a variety of pointers within an application </a:t>
            </a:r>
            <a:r>
              <a:rPr lang="en"/>
              <a:t>with</a:t>
            </a:r>
            <a:r>
              <a:rPr lang="en"/>
              <a:t> the PACTight and RSTI defense mechanisms that cover control and data flow deviations. But what if there is an attack that doesn’t violate them in the program itself? A new class of attacks that have emerged recently and are becoming more prevalent are transient execution attacks, particularly speculative execution attacks. These are attacks that cause the program to speculatively perform certain operations that would not be executed if the program was executing correctly. The results of this execution would then be leaked via side channels, such as the cache, that the attacker can observe. The main issue with PACTight and RSTI is that they rely on the effects of the attack actually being visible in memory, and do not take account for speculative execution. PACTight relies on an external metadata that gets updated only when instructions are actually executed, and RSTI doesn’t have a dynamic metadata, and thus the attacker can correctly execute the instructions and leak data speculatively if they want. This means that a new mechanism is needed to combat these attacks.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27ca033b19c_0_6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27ca033b19c_0_6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a:t>
            </a:r>
            <a:r>
              <a:rPr lang="en"/>
              <a:t>propose to still use Pointer Authentication for defending, but to combine that with lfences. lfences are instructions that prevent speculative exection from happening until the lfence instruction has been executed. In order for the attacker to execute a speculative execution attack, the attacker needs a speculative gadget, which would usually be a load instruction of a pointer to the sensitive data that exists inside an if statement. This proposal proposes instrumenting all pointers with pointer authentication instructions, similar to RSTI. However, the load instruction to the sensitive data would be isolated via programmer annotation and given its own unique modifier and an lfence instruction added to it. In this way, the attacker cannot abuse that instruction, and if the attacker tries to use another load instruction, that load instruction is protected with pointer authentication. There is still an ongoing discussion on the viability of this design approach, and there is extensive investigation on how this can be done.</a:t>
            </a:r>
            <a:endParaRPr/>
          </a:p>
          <a:p>
            <a:pPr indent="0" lvl="0" marL="0" rtl="0" algn="l">
              <a:spcBef>
                <a:spcPts val="0"/>
              </a:spcBef>
              <a:spcAft>
                <a:spcPts val="0"/>
              </a:spcAft>
              <a:buClr>
                <a:schemeClr val="dk1"/>
              </a:buClr>
              <a:buSzPts val="1100"/>
              <a:buFont typeface="Arial"/>
              <a:buNone/>
            </a:pPr>
            <a:r>
              <a:rPr lang="en"/>
              <a:t>Another avenue of that is being investigated is possible defenses against speculative execution attacks in Rust. A paper called SPEAR proposes a speculative execution attack against Rust that speculatively violates Rust’s bound checking mechanism. This is important, since one of Rust’s main features is its memory safety and prevention of memory corruption attacks that have plagued C/C++. Preventing this type of attack would be an important contribution.</a:t>
            </a:r>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27e32eee6c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27e32eee6c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that, I also am working on security and memory safety in energy harvesting. Energy Harvesting (EH) processes refer to the set of techniques used to capture electrical energy from ambient sources, thanks to dedicated conversion circuits, to be used to extend the lifetime of battery-powered wireless devices. Since these devices need to be as efficient as possible, there exists very little research on the possible security implications, especially in regards to memory safety. I conducted a survey on the security in energy harvesting, highlighting possible attacks and security risks. One example is eavesdropping, since EH networks are usually deployed without any built-in encryption mechanism, this exposes the delivered energy and information to eavesdropping attacks. Work is being done currently in collaboration with Purdue and Stony Brook to look for possible critical attack avenues and possible defenses.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g122c41e910a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122c41e910a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concludes the future work, and now I’ll summarize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7ca033b19c_0_4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7ca033b19c_0_4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answer is yes. This thesis attempts to address these challenges by designing powerful, practical and efficient defense mechanisms by leveraging hardware security features. Hardware security features here refers to certain security primitives implemented by </a:t>
            </a:r>
            <a:r>
              <a:rPr lang="en"/>
              <a:t>hardware vendors, such as Intel and ARM, in their CPUs that can be utilized to build defense mechanisms that address these challenges. The insight here is that combining these hardware security primitives with software design can open new and practical defense avenues against a variety of attacks. However, they are just primitives and can’t be used naively. Thus, they need to be used alongside a practical design, which this thesis attempts to do.</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2154eb2dd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12154eb2dd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thesis presents research projects that utilize hardware security features to design practical and efficient defense mechanisms against control-flow hijacking, data-oriented and speculative execution attacks.</a:t>
            </a:r>
            <a:endParaRPr/>
          </a:p>
          <a:p>
            <a:pPr indent="0" lvl="0" marL="0" rtl="0" algn="l">
              <a:spcBef>
                <a:spcPts val="0"/>
              </a:spcBef>
              <a:spcAft>
                <a:spcPts val="0"/>
              </a:spcAft>
              <a:buNone/>
            </a:pPr>
            <a:r>
              <a:rPr lang="en"/>
              <a:t>This proposal discussed prior work, PACTight, an efficient and robust mechanism to guarantee pointer integrity using ARM’s Pointer Authentication mechanism. We identified three security properties PACTight enforces to ensure pointer integrity. Also, this proposal introduced Scope-Type Integrity (STI), a new defense policy that enforces a pointer to conform to the programmer’s intended usage by utilizing scope, type and permission information and bringing that information back to leverage during runtime. Both mechanisms offer relatively low overhead and high security guarantees. Finally, I also introduced a new direction for utilizing hardware security features to protect programs from speculative execution attacks.</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11d9e6ccbb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11d9e6ccbb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5" name="Shape 2665"/>
        <p:cNvGrpSpPr/>
        <p:nvPr/>
      </p:nvGrpSpPr>
      <p:grpSpPr>
        <a:xfrm>
          <a:off x="0" y="0"/>
          <a:ext cx="0" cy="0"/>
          <a:chOff x="0" y="0"/>
          <a:chExt cx="0" cy="0"/>
        </a:xfrm>
      </p:grpSpPr>
      <p:sp>
        <p:nvSpPr>
          <p:cNvPr id="2666" name="Google Shape;2666;g27ca033b19c_0_6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7" name="Google Shape;2667;g27ca033b19c_0_6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27ca033b19c_0_6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4" name="Google Shape;2674;g27ca033b19c_0_6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27cf9e9a04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27cf9e9a04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27e32eee6c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27e32eee6c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27e32eee6c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27e32eee6c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g12154eb2dd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9" name="Google Shape;2709;g12154eb2dd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brings the presentation to a close and I am now ready for questions.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g27e32eee6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27e32eee6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27e32eee6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27e32eee6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3443725"/>
            <a:ext cx="8520600" cy="792600"/>
          </a:xfrm>
          <a:prstGeom prst="rect">
            <a:avLst/>
          </a:prstGeom>
        </p:spPr>
        <p:txBody>
          <a:bodyPr anchorCtr="0" anchor="t" bIns="27425" lIns="36575" spcFirstLastPara="1" rIns="27425" wrap="square" tIns="27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546612" y="973360"/>
            <a:ext cx="499200" cy="499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1"/>
          <p:cNvSpPr txBox="1"/>
          <p:nvPr>
            <p:ph idx="1" type="body"/>
          </p:nvPr>
        </p:nvSpPr>
        <p:spPr>
          <a:xfrm>
            <a:off x="311700" y="4230575"/>
            <a:ext cx="5998800" cy="605100"/>
          </a:xfrm>
          <a:prstGeom prst="rect">
            <a:avLst/>
          </a:prstGeom>
        </p:spPr>
        <p:txBody>
          <a:bodyPr anchorCtr="0" anchor="ctr" bIns="27425" lIns="36575" spcFirstLastPara="1" rIns="27425" wrap="square" tIns="27425">
            <a:noAutofit/>
          </a:bodyPr>
          <a:lstStyle>
            <a:lvl1pPr indent="-228600" lvl="0" marL="457200">
              <a:lnSpc>
                <a:spcPct val="100000"/>
              </a:lnSpc>
              <a:spcBef>
                <a:spcPts val="0"/>
              </a:spcBef>
              <a:spcAft>
                <a:spcPts val="0"/>
              </a:spcAft>
              <a:buSzPts val="1800"/>
              <a:buNone/>
              <a:defRPr/>
            </a:lvl1pPr>
          </a:lstStyle>
          <a:p/>
        </p:txBody>
      </p:sp>
      <p:sp>
        <p:nvSpPr>
          <p:cNvPr id="59" name="Google Shape;59;p11"/>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2"/>
          <p:cNvSpPr txBox="1"/>
          <p:nvPr>
            <p:ph idx="1" type="body"/>
          </p:nvPr>
        </p:nvSpPr>
        <p:spPr>
          <a:xfrm>
            <a:off x="311700" y="3152225"/>
            <a:ext cx="8520600" cy="1300800"/>
          </a:xfrm>
          <a:prstGeom prst="rect">
            <a:avLst/>
          </a:prstGeom>
        </p:spPr>
        <p:txBody>
          <a:bodyPr anchorCtr="0" anchor="t" bIns="27425" lIns="36575" spcFirstLastPara="1" rIns="27425" wrap="square" tIns="27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3" name="Google Shape;63;p12"/>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T-GoogleSlide-KrisTranslated" type="blank">
  <p:cSld name="BLANK">
    <p:spTree>
      <p:nvGrpSpPr>
        <p:cNvPr id="64" name="Shape 64"/>
        <p:cNvGrpSpPr/>
        <p:nvPr/>
      </p:nvGrpSpPr>
      <p:grpSpPr>
        <a:xfrm>
          <a:off x="0" y="0"/>
          <a:ext cx="0" cy="0"/>
          <a:chOff x="0" y="0"/>
          <a:chExt cx="0" cy="0"/>
        </a:xfrm>
      </p:grpSpPr>
      <p:sp>
        <p:nvSpPr>
          <p:cNvPr id="65" name="Google Shape;65;p13"/>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 Bottom Label">
  <p:cSld name="TITLE_1">
    <p:spTree>
      <p:nvGrpSpPr>
        <p:cNvPr id="15" name="Shape 15"/>
        <p:cNvGrpSpPr/>
        <p:nvPr/>
      </p:nvGrpSpPr>
      <p:grpSpPr>
        <a:xfrm>
          <a:off x="0" y="0"/>
          <a:ext cx="0" cy="0"/>
          <a:chOff x="0" y="0"/>
          <a:chExt cx="0" cy="0"/>
        </a:xfrm>
      </p:grpSpPr>
      <p:sp>
        <p:nvSpPr>
          <p:cNvPr id="16" name="Google Shape;16;p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3"/>
          <p:cNvSpPr txBox="1"/>
          <p:nvPr>
            <p:ph idx="1" type="subTitle"/>
          </p:nvPr>
        </p:nvSpPr>
        <p:spPr>
          <a:xfrm>
            <a:off x="311700" y="3443725"/>
            <a:ext cx="8520600" cy="792600"/>
          </a:xfrm>
          <a:prstGeom prst="rect">
            <a:avLst/>
          </a:prstGeom>
        </p:spPr>
        <p:txBody>
          <a:bodyPr anchorCtr="0" anchor="t" bIns="27425" lIns="36575" spcFirstLastPara="1" rIns="27425" wrap="square" tIns="27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8" name="Google Shape;18;p3"/>
          <p:cNvPicPr preferRelativeResize="0"/>
          <p:nvPr/>
        </p:nvPicPr>
        <p:blipFill>
          <a:blip r:embed="rId2">
            <a:alphaModFix/>
          </a:blip>
          <a:stretch>
            <a:fillRect/>
          </a:stretch>
        </p:blipFill>
        <p:spPr>
          <a:xfrm>
            <a:off x="546612" y="973360"/>
            <a:ext cx="499200" cy="499200"/>
          </a:xfrm>
          <a:prstGeom prst="rect">
            <a:avLst/>
          </a:prstGeom>
          <a:noFill/>
          <a:ln>
            <a:noFill/>
          </a:ln>
        </p:spPr>
      </p:pic>
      <p:sp>
        <p:nvSpPr>
          <p:cNvPr id="19" name="Google Shape;19;p3"/>
          <p:cNvSpPr/>
          <p:nvPr/>
        </p:nvSpPr>
        <p:spPr>
          <a:xfrm>
            <a:off x="50" y="4815500"/>
            <a:ext cx="9144000" cy="336900"/>
          </a:xfrm>
          <a:prstGeom prst="rect">
            <a:avLst/>
          </a:prstGeom>
          <a:solidFill>
            <a:srgbClr val="861F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 name="Google Shape;20;p3"/>
          <p:cNvPicPr preferRelativeResize="0"/>
          <p:nvPr/>
        </p:nvPicPr>
        <p:blipFill>
          <a:blip r:embed="rId3">
            <a:alphaModFix/>
          </a:blip>
          <a:stretch>
            <a:fillRect/>
          </a:stretch>
        </p:blipFill>
        <p:spPr>
          <a:xfrm>
            <a:off x="109637" y="4954821"/>
            <a:ext cx="1404225" cy="127175"/>
          </a:xfrm>
          <a:prstGeom prst="rect">
            <a:avLst/>
          </a:prstGeom>
          <a:noFill/>
          <a:ln>
            <a:noFill/>
          </a:ln>
        </p:spPr>
      </p:pic>
      <p:sp>
        <p:nvSpPr>
          <p:cNvPr id="21" name="Google Shape;21;p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lvl1pPr lvl="0" rtl="0">
              <a:buNone/>
              <a:defRPr sz="1200">
                <a:solidFill>
                  <a:schemeClr val="lt1"/>
                </a:solidFill>
              </a:defRPr>
            </a:lvl1pPr>
            <a:lvl2pPr lvl="1" rtl="0">
              <a:buNone/>
              <a:defRPr sz="1200">
                <a:solidFill>
                  <a:schemeClr val="lt1"/>
                </a:solidFill>
              </a:defRPr>
            </a:lvl2pPr>
            <a:lvl3pPr lvl="2" rtl="0">
              <a:buNone/>
              <a:defRPr sz="1200">
                <a:solidFill>
                  <a:schemeClr val="lt1"/>
                </a:solidFill>
              </a:defRPr>
            </a:lvl3pPr>
            <a:lvl4pPr lvl="3" rtl="0">
              <a:buNone/>
              <a:defRPr sz="1200">
                <a:solidFill>
                  <a:schemeClr val="lt1"/>
                </a:solidFill>
              </a:defRPr>
            </a:lvl4pPr>
            <a:lvl5pPr lvl="4" rtl="0">
              <a:buNone/>
              <a:defRPr sz="1200">
                <a:solidFill>
                  <a:schemeClr val="lt1"/>
                </a:solidFill>
              </a:defRPr>
            </a:lvl5pPr>
            <a:lvl6pPr lvl="5" rtl="0">
              <a:buNone/>
              <a:defRPr sz="1200">
                <a:solidFill>
                  <a:schemeClr val="lt1"/>
                </a:solidFill>
              </a:defRPr>
            </a:lvl6pPr>
            <a:lvl7pPr lvl="6" rtl="0">
              <a:buNone/>
              <a:defRPr sz="1200">
                <a:solidFill>
                  <a:schemeClr val="lt1"/>
                </a:solidFill>
              </a:defRPr>
            </a:lvl7pPr>
            <a:lvl8pPr lvl="7" rtl="0">
              <a:buNone/>
              <a:defRPr sz="1200">
                <a:solidFill>
                  <a:schemeClr val="lt1"/>
                </a:solidFill>
              </a:defRPr>
            </a:lvl8pPr>
            <a:lvl9pPr lvl="8" rtl="0">
              <a:buNone/>
              <a:defRPr sz="12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4"/>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sz="2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lvl1pPr indent="-342900" lvl="0" marL="457200">
              <a:lnSpc>
                <a:spcPct val="100000"/>
              </a:lnSpc>
              <a:spcBef>
                <a:spcPts val="0"/>
              </a:spcBef>
              <a:spcAft>
                <a:spcPts val="0"/>
              </a:spcAft>
              <a:buSzPts val="18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pic>
        <p:nvPicPr>
          <p:cNvPr id="28" name="Google Shape;28;p5"/>
          <p:cNvPicPr preferRelativeResize="0"/>
          <p:nvPr/>
        </p:nvPicPr>
        <p:blipFill>
          <a:blip r:embed="rId2">
            <a:alphaModFix/>
          </a:blip>
          <a:stretch>
            <a:fillRect/>
          </a:stretch>
        </p:blipFill>
        <p:spPr>
          <a:xfrm>
            <a:off x="97706" y="128907"/>
            <a:ext cx="269825" cy="269825"/>
          </a:xfrm>
          <a:prstGeom prst="rect">
            <a:avLst/>
          </a:prstGeom>
          <a:noFill/>
          <a:ln>
            <a:noFill/>
          </a:ln>
        </p:spPr>
      </p:pic>
      <p:sp>
        <p:nvSpPr>
          <p:cNvPr id="29" name="Google Shape;29;p5"/>
          <p:cNvSpPr/>
          <p:nvPr/>
        </p:nvSpPr>
        <p:spPr>
          <a:xfrm>
            <a:off x="50" y="4815500"/>
            <a:ext cx="9144000" cy="336900"/>
          </a:xfrm>
          <a:prstGeom prst="rect">
            <a:avLst/>
          </a:prstGeom>
          <a:solidFill>
            <a:srgbClr val="861F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5"/>
          <p:cNvPicPr preferRelativeResize="0"/>
          <p:nvPr/>
        </p:nvPicPr>
        <p:blipFill>
          <a:blip r:embed="rId3">
            <a:alphaModFix/>
          </a:blip>
          <a:stretch>
            <a:fillRect/>
          </a:stretch>
        </p:blipFill>
        <p:spPr>
          <a:xfrm>
            <a:off x="109637" y="4954821"/>
            <a:ext cx="1404225" cy="127175"/>
          </a:xfrm>
          <a:prstGeom prst="rect">
            <a:avLst/>
          </a:prstGeom>
          <a:noFill/>
          <a:ln>
            <a:noFill/>
          </a:ln>
        </p:spPr>
      </p:pic>
      <p:sp>
        <p:nvSpPr>
          <p:cNvPr id="31" name="Google Shape;31;p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lvl1pPr lvl="0">
              <a:buNone/>
              <a:defRPr sz="1200">
                <a:solidFill>
                  <a:schemeClr val="lt1"/>
                </a:solidFill>
              </a:defRPr>
            </a:lvl1pPr>
            <a:lvl2pPr lvl="1">
              <a:buNone/>
              <a:defRPr sz="1200">
                <a:solidFill>
                  <a:schemeClr val="lt1"/>
                </a:solidFill>
              </a:defRPr>
            </a:lvl2pPr>
            <a:lvl3pPr lvl="2">
              <a:buNone/>
              <a:defRPr sz="1200">
                <a:solidFill>
                  <a:schemeClr val="lt1"/>
                </a:solidFill>
              </a:defRPr>
            </a:lvl3pPr>
            <a:lvl4pPr lvl="3">
              <a:buNone/>
              <a:defRPr sz="1200">
                <a:solidFill>
                  <a:schemeClr val="lt1"/>
                </a:solidFill>
              </a:defRPr>
            </a:lvl4pPr>
            <a:lvl5pPr lvl="4">
              <a:buNone/>
              <a:defRPr sz="1200">
                <a:solidFill>
                  <a:schemeClr val="lt1"/>
                </a:solidFill>
              </a:defRPr>
            </a:lvl5pPr>
            <a:lvl6pPr lvl="5">
              <a:buNone/>
              <a:defRPr sz="1200">
                <a:solidFill>
                  <a:schemeClr val="lt1"/>
                </a:solidFill>
              </a:defRPr>
            </a:lvl6pPr>
            <a:lvl7pPr lvl="6">
              <a:buNone/>
              <a:defRPr sz="1200">
                <a:solidFill>
                  <a:schemeClr val="lt1"/>
                </a:solidFill>
              </a:defRPr>
            </a:lvl7pPr>
            <a:lvl8pPr lvl="7">
              <a:buNone/>
              <a:defRPr sz="1200">
                <a:solidFill>
                  <a:schemeClr val="lt1"/>
                </a:solidFill>
              </a:defRPr>
            </a:lvl8pPr>
            <a:lvl9pPr lvl="8">
              <a:buNone/>
              <a:defRPr sz="12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6"/>
          <p:cNvSpPr txBox="1"/>
          <p:nvPr>
            <p:ph idx="1" type="body"/>
          </p:nvPr>
        </p:nvSpPr>
        <p:spPr>
          <a:xfrm>
            <a:off x="311700" y="771475"/>
            <a:ext cx="3999900" cy="3416400"/>
          </a:xfrm>
          <a:prstGeom prst="rect">
            <a:avLst/>
          </a:prstGeom>
        </p:spPr>
        <p:txBody>
          <a:bodyPr anchorCtr="0" anchor="t" bIns="27425" lIns="36575" spcFirstLastPara="1" rIns="27425" wrap="square" tIns="27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6"/>
          <p:cNvSpPr txBox="1"/>
          <p:nvPr>
            <p:ph idx="2" type="body"/>
          </p:nvPr>
        </p:nvSpPr>
        <p:spPr>
          <a:xfrm>
            <a:off x="4832400" y="771475"/>
            <a:ext cx="3999900" cy="3416400"/>
          </a:xfrm>
          <a:prstGeom prst="rect">
            <a:avLst/>
          </a:prstGeom>
        </p:spPr>
        <p:txBody>
          <a:bodyPr anchorCtr="0" anchor="t" bIns="27425" lIns="36575" spcFirstLastPara="1" rIns="27425" wrap="square" tIns="27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6"/>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7" name="Google Shape;37;p6"/>
          <p:cNvPicPr preferRelativeResize="0"/>
          <p:nvPr/>
        </p:nvPicPr>
        <p:blipFill>
          <a:blip r:embed="rId2">
            <a:alphaModFix/>
          </a:blip>
          <a:stretch>
            <a:fillRect/>
          </a:stretch>
        </p:blipFill>
        <p:spPr>
          <a:xfrm>
            <a:off x="97706" y="128907"/>
            <a:ext cx="269825" cy="269825"/>
          </a:xfrm>
          <a:prstGeom prst="rect">
            <a:avLst/>
          </a:prstGeom>
          <a:noFill/>
          <a:ln>
            <a:noFill/>
          </a:ln>
        </p:spPr>
      </p:pic>
      <p:sp>
        <p:nvSpPr>
          <p:cNvPr id="38" name="Google Shape;38;p6"/>
          <p:cNvSpPr/>
          <p:nvPr/>
        </p:nvSpPr>
        <p:spPr>
          <a:xfrm>
            <a:off x="50" y="4815500"/>
            <a:ext cx="9144000" cy="336900"/>
          </a:xfrm>
          <a:prstGeom prst="rect">
            <a:avLst/>
          </a:prstGeom>
          <a:solidFill>
            <a:srgbClr val="861F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6"/>
          <p:cNvPicPr preferRelativeResize="0"/>
          <p:nvPr/>
        </p:nvPicPr>
        <p:blipFill>
          <a:blip r:embed="rId3">
            <a:alphaModFix/>
          </a:blip>
          <a:stretch>
            <a:fillRect/>
          </a:stretch>
        </p:blipFill>
        <p:spPr>
          <a:xfrm>
            <a:off x="109637" y="4954821"/>
            <a:ext cx="1404225" cy="127175"/>
          </a:xfrm>
          <a:prstGeom prst="rect">
            <a:avLst/>
          </a:prstGeom>
          <a:noFill/>
          <a:ln>
            <a:noFill/>
          </a:ln>
        </p:spPr>
      </p:pic>
      <p:sp>
        <p:nvSpPr>
          <p:cNvPr id="40" name="Google Shape;40;p6"/>
          <p:cNvSpPr txBox="1"/>
          <p:nvPr>
            <p:ph idx="3" type="sldNum"/>
          </p:nvPr>
        </p:nvSpPr>
        <p:spPr>
          <a:xfrm>
            <a:off x="8472450" y="4823899"/>
            <a:ext cx="548700" cy="336900"/>
          </a:xfrm>
          <a:prstGeom prst="rect">
            <a:avLst/>
          </a:prstGeom>
        </p:spPr>
        <p:txBody>
          <a:bodyPr anchorCtr="0" anchor="ctr" bIns="91425" lIns="91425" spcFirstLastPara="1" rIns="91425" wrap="square" tIns="91425">
            <a:noAutofit/>
          </a:bodyPr>
          <a:lstStyle>
            <a:lvl1pPr lvl="0" rtl="0">
              <a:buNone/>
              <a:defRPr sz="1200">
                <a:solidFill>
                  <a:schemeClr val="lt1"/>
                </a:solidFill>
              </a:defRPr>
            </a:lvl1pPr>
            <a:lvl2pPr lvl="1" rtl="0">
              <a:buNone/>
              <a:defRPr sz="1200">
                <a:solidFill>
                  <a:schemeClr val="lt1"/>
                </a:solidFill>
              </a:defRPr>
            </a:lvl2pPr>
            <a:lvl3pPr lvl="2" rtl="0">
              <a:buNone/>
              <a:defRPr sz="1200">
                <a:solidFill>
                  <a:schemeClr val="lt1"/>
                </a:solidFill>
              </a:defRPr>
            </a:lvl3pPr>
            <a:lvl4pPr lvl="3" rtl="0">
              <a:buNone/>
              <a:defRPr sz="1200">
                <a:solidFill>
                  <a:schemeClr val="lt1"/>
                </a:solidFill>
              </a:defRPr>
            </a:lvl4pPr>
            <a:lvl5pPr lvl="4" rtl="0">
              <a:buNone/>
              <a:defRPr sz="1200">
                <a:solidFill>
                  <a:schemeClr val="lt1"/>
                </a:solidFill>
              </a:defRPr>
            </a:lvl5pPr>
            <a:lvl6pPr lvl="5" rtl="0">
              <a:buNone/>
              <a:defRPr sz="1200">
                <a:solidFill>
                  <a:schemeClr val="lt1"/>
                </a:solidFill>
              </a:defRPr>
            </a:lvl6pPr>
            <a:lvl7pPr lvl="6" rtl="0">
              <a:buNone/>
              <a:defRPr sz="1200">
                <a:solidFill>
                  <a:schemeClr val="lt1"/>
                </a:solidFill>
              </a:defRPr>
            </a:lvl7pPr>
            <a:lvl8pPr lvl="7" rtl="0">
              <a:buNone/>
              <a:defRPr sz="1200">
                <a:solidFill>
                  <a:schemeClr val="lt1"/>
                </a:solidFill>
              </a:defRPr>
            </a:lvl8pPr>
            <a:lvl9pPr lvl="8" rtl="0">
              <a:buNone/>
              <a:defRPr sz="12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7"/>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8"/>
          <p:cNvSpPr txBox="1"/>
          <p:nvPr>
            <p:ph idx="1" type="body"/>
          </p:nvPr>
        </p:nvSpPr>
        <p:spPr>
          <a:xfrm>
            <a:off x="311700" y="1389600"/>
            <a:ext cx="2808000" cy="3179400"/>
          </a:xfrm>
          <a:prstGeom prst="rect">
            <a:avLst/>
          </a:prstGeom>
        </p:spPr>
        <p:txBody>
          <a:bodyPr anchorCtr="0" anchor="t" bIns="27425" lIns="36575" spcFirstLastPara="1" rIns="27425" wrap="square" tIns="27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8"/>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0" name="Google Shape;50;p9"/>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4" name="Google Shape;54;p10"/>
          <p:cNvSpPr txBox="1"/>
          <p:nvPr>
            <p:ph idx="1" type="subTitle"/>
          </p:nvPr>
        </p:nvSpPr>
        <p:spPr>
          <a:xfrm>
            <a:off x="265500" y="2803075"/>
            <a:ext cx="4045200" cy="1235100"/>
          </a:xfrm>
          <a:prstGeom prst="rect">
            <a:avLst/>
          </a:prstGeom>
        </p:spPr>
        <p:txBody>
          <a:bodyPr anchorCtr="0" anchor="t" bIns="27425" lIns="36575" spcFirstLastPara="1" rIns="27425" wrap="square" tIns="27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10"/>
          <p:cNvSpPr txBox="1"/>
          <p:nvPr>
            <p:ph idx="2" type="body"/>
          </p:nvPr>
        </p:nvSpPr>
        <p:spPr>
          <a:xfrm>
            <a:off x="4939500" y="724075"/>
            <a:ext cx="3837000" cy="3695100"/>
          </a:xfrm>
          <a:prstGeom prst="rect">
            <a:avLst/>
          </a:prstGeom>
        </p:spPr>
        <p:txBody>
          <a:bodyPr anchorCtr="0" anchor="ctr" bIns="27425" lIns="36575" spcFirstLastPara="1" rIns="27425" wrap="square" tIns="27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6" name="Google Shape;56;p10"/>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27425" lIns="36575" spcFirstLastPara="1" rIns="27425" wrap="square" tIns="27425">
            <a:no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0"/>
              </a:spcBef>
              <a:spcAft>
                <a:spcPts val="0"/>
              </a:spcAft>
              <a:buClr>
                <a:schemeClr val="dk2"/>
              </a:buClr>
              <a:buSzPts val="1400"/>
              <a:buChar char="○"/>
              <a:defRPr>
                <a:solidFill>
                  <a:schemeClr val="dk2"/>
                </a:solidFill>
              </a:defRPr>
            </a:lvl2pPr>
            <a:lvl3pPr indent="-317500" lvl="2" marL="1371600">
              <a:lnSpc>
                <a:spcPct val="100000"/>
              </a:lnSpc>
              <a:spcBef>
                <a:spcPts val="0"/>
              </a:spcBef>
              <a:spcAft>
                <a:spcPts val="0"/>
              </a:spcAft>
              <a:buClr>
                <a:schemeClr val="dk2"/>
              </a:buClr>
              <a:buSzPts val="1400"/>
              <a:buChar char="■"/>
              <a:defRPr>
                <a:solidFill>
                  <a:schemeClr val="dk2"/>
                </a:solidFill>
              </a:defRPr>
            </a:lvl3pPr>
            <a:lvl4pPr indent="-317500" lvl="3" marL="1828800">
              <a:lnSpc>
                <a:spcPct val="100000"/>
              </a:lnSpc>
              <a:spcBef>
                <a:spcPts val="0"/>
              </a:spcBef>
              <a:spcAft>
                <a:spcPts val="0"/>
              </a:spcAft>
              <a:buClr>
                <a:schemeClr val="dk2"/>
              </a:buClr>
              <a:buSzPts val="1400"/>
              <a:buChar char="●"/>
              <a:defRPr>
                <a:solidFill>
                  <a:schemeClr val="dk2"/>
                </a:solidFill>
              </a:defRPr>
            </a:lvl4pPr>
            <a:lvl5pPr indent="-317500" lvl="4" marL="2286000">
              <a:lnSpc>
                <a:spcPct val="100000"/>
              </a:lnSpc>
              <a:spcBef>
                <a:spcPts val="0"/>
              </a:spcBef>
              <a:spcAft>
                <a:spcPts val="0"/>
              </a:spcAft>
              <a:buClr>
                <a:schemeClr val="dk2"/>
              </a:buClr>
              <a:buSzPts val="1400"/>
              <a:buChar char="○"/>
              <a:defRPr>
                <a:solidFill>
                  <a:schemeClr val="dk2"/>
                </a:solidFill>
              </a:defRPr>
            </a:lvl5pPr>
            <a:lvl6pPr indent="-317500" lvl="5" marL="2743200">
              <a:lnSpc>
                <a:spcPct val="100000"/>
              </a:lnSpc>
              <a:spcBef>
                <a:spcPts val="0"/>
              </a:spcBef>
              <a:spcAft>
                <a:spcPts val="0"/>
              </a:spcAft>
              <a:buClr>
                <a:schemeClr val="dk2"/>
              </a:buClr>
              <a:buSzPts val="1400"/>
              <a:buChar char="■"/>
              <a:defRPr>
                <a:solidFill>
                  <a:schemeClr val="dk2"/>
                </a:solidFill>
              </a:defRPr>
            </a:lvl6pPr>
            <a:lvl7pPr indent="-317500" lvl="6" marL="3200400">
              <a:lnSpc>
                <a:spcPct val="100000"/>
              </a:lnSpc>
              <a:spcBef>
                <a:spcPts val="0"/>
              </a:spcBef>
              <a:spcAft>
                <a:spcPts val="0"/>
              </a:spcAft>
              <a:buClr>
                <a:schemeClr val="dk2"/>
              </a:buClr>
              <a:buSzPts val="1400"/>
              <a:buChar char="●"/>
              <a:defRPr>
                <a:solidFill>
                  <a:schemeClr val="dk2"/>
                </a:solidFill>
              </a:defRPr>
            </a:lvl7pPr>
            <a:lvl8pPr indent="-317500" lvl="7" marL="3657600">
              <a:lnSpc>
                <a:spcPct val="100000"/>
              </a:lnSpc>
              <a:spcBef>
                <a:spcPts val="0"/>
              </a:spcBef>
              <a:spcAft>
                <a:spcPts val="0"/>
              </a:spcAft>
              <a:buClr>
                <a:schemeClr val="dk2"/>
              </a:buClr>
              <a:buSzPts val="1400"/>
              <a:buChar char="○"/>
              <a:defRPr>
                <a:solidFill>
                  <a:schemeClr val="dk2"/>
                </a:solidFill>
              </a:defRPr>
            </a:lvl8pPr>
            <a:lvl9pPr indent="-317500" lvl="8" marL="4114800">
              <a:lnSpc>
                <a:spcPct val="100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76733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solidFill>
                <a:srgbClr val="FFFFFF"/>
              </a:solidFill>
            </a:endParaRPr>
          </a:p>
        </p:txBody>
      </p:sp>
      <p:sp>
        <p:nvSpPr>
          <p:cNvPr id="9" name="Google Shape;9;p1"/>
          <p:cNvSpPr txBox="1"/>
          <p:nvPr/>
        </p:nvSpPr>
        <p:spPr>
          <a:xfrm>
            <a:off x="6101275" y="633925"/>
            <a:ext cx="2551500" cy="1149000"/>
          </a:xfrm>
          <a:prstGeom prst="rect">
            <a:avLst/>
          </a:prstGeom>
          <a:noFill/>
          <a:ln>
            <a:noFill/>
          </a:ln>
        </p:spPr>
        <p:txBody>
          <a:bodyPr anchorCtr="0" anchor="t" bIns="27425" lIns="36575" spcFirstLastPara="1" rIns="27425" wrap="square" tIns="27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6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6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6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3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6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 Id="rId3" Type="http://schemas.openxmlformats.org/officeDocument/2006/relationships/image" Target="../media/image4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4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7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7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5.png"/><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5.png"/><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55.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44.pn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5.png"/><Relationship Id="rId4" Type="http://schemas.openxmlformats.org/officeDocument/2006/relationships/image" Target="../media/image56.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4.png"/><Relationship Id="rId6" Type="http://schemas.openxmlformats.org/officeDocument/2006/relationships/image" Target="../media/image60.png"/><Relationship Id="rId7"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4.png"/><Relationship Id="rId6" Type="http://schemas.openxmlformats.org/officeDocument/2006/relationships/image" Target="../media/image60.png"/><Relationship Id="rId7"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57.png"/><Relationship Id="rId4" Type="http://schemas.openxmlformats.org/officeDocument/2006/relationships/image" Target="../media/image70.png"/><Relationship Id="rId5" Type="http://schemas.openxmlformats.org/officeDocument/2006/relationships/image" Target="../media/image58.png"/><Relationship Id="rId6" Type="http://schemas.openxmlformats.org/officeDocument/2006/relationships/image" Target="../media/image6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61.png"/><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557400" y="820775"/>
            <a:ext cx="7810500" cy="1267800"/>
          </a:xfrm>
          <a:prstGeom prst="rect">
            <a:avLst/>
          </a:prstGeom>
        </p:spPr>
        <p:txBody>
          <a:bodyPr anchorCtr="0" anchor="t" bIns="91425" lIns="91425" spcFirstLastPara="1" rIns="91425" wrap="square" tIns="91425">
            <a:noAutofit/>
          </a:bodyPr>
          <a:lstStyle/>
          <a:p>
            <a:pPr indent="0" lvl="0" marL="0" rtl="0" algn="ctr">
              <a:lnSpc>
                <a:spcPct val="100000"/>
              </a:lnSpc>
              <a:spcBef>
                <a:spcPts val="2400"/>
              </a:spcBef>
              <a:spcAft>
                <a:spcPts val="0"/>
              </a:spcAft>
              <a:buNone/>
            </a:pPr>
            <a:r>
              <a:rPr b="1" lang="en" sz="2300"/>
              <a:t>Effective and Practical Defenses Against Memory Corruption and Transient Execution Attacks with Hardware Security Features</a:t>
            </a:r>
            <a:endParaRPr b="1" sz="2300"/>
          </a:p>
        </p:txBody>
      </p:sp>
      <p:sp>
        <p:nvSpPr>
          <p:cNvPr id="71" name="Google Shape;71;p14"/>
          <p:cNvSpPr txBox="1"/>
          <p:nvPr>
            <p:ph idx="1" type="subTitle"/>
          </p:nvPr>
        </p:nvSpPr>
        <p:spPr>
          <a:xfrm>
            <a:off x="769050" y="2148325"/>
            <a:ext cx="7288500" cy="792600"/>
          </a:xfrm>
          <a:prstGeom prst="rect">
            <a:avLst/>
          </a:prstGeom>
        </p:spPr>
        <p:txBody>
          <a:bodyPr anchorCtr="0" anchor="t" bIns="27425" lIns="36575" spcFirstLastPara="1" rIns="27425" wrap="square" tIns="27425">
            <a:noAutofit/>
          </a:bodyPr>
          <a:lstStyle/>
          <a:p>
            <a:pPr indent="0" lvl="0" marL="0" rtl="0" algn="ctr">
              <a:lnSpc>
                <a:spcPct val="115000"/>
              </a:lnSpc>
              <a:spcBef>
                <a:spcPts val="1200"/>
              </a:spcBef>
              <a:spcAft>
                <a:spcPts val="1200"/>
              </a:spcAft>
              <a:buNone/>
            </a:pPr>
            <a:r>
              <a:rPr b="1" lang="en" sz="1400">
                <a:solidFill>
                  <a:schemeClr val="dk1"/>
                </a:solidFill>
              </a:rPr>
              <a:t>Mohannad Ismail</a:t>
            </a:r>
            <a:endParaRPr sz="1400">
              <a:solidFill>
                <a:srgbClr val="000000"/>
              </a:solidFill>
            </a:endParaRPr>
          </a:p>
        </p:txBody>
      </p:sp>
      <p:pic>
        <p:nvPicPr>
          <p:cNvPr id="72" name="Google Shape;72;p14"/>
          <p:cNvPicPr preferRelativeResize="0"/>
          <p:nvPr/>
        </p:nvPicPr>
        <p:blipFill>
          <a:blip r:embed="rId3">
            <a:alphaModFix/>
          </a:blip>
          <a:stretch>
            <a:fillRect/>
          </a:stretch>
        </p:blipFill>
        <p:spPr>
          <a:xfrm>
            <a:off x="3561250" y="4065300"/>
            <a:ext cx="2023825" cy="1065176"/>
          </a:xfrm>
          <a:prstGeom prst="rect">
            <a:avLst/>
          </a:prstGeom>
          <a:noFill/>
          <a:ln>
            <a:noFill/>
          </a:ln>
        </p:spPr>
      </p:pic>
      <p:sp>
        <p:nvSpPr>
          <p:cNvPr id="73" name="Google Shape;73;p14"/>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 name="Google Shape;74;p14"/>
          <p:cNvSpPr txBox="1"/>
          <p:nvPr>
            <p:ph idx="1" type="subTitle"/>
          </p:nvPr>
        </p:nvSpPr>
        <p:spPr>
          <a:xfrm>
            <a:off x="311700" y="3367525"/>
            <a:ext cx="8520600" cy="792600"/>
          </a:xfrm>
          <a:prstGeom prst="rect">
            <a:avLst/>
          </a:prstGeom>
        </p:spPr>
        <p:txBody>
          <a:bodyPr anchorCtr="0" anchor="t" bIns="27425" lIns="36575" spcFirstLastPara="1" rIns="27425" wrap="square" tIns="27425">
            <a:noAutofit/>
          </a:bodyPr>
          <a:lstStyle/>
          <a:p>
            <a:pPr indent="0" lvl="0" marL="0" rtl="0" algn="ctr">
              <a:lnSpc>
                <a:spcPct val="100000"/>
              </a:lnSpc>
              <a:spcBef>
                <a:spcPts val="0"/>
              </a:spcBef>
              <a:spcAft>
                <a:spcPts val="0"/>
              </a:spcAft>
              <a:buNone/>
            </a:pPr>
            <a:r>
              <a:rPr b="1" lang="en" sz="1400">
                <a:solidFill>
                  <a:schemeClr val="dk1"/>
                </a:solidFill>
              </a:rPr>
              <a:t>Committee:</a:t>
            </a:r>
            <a:endParaRPr b="1" sz="1400">
              <a:solidFill>
                <a:schemeClr val="dk1"/>
              </a:solidFill>
            </a:endParaRPr>
          </a:p>
          <a:p>
            <a:pPr indent="0" lvl="0" marL="0" rtl="0" algn="ctr">
              <a:lnSpc>
                <a:spcPct val="100000"/>
              </a:lnSpc>
              <a:spcBef>
                <a:spcPts val="0"/>
              </a:spcBef>
              <a:spcAft>
                <a:spcPts val="0"/>
              </a:spcAft>
              <a:buNone/>
            </a:pPr>
            <a:r>
              <a:rPr lang="en" sz="1400">
                <a:solidFill>
                  <a:schemeClr val="dk1"/>
                </a:solidFill>
              </a:rPr>
              <a:t>Changwoo Min (Co-chair), Wenjie Xiong (Co-chair)</a:t>
            </a:r>
            <a:endParaRPr sz="1400">
              <a:solidFill>
                <a:schemeClr val="dk1"/>
              </a:solidFill>
            </a:endParaRPr>
          </a:p>
          <a:p>
            <a:pPr indent="0" lvl="0" marL="0" rtl="0" algn="ctr">
              <a:lnSpc>
                <a:spcPct val="100000"/>
              </a:lnSpc>
              <a:spcBef>
                <a:spcPts val="0"/>
              </a:spcBef>
              <a:spcAft>
                <a:spcPts val="0"/>
              </a:spcAft>
              <a:buNone/>
            </a:pPr>
            <a:r>
              <a:rPr lang="en" sz="1400">
                <a:solidFill>
                  <a:schemeClr val="dk1"/>
                </a:solidFill>
              </a:rPr>
              <a:t>Danfeng Yao, Michael Hsiao, &amp; Haining Wang</a:t>
            </a:r>
            <a:endParaRPr sz="1400">
              <a:solidFill>
                <a:schemeClr val="dk1"/>
              </a:solidFill>
            </a:endParaRPr>
          </a:p>
        </p:txBody>
      </p:sp>
      <p:sp>
        <p:nvSpPr>
          <p:cNvPr id="75" name="Google Shape;75;p14"/>
          <p:cNvSpPr txBox="1"/>
          <p:nvPr>
            <p:ph idx="1" type="subTitle"/>
          </p:nvPr>
        </p:nvSpPr>
        <p:spPr>
          <a:xfrm>
            <a:off x="311700" y="2681725"/>
            <a:ext cx="8520600" cy="792600"/>
          </a:xfrm>
          <a:prstGeom prst="rect">
            <a:avLst/>
          </a:prstGeom>
        </p:spPr>
        <p:txBody>
          <a:bodyPr anchorCtr="0" anchor="t" bIns="27425" lIns="36575" spcFirstLastPara="1" rIns="27425" wrap="square" tIns="27425">
            <a:noAutofit/>
          </a:bodyPr>
          <a:lstStyle/>
          <a:p>
            <a:pPr indent="0" lvl="0" marL="0" rtl="0" algn="ctr">
              <a:lnSpc>
                <a:spcPct val="115000"/>
              </a:lnSpc>
              <a:spcBef>
                <a:spcPts val="1200"/>
              </a:spcBef>
              <a:spcAft>
                <a:spcPts val="1200"/>
              </a:spcAft>
              <a:buNone/>
            </a:pPr>
            <a:r>
              <a:rPr b="1" lang="en" sz="1400">
                <a:solidFill>
                  <a:schemeClr val="dk1"/>
                </a:solidFill>
              </a:rPr>
              <a:t>September 15, 2022</a:t>
            </a:r>
            <a:endParaRPr sz="1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551" name="Shape 1551"/>
        <p:cNvGrpSpPr/>
        <p:nvPr/>
      </p:nvGrpSpPr>
      <p:grpSpPr>
        <a:xfrm>
          <a:off x="0" y="0"/>
          <a:ext cx="0" cy="0"/>
          <a:chOff x="0" y="0"/>
          <a:chExt cx="0" cy="0"/>
        </a:xfrm>
      </p:grpSpPr>
      <p:sp>
        <p:nvSpPr>
          <p:cNvPr id="1552" name="Google Shape;1552;p2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553" name="Google Shape;1553;p23"/>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lnSpc>
                <a:spcPct val="150000"/>
              </a:lnSpc>
              <a:spcBef>
                <a:spcPts val="0"/>
              </a:spcBef>
              <a:spcAft>
                <a:spcPts val="0"/>
              </a:spcAft>
              <a:buSzPts val="1800"/>
              <a:buChar char="●"/>
            </a:pPr>
            <a:r>
              <a:rPr lang="en"/>
              <a:t>Motivation</a:t>
            </a:r>
            <a:endParaRPr/>
          </a:p>
          <a:p>
            <a:pPr indent="-342900" lvl="0" marL="457200" rtl="0" algn="l">
              <a:lnSpc>
                <a:spcPct val="150000"/>
              </a:lnSpc>
              <a:spcBef>
                <a:spcPts val="0"/>
              </a:spcBef>
              <a:spcAft>
                <a:spcPts val="0"/>
              </a:spcAft>
              <a:buSzPts val="1800"/>
              <a:buChar char="●"/>
            </a:pPr>
            <a:r>
              <a:rPr b="1" lang="en"/>
              <a:t>Background</a:t>
            </a:r>
            <a:endParaRPr b="1"/>
          </a:p>
          <a:p>
            <a:pPr indent="-317500" lvl="1" marL="914400" rtl="0" algn="l">
              <a:lnSpc>
                <a:spcPct val="150000"/>
              </a:lnSpc>
              <a:spcBef>
                <a:spcPts val="0"/>
              </a:spcBef>
              <a:spcAft>
                <a:spcPts val="0"/>
              </a:spcAft>
              <a:buSzPts val="1400"/>
              <a:buChar char="○"/>
            </a:pPr>
            <a:r>
              <a:rPr b="1" lang="en"/>
              <a:t>Memory safety basics</a:t>
            </a:r>
            <a:endParaRPr b="1"/>
          </a:p>
          <a:p>
            <a:pPr indent="-317500" lvl="1" marL="914400" rtl="0" algn="l">
              <a:lnSpc>
                <a:spcPct val="150000"/>
              </a:lnSpc>
              <a:spcBef>
                <a:spcPts val="0"/>
              </a:spcBef>
              <a:spcAft>
                <a:spcPts val="0"/>
              </a:spcAft>
              <a:buSzPts val="1400"/>
              <a:buChar char="○"/>
            </a:pPr>
            <a:r>
              <a:rPr b="1" lang="en"/>
              <a:t>Memory safety attacks</a:t>
            </a:r>
            <a:endParaRPr b="1"/>
          </a:p>
          <a:p>
            <a:pPr indent="-317500" lvl="1" marL="914400" rtl="0" algn="l">
              <a:lnSpc>
                <a:spcPct val="150000"/>
              </a:lnSpc>
              <a:spcBef>
                <a:spcPts val="0"/>
              </a:spcBef>
              <a:spcAft>
                <a:spcPts val="0"/>
              </a:spcAft>
              <a:buSzPts val="1400"/>
              <a:buChar char="○"/>
            </a:pPr>
            <a:r>
              <a:rPr b="1" lang="en"/>
              <a:t>ARM Pointer Authentication</a:t>
            </a:r>
            <a:endParaRPr b="1"/>
          </a:p>
          <a:p>
            <a:pPr indent="-317500" lvl="1" marL="914400" rtl="0" algn="l">
              <a:lnSpc>
                <a:spcPct val="150000"/>
              </a:lnSpc>
              <a:spcBef>
                <a:spcPts val="0"/>
              </a:spcBef>
              <a:spcAft>
                <a:spcPts val="0"/>
              </a:spcAft>
              <a:buSzPts val="1400"/>
              <a:buChar char="○"/>
            </a:pPr>
            <a:r>
              <a:rPr b="1" lang="en"/>
              <a:t>Past work: PACTight</a:t>
            </a:r>
            <a:endParaRPr/>
          </a:p>
          <a:p>
            <a:pPr indent="-342900" lvl="0" marL="457200" rtl="0" algn="l">
              <a:lnSpc>
                <a:spcPct val="150000"/>
              </a:lnSpc>
              <a:spcBef>
                <a:spcPts val="0"/>
              </a:spcBef>
              <a:spcAft>
                <a:spcPts val="0"/>
              </a:spcAft>
              <a:buSzPts val="1800"/>
              <a:buChar char="●"/>
            </a:pPr>
            <a:r>
              <a:rPr lang="en"/>
              <a:t>Present </a:t>
            </a:r>
            <a:r>
              <a:rPr lang="en"/>
              <a:t>Contributions</a:t>
            </a:r>
            <a:endParaRPr/>
          </a:p>
          <a:p>
            <a:pPr indent="-342900" lvl="0" marL="457200" rtl="0" algn="l">
              <a:lnSpc>
                <a:spcPct val="150000"/>
              </a:lnSpc>
              <a:spcBef>
                <a:spcPts val="0"/>
              </a:spcBef>
              <a:spcAft>
                <a:spcPts val="0"/>
              </a:spcAft>
              <a:buSzPts val="1800"/>
              <a:buChar char="●"/>
            </a:pPr>
            <a:r>
              <a:rPr lang="en"/>
              <a:t>Future Work</a:t>
            </a:r>
            <a:endParaRPr/>
          </a:p>
          <a:p>
            <a:pPr indent="-342900" lvl="0" marL="457200" rtl="0" algn="l">
              <a:lnSpc>
                <a:spcPct val="150000"/>
              </a:lnSpc>
              <a:spcBef>
                <a:spcPts val="0"/>
              </a:spcBef>
              <a:spcAft>
                <a:spcPts val="0"/>
              </a:spcAft>
              <a:buSzPts val="1800"/>
              <a:buChar char="●"/>
            </a:pPr>
            <a:r>
              <a:rPr lang="en"/>
              <a:t>Summary</a:t>
            </a:r>
            <a:endParaRPr/>
          </a:p>
        </p:txBody>
      </p:sp>
      <p:sp>
        <p:nvSpPr>
          <p:cNvPr id="1554" name="Google Shape;1554;p2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11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C/C++ is here to stay.</a:t>
            </a:r>
            <a:endParaRPr/>
          </a:p>
        </p:txBody>
      </p:sp>
      <p:sp>
        <p:nvSpPr>
          <p:cNvPr id="2736" name="Google Shape;2736;p113"/>
          <p:cNvSpPr txBox="1"/>
          <p:nvPr>
            <p:ph idx="1" type="body"/>
          </p:nvPr>
        </p:nvSpPr>
        <p:spPr>
          <a:xfrm>
            <a:off x="173900" y="1100275"/>
            <a:ext cx="8346600" cy="3416400"/>
          </a:xfrm>
          <a:prstGeom prst="rect">
            <a:avLst/>
          </a:prstGeom>
        </p:spPr>
        <p:txBody>
          <a:bodyPr anchorCtr="0" anchor="t" bIns="27425" lIns="36575" spcFirstLastPara="1" rIns="27425" wrap="square" tIns="27425">
            <a:noAutofit/>
          </a:bodyPr>
          <a:lstStyle/>
          <a:p>
            <a:pPr indent="-393700" lvl="0" marL="457200" rtl="0" algn="l">
              <a:spcBef>
                <a:spcPts val="0"/>
              </a:spcBef>
              <a:spcAft>
                <a:spcPts val="0"/>
              </a:spcAft>
              <a:buSzPts val="2600"/>
              <a:buChar char="●"/>
            </a:pPr>
            <a:r>
              <a:rPr lang="en" sz="2600"/>
              <a:t>Performance</a:t>
            </a:r>
            <a:endParaRPr sz="2600"/>
          </a:p>
        </p:txBody>
      </p:sp>
      <p:pic>
        <p:nvPicPr>
          <p:cNvPr id="2737" name="Google Shape;2737;p113"/>
          <p:cNvPicPr preferRelativeResize="0"/>
          <p:nvPr/>
        </p:nvPicPr>
        <p:blipFill>
          <a:blip r:embed="rId3">
            <a:alphaModFix/>
          </a:blip>
          <a:stretch>
            <a:fillRect/>
          </a:stretch>
        </p:blipFill>
        <p:spPr>
          <a:xfrm>
            <a:off x="4124738" y="1357175"/>
            <a:ext cx="4517137" cy="2966612"/>
          </a:xfrm>
          <a:prstGeom prst="rect">
            <a:avLst/>
          </a:prstGeom>
          <a:noFill/>
          <a:ln cap="flat" cmpd="sng" w="9525">
            <a:solidFill>
              <a:srgbClr val="000000"/>
            </a:solidFill>
            <a:prstDash val="solid"/>
            <a:round/>
            <a:headEnd len="sm" w="sm" type="none"/>
            <a:tailEnd len="sm" w="sm" type="none"/>
          </a:ln>
        </p:spPr>
      </p:pic>
      <p:sp>
        <p:nvSpPr>
          <p:cNvPr id="2738" name="Google Shape;2738;p11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11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C/C++ is here to stay.</a:t>
            </a:r>
            <a:endParaRPr/>
          </a:p>
        </p:txBody>
      </p:sp>
      <p:sp>
        <p:nvSpPr>
          <p:cNvPr id="2744" name="Google Shape;2744;p114"/>
          <p:cNvSpPr txBox="1"/>
          <p:nvPr>
            <p:ph idx="1" type="body"/>
          </p:nvPr>
        </p:nvSpPr>
        <p:spPr>
          <a:xfrm>
            <a:off x="173900" y="1100275"/>
            <a:ext cx="8346600" cy="3416400"/>
          </a:xfrm>
          <a:prstGeom prst="rect">
            <a:avLst/>
          </a:prstGeom>
        </p:spPr>
        <p:txBody>
          <a:bodyPr anchorCtr="0" anchor="t" bIns="27425" lIns="36575" spcFirstLastPara="1" rIns="27425" wrap="square" tIns="27425">
            <a:noAutofit/>
          </a:bodyPr>
          <a:lstStyle/>
          <a:p>
            <a:pPr indent="-393700" lvl="0" marL="457200" rtl="0" algn="l">
              <a:spcBef>
                <a:spcPts val="0"/>
              </a:spcBef>
              <a:spcAft>
                <a:spcPts val="0"/>
              </a:spcAft>
              <a:buSzPts val="2600"/>
              <a:buChar char="●"/>
            </a:pPr>
            <a:r>
              <a:rPr lang="en" sz="2600"/>
              <a:t>Performance</a:t>
            </a:r>
            <a:endParaRPr sz="2600"/>
          </a:p>
          <a:p>
            <a:pPr indent="-393700" lvl="0" marL="457200" rtl="0" algn="l">
              <a:spcBef>
                <a:spcPts val="0"/>
              </a:spcBef>
              <a:spcAft>
                <a:spcPts val="0"/>
              </a:spcAft>
              <a:buSzPts val="2600"/>
              <a:buChar char="●"/>
            </a:pPr>
            <a:r>
              <a:rPr lang="en" sz="2600"/>
              <a:t>Communication.</a:t>
            </a:r>
            <a:endParaRPr sz="2600"/>
          </a:p>
        </p:txBody>
      </p:sp>
      <p:pic>
        <p:nvPicPr>
          <p:cNvPr id="2745" name="Google Shape;2745;p114"/>
          <p:cNvPicPr preferRelativeResize="0"/>
          <p:nvPr/>
        </p:nvPicPr>
        <p:blipFill>
          <a:blip r:embed="rId3">
            <a:alphaModFix/>
          </a:blip>
          <a:stretch>
            <a:fillRect/>
          </a:stretch>
        </p:blipFill>
        <p:spPr>
          <a:xfrm>
            <a:off x="4123944" y="1353312"/>
            <a:ext cx="4517136" cy="2996060"/>
          </a:xfrm>
          <a:prstGeom prst="rect">
            <a:avLst/>
          </a:prstGeom>
          <a:noFill/>
          <a:ln cap="flat" cmpd="sng" w="9525">
            <a:solidFill>
              <a:srgbClr val="595959"/>
            </a:solidFill>
            <a:prstDash val="solid"/>
            <a:round/>
            <a:headEnd len="sm" w="sm" type="none"/>
            <a:tailEnd len="sm" w="sm" type="none"/>
          </a:ln>
        </p:spPr>
      </p:pic>
      <p:sp>
        <p:nvSpPr>
          <p:cNvPr id="2746" name="Google Shape;2746;p11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0" name="Shape 2750"/>
        <p:cNvGrpSpPr/>
        <p:nvPr/>
      </p:nvGrpSpPr>
      <p:grpSpPr>
        <a:xfrm>
          <a:off x="0" y="0"/>
          <a:ext cx="0" cy="0"/>
          <a:chOff x="0" y="0"/>
          <a:chExt cx="0" cy="0"/>
        </a:xfrm>
      </p:grpSpPr>
      <p:sp>
        <p:nvSpPr>
          <p:cNvPr id="2751" name="Google Shape;2751;p11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C/C++ is here to stay.</a:t>
            </a:r>
            <a:endParaRPr/>
          </a:p>
        </p:txBody>
      </p:sp>
      <p:sp>
        <p:nvSpPr>
          <p:cNvPr id="2752" name="Google Shape;2752;p115"/>
          <p:cNvSpPr txBox="1"/>
          <p:nvPr>
            <p:ph idx="1" type="body"/>
          </p:nvPr>
        </p:nvSpPr>
        <p:spPr>
          <a:xfrm>
            <a:off x="173900" y="1100275"/>
            <a:ext cx="8346600" cy="3416400"/>
          </a:xfrm>
          <a:prstGeom prst="rect">
            <a:avLst/>
          </a:prstGeom>
        </p:spPr>
        <p:txBody>
          <a:bodyPr anchorCtr="0" anchor="t" bIns="27425" lIns="36575" spcFirstLastPara="1" rIns="27425" wrap="square" tIns="27425">
            <a:noAutofit/>
          </a:bodyPr>
          <a:lstStyle/>
          <a:p>
            <a:pPr indent="-393700" lvl="0" marL="457200" rtl="0" algn="l">
              <a:spcBef>
                <a:spcPts val="0"/>
              </a:spcBef>
              <a:spcAft>
                <a:spcPts val="0"/>
              </a:spcAft>
              <a:buSzPts val="2600"/>
              <a:buChar char="●"/>
            </a:pPr>
            <a:r>
              <a:rPr lang="en" sz="2600"/>
              <a:t>Performance</a:t>
            </a:r>
            <a:endParaRPr sz="2600"/>
          </a:p>
          <a:p>
            <a:pPr indent="-393700" lvl="0" marL="457200" rtl="0" algn="l">
              <a:spcBef>
                <a:spcPts val="0"/>
              </a:spcBef>
              <a:spcAft>
                <a:spcPts val="0"/>
              </a:spcAft>
              <a:buSzPts val="2600"/>
              <a:buChar char="●"/>
            </a:pPr>
            <a:r>
              <a:rPr lang="en" sz="2600"/>
              <a:t>Communication.</a:t>
            </a:r>
            <a:endParaRPr sz="2600"/>
          </a:p>
          <a:p>
            <a:pPr indent="-393700" lvl="0" marL="457200" rtl="0" algn="l">
              <a:spcBef>
                <a:spcPts val="0"/>
              </a:spcBef>
              <a:spcAft>
                <a:spcPts val="0"/>
              </a:spcAft>
              <a:buSzPts val="2600"/>
              <a:buChar char="●"/>
            </a:pPr>
            <a:r>
              <a:rPr lang="en" sz="2600"/>
              <a:t>Completeness.</a:t>
            </a:r>
            <a:endParaRPr sz="2600"/>
          </a:p>
        </p:txBody>
      </p:sp>
      <p:pic>
        <p:nvPicPr>
          <p:cNvPr id="2753" name="Google Shape;2753;p115"/>
          <p:cNvPicPr preferRelativeResize="0"/>
          <p:nvPr/>
        </p:nvPicPr>
        <p:blipFill>
          <a:blip r:embed="rId3">
            <a:alphaModFix/>
          </a:blip>
          <a:stretch>
            <a:fillRect/>
          </a:stretch>
        </p:blipFill>
        <p:spPr>
          <a:xfrm>
            <a:off x="4123944" y="1353312"/>
            <a:ext cx="4517136" cy="3198870"/>
          </a:xfrm>
          <a:prstGeom prst="rect">
            <a:avLst/>
          </a:prstGeom>
          <a:noFill/>
          <a:ln cap="flat" cmpd="sng" w="9525">
            <a:solidFill>
              <a:srgbClr val="595959"/>
            </a:solidFill>
            <a:prstDash val="solid"/>
            <a:round/>
            <a:headEnd len="sm" w="sm" type="none"/>
            <a:tailEnd len="sm" w="sm" type="none"/>
          </a:ln>
        </p:spPr>
      </p:pic>
      <p:sp>
        <p:nvSpPr>
          <p:cNvPr id="2754" name="Google Shape;2754;p11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11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C/C++ is here to stay.</a:t>
            </a:r>
            <a:endParaRPr/>
          </a:p>
        </p:txBody>
      </p:sp>
      <p:sp>
        <p:nvSpPr>
          <p:cNvPr id="2760" name="Google Shape;2760;p116"/>
          <p:cNvSpPr txBox="1"/>
          <p:nvPr>
            <p:ph idx="1" type="body"/>
          </p:nvPr>
        </p:nvSpPr>
        <p:spPr>
          <a:xfrm>
            <a:off x="173900" y="1100275"/>
            <a:ext cx="8346600" cy="3416400"/>
          </a:xfrm>
          <a:prstGeom prst="rect">
            <a:avLst/>
          </a:prstGeom>
        </p:spPr>
        <p:txBody>
          <a:bodyPr anchorCtr="0" anchor="t" bIns="27425" lIns="36575" spcFirstLastPara="1" rIns="27425" wrap="square" tIns="27425">
            <a:noAutofit/>
          </a:bodyPr>
          <a:lstStyle/>
          <a:p>
            <a:pPr indent="-393700" lvl="0" marL="457200" rtl="0" algn="l">
              <a:spcBef>
                <a:spcPts val="0"/>
              </a:spcBef>
              <a:spcAft>
                <a:spcPts val="0"/>
              </a:spcAft>
              <a:buSzPts val="2600"/>
              <a:buChar char="●"/>
            </a:pPr>
            <a:r>
              <a:rPr lang="en" sz="2600"/>
              <a:t>Performance</a:t>
            </a:r>
            <a:endParaRPr sz="2600"/>
          </a:p>
          <a:p>
            <a:pPr indent="-393700" lvl="0" marL="457200" rtl="0" algn="l">
              <a:spcBef>
                <a:spcPts val="0"/>
              </a:spcBef>
              <a:spcAft>
                <a:spcPts val="0"/>
              </a:spcAft>
              <a:buSzPts val="2600"/>
              <a:buChar char="●"/>
            </a:pPr>
            <a:r>
              <a:rPr lang="en" sz="2600"/>
              <a:t>Communication.</a:t>
            </a:r>
            <a:endParaRPr sz="2600"/>
          </a:p>
          <a:p>
            <a:pPr indent="-393700" lvl="0" marL="457200" rtl="0" algn="l">
              <a:spcBef>
                <a:spcPts val="0"/>
              </a:spcBef>
              <a:spcAft>
                <a:spcPts val="0"/>
              </a:spcAft>
              <a:buSzPts val="2600"/>
              <a:buChar char="●"/>
            </a:pPr>
            <a:r>
              <a:rPr lang="en" sz="2600"/>
              <a:t>Completeness.</a:t>
            </a:r>
            <a:endParaRPr sz="2600"/>
          </a:p>
          <a:p>
            <a:pPr indent="-393700" lvl="0" marL="457200" rtl="0" algn="l">
              <a:spcBef>
                <a:spcPts val="0"/>
              </a:spcBef>
              <a:spcAft>
                <a:spcPts val="0"/>
              </a:spcAft>
              <a:buSzPts val="2600"/>
              <a:buChar char="●"/>
            </a:pPr>
            <a:r>
              <a:rPr lang="en" sz="2600"/>
              <a:t>Maturity</a:t>
            </a:r>
            <a:endParaRPr sz="2600"/>
          </a:p>
        </p:txBody>
      </p:sp>
      <p:pic>
        <p:nvPicPr>
          <p:cNvPr id="2761" name="Google Shape;2761;p116"/>
          <p:cNvPicPr preferRelativeResize="0"/>
          <p:nvPr/>
        </p:nvPicPr>
        <p:blipFill>
          <a:blip r:embed="rId3">
            <a:alphaModFix/>
          </a:blip>
          <a:stretch>
            <a:fillRect/>
          </a:stretch>
        </p:blipFill>
        <p:spPr>
          <a:xfrm>
            <a:off x="5537050" y="1152475"/>
            <a:ext cx="2400300" cy="3333750"/>
          </a:xfrm>
          <a:prstGeom prst="rect">
            <a:avLst/>
          </a:prstGeom>
          <a:noFill/>
          <a:ln>
            <a:noFill/>
          </a:ln>
        </p:spPr>
      </p:pic>
      <p:sp>
        <p:nvSpPr>
          <p:cNvPr id="2762" name="Google Shape;2762;p11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11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C/C++ is here to stay.</a:t>
            </a:r>
            <a:endParaRPr/>
          </a:p>
        </p:txBody>
      </p:sp>
      <p:sp>
        <p:nvSpPr>
          <p:cNvPr id="2768" name="Google Shape;2768;p117"/>
          <p:cNvSpPr txBox="1"/>
          <p:nvPr>
            <p:ph idx="1" type="body"/>
          </p:nvPr>
        </p:nvSpPr>
        <p:spPr>
          <a:xfrm>
            <a:off x="173900" y="1100275"/>
            <a:ext cx="8346600" cy="3416400"/>
          </a:xfrm>
          <a:prstGeom prst="rect">
            <a:avLst/>
          </a:prstGeom>
        </p:spPr>
        <p:txBody>
          <a:bodyPr anchorCtr="0" anchor="t" bIns="27425" lIns="36575" spcFirstLastPara="1" rIns="27425" wrap="square" tIns="27425">
            <a:noAutofit/>
          </a:bodyPr>
          <a:lstStyle/>
          <a:p>
            <a:pPr indent="-393700" lvl="0" marL="457200" rtl="0" algn="l">
              <a:spcBef>
                <a:spcPts val="0"/>
              </a:spcBef>
              <a:spcAft>
                <a:spcPts val="0"/>
              </a:spcAft>
              <a:buSzPts val="2600"/>
              <a:buChar char="●"/>
            </a:pPr>
            <a:r>
              <a:rPr lang="en" sz="2600"/>
              <a:t>Performance</a:t>
            </a:r>
            <a:endParaRPr sz="2600"/>
          </a:p>
          <a:p>
            <a:pPr indent="-393700" lvl="0" marL="457200" rtl="0" algn="l">
              <a:spcBef>
                <a:spcPts val="0"/>
              </a:spcBef>
              <a:spcAft>
                <a:spcPts val="0"/>
              </a:spcAft>
              <a:buSzPts val="2600"/>
              <a:buChar char="●"/>
            </a:pPr>
            <a:r>
              <a:rPr lang="en" sz="2600"/>
              <a:t>Communication.</a:t>
            </a:r>
            <a:endParaRPr sz="2600"/>
          </a:p>
          <a:p>
            <a:pPr indent="-393700" lvl="0" marL="457200" rtl="0" algn="l">
              <a:spcBef>
                <a:spcPts val="0"/>
              </a:spcBef>
              <a:spcAft>
                <a:spcPts val="0"/>
              </a:spcAft>
              <a:buSzPts val="2600"/>
              <a:buChar char="●"/>
            </a:pPr>
            <a:r>
              <a:rPr lang="en" sz="2600"/>
              <a:t>Completeness.</a:t>
            </a:r>
            <a:endParaRPr sz="2600"/>
          </a:p>
          <a:p>
            <a:pPr indent="-393700" lvl="0" marL="457200" rtl="0" algn="l">
              <a:spcBef>
                <a:spcPts val="0"/>
              </a:spcBef>
              <a:spcAft>
                <a:spcPts val="0"/>
              </a:spcAft>
              <a:buSzPts val="2600"/>
              <a:buChar char="●"/>
            </a:pPr>
            <a:r>
              <a:rPr lang="en" sz="2600"/>
              <a:t>Maturity</a:t>
            </a:r>
            <a:endParaRPr sz="2600"/>
          </a:p>
          <a:p>
            <a:pPr indent="-393700" lvl="0" marL="457200" rtl="0" algn="l">
              <a:spcBef>
                <a:spcPts val="0"/>
              </a:spcBef>
              <a:spcAft>
                <a:spcPts val="0"/>
              </a:spcAft>
              <a:buSzPts val="2600"/>
              <a:buChar char="●"/>
            </a:pPr>
            <a:r>
              <a:rPr lang="en" sz="2600"/>
              <a:t>Legacy code</a:t>
            </a:r>
            <a:endParaRPr sz="2600"/>
          </a:p>
        </p:txBody>
      </p:sp>
      <p:pic>
        <p:nvPicPr>
          <p:cNvPr id="2769" name="Google Shape;2769;p117"/>
          <p:cNvPicPr preferRelativeResize="0"/>
          <p:nvPr/>
        </p:nvPicPr>
        <p:blipFill>
          <a:blip r:embed="rId3">
            <a:alphaModFix/>
          </a:blip>
          <a:stretch>
            <a:fillRect/>
          </a:stretch>
        </p:blipFill>
        <p:spPr>
          <a:xfrm>
            <a:off x="5099900" y="609951"/>
            <a:ext cx="3739896" cy="3614912"/>
          </a:xfrm>
          <a:prstGeom prst="rect">
            <a:avLst/>
          </a:prstGeom>
          <a:noFill/>
          <a:ln>
            <a:noFill/>
          </a:ln>
        </p:spPr>
      </p:pic>
      <p:sp>
        <p:nvSpPr>
          <p:cNvPr id="2770" name="Google Shape;2770;p11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sp>
        <p:nvSpPr>
          <p:cNvPr id="2775" name="Google Shape;2775;p11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C/C++ is here to stay.</a:t>
            </a:r>
            <a:endParaRPr/>
          </a:p>
        </p:txBody>
      </p:sp>
      <p:sp>
        <p:nvSpPr>
          <p:cNvPr id="2776" name="Google Shape;2776;p118"/>
          <p:cNvSpPr txBox="1"/>
          <p:nvPr>
            <p:ph idx="1" type="body"/>
          </p:nvPr>
        </p:nvSpPr>
        <p:spPr>
          <a:xfrm>
            <a:off x="173900" y="1100275"/>
            <a:ext cx="8346600" cy="3416400"/>
          </a:xfrm>
          <a:prstGeom prst="rect">
            <a:avLst/>
          </a:prstGeom>
        </p:spPr>
        <p:txBody>
          <a:bodyPr anchorCtr="0" anchor="t" bIns="27425" lIns="36575" spcFirstLastPara="1" rIns="27425" wrap="square" tIns="27425">
            <a:noAutofit/>
          </a:bodyPr>
          <a:lstStyle/>
          <a:p>
            <a:pPr indent="-393700" lvl="0" marL="457200" rtl="0" algn="l">
              <a:spcBef>
                <a:spcPts val="0"/>
              </a:spcBef>
              <a:spcAft>
                <a:spcPts val="0"/>
              </a:spcAft>
              <a:buSzPts val="2600"/>
              <a:buChar char="●"/>
            </a:pPr>
            <a:r>
              <a:rPr lang="en" sz="2600"/>
              <a:t>Performance</a:t>
            </a:r>
            <a:endParaRPr sz="2600"/>
          </a:p>
          <a:p>
            <a:pPr indent="-393700" lvl="0" marL="457200" rtl="0" algn="l">
              <a:spcBef>
                <a:spcPts val="0"/>
              </a:spcBef>
              <a:spcAft>
                <a:spcPts val="0"/>
              </a:spcAft>
              <a:buSzPts val="2600"/>
              <a:buChar char="●"/>
            </a:pPr>
            <a:r>
              <a:rPr lang="en" sz="2600"/>
              <a:t>Communication.</a:t>
            </a:r>
            <a:endParaRPr sz="2600"/>
          </a:p>
          <a:p>
            <a:pPr indent="-393700" lvl="0" marL="457200" rtl="0" algn="l">
              <a:spcBef>
                <a:spcPts val="0"/>
              </a:spcBef>
              <a:spcAft>
                <a:spcPts val="0"/>
              </a:spcAft>
              <a:buSzPts val="2600"/>
              <a:buChar char="●"/>
            </a:pPr>
            <a:r>
              <a:rPr lang="en" sz="2600"/>
              <a:t>Completeness.</a:t>
            </a:r>
            <a:endParaRPr sz="2600"/>
          </a:p>
          <a:p>
            <a:pPr indent="-393700" lvl="0" marL="457200" rtl="0" algn="l">
              <a:spcBef>
                <a:spcPts val="0"/>
              </a:spcBef>
              <a:spcAft>
                <a:spcPts val="0"/>
              </a:spcAft>
              <a:buSzPts val="2600"/>
              <a:buChar char="●"/>
            </a:pPr>
            <a:r>
              <a:rPr lang="en" sz="2600"/>
              <a:t>Maturity</a:t>
            </a:r>
            <a:endParaRPr sz="2600"/>
          </a:p>
          <a:p>
            <a:pPr indent="-393700" lvl="0" marL="457200" rtl="0" algn="l">
              <a:spcBef>
                <a:spcPts val="0"/>
              </a:spcBef>
              <a:spcAft>
                <a:spcPts val="0"/>
              </a:spcAft>
              <a:buSzPts val="2600"/>
              <a:buChar char="●"/>
            </a:pPr>
            <a:r>
              <a:rPr lang="en" sz="2600"/>
              <a:t>Legacy code</a:t>
            </a:r>
            <a:endParaRPr sz="2600"/>
          </a:p>
          <a:p>
            <a:pPr indent="-393700" lvl="0" marL="457200" rtl="0" algn="l">
              <a:spcBef>
                <a:spcPts val="0"/>
              </a:spcBef>
              <a:spcAft>
                <a:spcPts val="0"/>
              </a:spcAft>
              <a:buClr>
                <a:srgbClr val="FF0000"/>
              </a:buClr>
              <a:buSzPts val="2600"/>
              <a:buChar char="●"/>
            </a:pPr>
            <a:r>
              <a:rPr lang="en" sz="2600">
                <a:solidFill>
                  <a:srgbClr val="FF0000"/>
                </a:solidFill>
              </a:rPr>
              <a:t>Type safe languages still rely on unsafe libraries</a:t>
            </a:r>
            <a:endParaRPr sz="2600">
              <a:solidFill>
                <a:srgbClr val="FF0000"/>
              </a:solidFill>
            </a:endParaRPr>
          </a:p>
        </p:txBody>
      </p:sp>
      <p:pic>
        <p:nvPicPr>
          <p:cNvPr id="2777" name="Google Shape;2777;p118"/>
          <p:cNvPicPr preferRelativeResize="0"/>
          <p:nvPr/>
        </p:nvPicPr>
        <p:blipFill rotWithShape="1">
          <a:blip r:embed="rId3">
            <a:alphaModFix/>
          </a:blip>
          <a:srcRect b="30574" l="0" r="0" t="24102"/>
          <a:stretch/>
        </p:blipFill>
        <p:spPr>
          <a:xfrm>
            <a:off x="5200450" y="1017725"/>
            <a:ext cx="3631850" cy="2123976"/>
          </a:xfrm>
          <a:prstGeom prst="rect">
            <a:avLst/>
          </a:prstGeom>
          <a:noFill/>
          <a:ln>
            <a:noFill/>
          </a:ln>
        </p:spPr>
      </p:pic>
      <p:sp>
        <p:nvSpPr>
          <p:cNvPr id="2778" name="Google Shape;2778;p11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119"/>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Enforcing the properties</a:t>
            </a:r>
            <a:endParaRPr/>
          </a:p>
        </p:txBody>
      </p:sp>
      <p:sp>
        <p:nvSpPr>
          <p:cNvPr id="2784" name="Google Shape;2784;p119"/>
          <p:cNvSpPr txBox="1"/>
          <p:nvPr>
            <p:ph idx="1" type="body"/>
          </p:nvPr>
        </p:nvSpPr>
        <p:spPr>
          <a:xfrm>
            <a:off x="311700" y="923875"/>
            <a:ext cx="8520600" cy="8400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u="sng"/>
              <a:t>Unforgeability:</a:t>
            </a:r>
            <a:r>
              <a:rPr lang="en"/>
              <a:t> The PAC mechanism includes the pointer as one of the inputs to generate the PAC. If the pointer is forged, it will be detected at authentication.</a:t>
            </a:r>
            <a:endParaRPr/>
          </a:p>
        </p:txBody>
      </p:sp>
      <p:sp>
        <p:nvSpPr>
          <p:cNvPr id="2785" name="Google Shape;2785;p119"/>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86" name="Google Shape;2786;p119"/>
          <p:cNvSpPr/>
          <p:nvPr/>
        </p:nvSpPr>
        <p:spPr>
          <a:xfrm>
            <a:off x="5840000" y="1919679"/>
            <a:ext cx="726300" cy="4470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Forged Pointer</a:t>
            </a:r>
            <a:endParaRPr sz="1100">
              <a:latin typeface="Calibri"/>
              <a:ea typeface="Calibri"/>
              <a:cs typeface="Calibri"/>
              <a:sym typeface="Calibri"/>
            </a:endParaRPr>
          </a:p>
        </p:txBody>
      </p:sp>
      <p:sp>
        <p:nvSpPr>
          <p:cNvPr id="2787" name="Google Shape;2787;p119"/>
          <p:cNvSpPr/>
          <p:nvPr/>
        </p:nvSpPr>
        <p:spPr>
          <a:xfrm>
            <a:off x="1430095" y="1943684"/>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Pointer</a:t>
            </a:r>
            <a:endParaRPr sz="1100">
              <a:latin typeface="Calibri"/>
              <a:ea typeface="Calibri"/>
              <a:cs typeface="Calibri"/>
              <a:sym typeface="Calibri"/>
            </a:endParaRPr>
          </a:p>
        </p:txBody>
      </p:sp>
      <p:sp>
        <p:nvSpPr>
          <p:cNvPr id="2788" name="Google Shape;2788;p119"/>
          <p:cNvSpPr/>
          <p:nvPr/>
        </p:nvSpPr>
        <p:spPr>
          <a:xfrm>
            <a:off x="2396242" y="1943684"/>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Object</a:t>
            </a:r>
            <a:endParaRPr sz="1100">
              <a:latin typeface="Calibri"/>
              <a:ea typeface="Calibri"/>
              <a:cs typeface="Calibri"/>
              <a:sym typeface="Calibri"/>
            </a:endParaRPr>
          </a:p>
        </p:txBody>
      </p:sp>
      <p:sp>
        <p:nvSpPr>
          <p:cNvPr id="2789" name="Google Shape;2789;p119"/>
          <p:cNvSpPr/>
          <p:nvPr/>
        </p:nvSpPr>
        <p:spPr>
          <a:xfrm>
            <a:off x="6838392" y="1919679"/>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Object</a:t>
            </a:r>
            <a:endParaRPr sz="1100">
              <a:latin typeface="Calibri"/>
              <a:ea typeface="Calibri"/>
              <a:cs typeface="Calibri"/>
              <a:sym typeface="Calibri"/>
            </a:endParaRPr>
          </a:p>
        </p:txBody>
      </p:sp>
      <p:cxnSp>
        <p:nvCxnSpPr>
          <p:cNvPr id="2790" name="Google Shape;2790;p119"/>
          <p:cNvCxnSpPr>
            <a:stCxn id="2787" idx="3"/>
            <a:endCxn id="2788" idx="1"/>
          </p:cNvCxnSpPr>
          <p:nvPr/>
        </p:nvCxnSpPr>
        <p:spPr>
          <a:xfrm>
            <a:off x="2091595" y="2167184"/>
            <a:ext cx="304500" cy="0"/>
          </a:xfrm>
          <a:prstGeom prst="straightConnector1">
            <a:avLst/>
          </a:prstGeom>
          <a:noFill/>
          <a:ln cap="flat" cmpd="sng" w="19050">
            <a:solidFill>
              <a:srgbClr val="6BA0B1"/>
            </a:solidFill>
            <a:prstDash val="solid"/>
            <a:round/>
            <a:headEnd len="med" w="med" type="none"/>
            <a:tailEnd len="med" w="med" type="triangle"/>
          </a:ln>
        </p:spPr>
      </p:cxnSp>
      <p:cxnSp>
        <p:nvCxnSpPr>
          <p:cNvPr id="2791" name="Google Shape;2791;p119"/>
          <p:cNvCxnSpPr>
            <a:stCxn id="2786" idx="3"/>
            <a:endCxn id="2792" idx="1"/>
          </p:cNvCxnSpPr>
          <p:nvPr/>
        </p:nvCxnSpPr>
        <p:spPr>
          <a:xfrm>
            <a:off x="6566300" y="2143179"/>
            <a:ext cx="239700" cy="561300"/>
          </a:xfrm>
          <a:prstGeom prst="straightConnector1">
            <a:avLst/>
          </a:prstGeom>
          <a:noFill/>
          <a:ln cap="flat" cmpd="sng" w="19050">
            <a:solidFill>
              <a:srgbClr val="E78372"/>
            </a:solidFill>
            <a:prstDash val="solid"/>
            <a:round/>
            <a:headEnd len="med" w="med" type="none"/>
            <a:tailEnd len="med" w="med" type="triangle"/>
          </a:ln>
        </p:spPr>
      </p:cxnSp>
      <p:cxnSp>
        <p:nvCxnSpPr>
          <p:cNvPr id="2793" name="Google Shape;2793;p119"/>
          <p:cNvCxnSpPr/>
          <p:nvPr/>
        </p:nvCxnSpPr>
        <p:spPr>
          <a:xfrm flipH="1" rot="10800000">
            <a:off x="3747500" y="2148579"/>
            <a:ext cx="1457100" cy="14700"/>
          </a:xfrm>
          <a:prstGeom prst="straightConnector1">
            <a:avLst/>
          </a:prstGeom>
          <a:noFill/>
          <a:ln cap="flat" cmpd="sng" w="19050">
            <a:solidFill>
              <a:schemeClr val="dk1"/>
            </a:solidFill>
            <a:prstDash val="dash"/>
            <a:round/>
            <a:headEnd len="med" w="med" type="none"/>
            <a:tailEnd len="med" w="med" type="triangle"/>
          </a:ln>
        </p:spPr>
      </p:cxnSp>
      <p:sp>
        <p:nvSpPr>
          <p:cNvPr id="2792" name="Google Shape;2792;p119"/>
          <p:cNvSpPr/>
          <p:nvPr/>
        </p:nvSpPr>
        <p:spPr>
          <a:xfrm>
            <a:off x="6806147" y="2480944"/>
            <a:ext cx="726300" cy="4470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Another object</a:t>
            </a:r>
            <a:endParaRPr sz="1100">
              <a:latin typeface="Calibri"/>
              <a:ea typeface="Calibri"/>
              <a:cs typeface="Calibri"/>
              <a:sym typeface="Calibri"/>
            </a:endParaRPr>
          </a:p>
        </p:txBody>
      </p:sp>
      <p:cxnSp>
        <p:nvCxnSpPr>
          <p:cNvPr id="2794" name="Google Shape;2794;p119"/>
          <p:cNvCxnSpPr/>
          <p:nvPr/>
        </p:nvCxnSpPr>
        <p:spPr>
          <a:xfrm>
            <a:off x="4456558" y="2722600"/>
            <a:ext cx="300" cy="1911000"/>
          </a:xfrm>
          <a:prstGeom prst="straightConnector1">
            <a:avLst/>
          </a:prstGeom>
          <a:noFill/>
          <a:ln cap="flat" cmpd="sng" w="19050">
            <a:solidFill>
              <a:srgbClr val="861F41"/>
            </a:solidFill>
            <a:prstDash val="solid"/>
            <a:round/>
            <a:headEnd len="med" w="med" type="none"/>
            <a:tailEnd len="med" w="med" type="none"/>
          </a:ln>
        </p:spPr>
      </p:cxnSp>
      <p:sp>
        <p:nvSpPr>
          <p:cNvPr id="2795" name="Google Shape;2795;p119"/>
          <p:cNvSpPr/>
          <p:nvPr/>
        </p:nvSpPr>
        <p:spPr>
          <a:xfrm>
            <a:off x="544500" y="3495250"/>
            <a:ext cx="1651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               Address</a:t>
            </a:r>
            <a:endParaRPr sz="1300"/>
          </a:p>
        </p:txBody>
      </p:sp>
      <p:sp>
        <p:nvSpPr>
          <p:cNvPr id="2796" name="Google Shape;2796;p119"/>
          <p:cNvSpPr/>
          <p:nvPr/>
        </p:nvSpPr>
        <p:spPr>
          <a:xfrm>
            <a:off x="544500" y="3495250"/>
            <a:ext cx="671100" cy="2271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PAC</a:t>
            </a:r>
            <a:endParaRPr sz="1300">
              <a:latin typeface="Calibri"/>
              <a:ea typeface="Calibri"/>
              <a:cs typeface="Calibri"/>
              <a:sym typeface="Calibri"/>
            </a:endParaRPr>
          </a:p>
        </p:txBody>
      </p:sp>
      <p:sp>
        <p:nvSpPr>
          <p:cNvPr id="2797" name="Google Shape;2797;p119"/>
          <p:cNvSpPr/>
          <p:nvPr/>
        </p:nvSpPr>
        <p:spPr>
          <a:xfrm>
            <a:off x="3305751" y="4223351"/>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Object</a:t>
            </a:r>
            <a:endParaRPr sz="1100">
              <a:latin typeface="Calibri"/>
              <a:ea typeface="Calibri"/>
              <a:cs typeface="Calibri"/>
              <a:sym typeface="Calibri"/>
            </a:endParaRPr>
          </a:p>
        </p:txBody>
      </p:sp>
      <p:sp>
        <p:nvSpPr>
          <p:cNvPr id="2798" name="Google Shape;2798;p119"/>
          <p:cNvSpPr txBox="1"/>
          <p:nvPr/>
        </p:nvSpPr>
        <p:spPr>
          <a:xfrm>
            <a:off x="4938900" y="3096850"/>
            <a:ext cx="350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Forged Pointer (q = corrupted p = execve)</a:t>
            </a:r>
            <a:endParaRPr b="1">
              <a:solidFill>
                <a:srgbClr val="FF0000"/>
              </a:solidFill>
              <a:latin typeface="Calibri"/>
              <a:ea typeface="Calibri"/>
              <a:cs typeface="Calibri"/>
              <a:sym typeface="Calibri"/>
            </a:endParaRPr>
          </a:p>
        </p:txBody>
      </p:sp>
      <p:sp>
        <p:nvSpPr>
          <p:cNvPr id="2799" name="Google Shape;2799;p119"/>
          <p:cNvSpPr txBox="1"/>
          <p:nvPr/>
        </p:nvSpPr>
        <p:spPr>
          <a:xfrm>
            <a:off x="182100" y="3107684"/>
            <a:ext cx="297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alibri"/>
                <a:ea typeface="Calibri"/>
                <a:cs typeface="Calibri"/>
                <a:sym typeface="Calibri"/>
              </a:rPr>
              <a:t>Pointer (p)</a:t>
            </a:r>
            <a:endParaRPr b="1">
              <a:latin typeface="Calibri"/>
              <a:ea typeface="Calibri"/>
              <a:cs typeface="Calibri"/>
              <a:sym typeface="Calibri"/>
            </a:endParaRPr>
          </a:p>
        </p:txBody>
      </p:sp>
      <p:sp>
        <p:nvSpPr>
          <p:cNvPr id="2800" name="Google Shape;2800;p119"/>
          <p:cNvSpPr/>
          <p:nvPr/>
        </p:nvSpPr>
        <p:spPr>
          <a:xfrm>
            <a:off x="3093625" y="3495250"/>
            <a:ext cx="1087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Address</a:t>
            </a:r>
            <a:endParaRPr sz="1300"/>
          </a:p>
        </p:txBody>
      </p:sp>
      <p:pic>
        <p:nvPicPr>
          <p:cNvPr id="2801" name="Google Shape;2801;p119"/>
          <p:cNvPicPr preferRelativeResize="0"/>
          <p:nvPr/>
        </p:nvPicPr>
        <p:blipFill>
          <a:blip r:embed="rId3">
            <a:alphaModFix/>
          </a:blip>
          <a:stretch>
            <a:fillRect/>
          </a:stretch>
        </p:blipFill>
        <p:spPr>
          <a:xfrm flipH="1" rot="10800000">
            <a:off x="7270600" y="3777013"/>
            <a:ext cx="252436" cy="252436"/>
          </a:xfrm>
          <a:prstGeom prst="rect">
            <a:avLst/>
          </a:prstGeom>
          <a:noFill/>
          <a:ln>
            <a:noFill/>
          </a:ln>
        </p:spPr>
      </p:pic>
      <p:cxnSp>
        <p:nvCxnSpPr>
          <p:cNvPr id="2802" name="Google Shape;2802;p119"/>
          <p:cNvCxnSpPr>
            <a:stCxn id="2803" idx="3"/>
            <a:endCxn id="2804" idx="1"/>
          </p:cNvCxnSpPr>
          <p:nvPr/>
        </p:nvCxnSpPr>
        <p:spPr>
          <a:xfrm>
            <a:off x="6315000" y="3608800"/>
            <a:ext cx="1087500" cy="0"/>
          </a:xfrm>
          <a:prstGeom prst="straightConnector1">
            <a:avLst/>
          </a:prstGeom>
          <a:noFill/>
          <a:ln cap="flat" cmpd="sng" w="9525">
            <a:solidFill>
              <a:schemeClr val="dk1"/>
            </a:solidFill>
            <a:prstDash val="solid"/>
            <a:round/>
            <a:headEnd len="med" w="med" type="none"/>
            <a:tailEnd len="med" w="med" type="triangle"/>
          </a:ln>
        </p:spPr>
      </p:cxnSp>
      <p:cxnSp>
        <p:nvCxnSpPr>
          <p:cNvPr id="2805" name="Google Shape;2805;p119"/>
          <p:cNvCxnSpPr>
            <a:stCxn id="2795" idx="3"/>
            <a:endCxn id="2800" idx="1"/>
          </p:cNvCxnSpPr>
          <p:nvPr/>
        </p:nvCxnSpPr>
        <p:spPr>
          <a:xfrm>
            <a:off x="2196000" y="3608800"/>
            <a:ext cx="897600" cy="0"/>
          </a:xfrm>
          <a:prstGeom prst="straightConnector1">
            <a:avLst/>
          </a:prstGeom>
          <a:noFill/>
          <a:ln cap="flat" cmpd="sng" w="9525">
            <a:solidFill>
              <a:schemeClr val="dk1"/>
            </a:solidFill>
            <a:prstDash val="solid"/>
            <a:round/>
            <a:headEnd len="med" w="med" type="none"/>
            <a:tailEnd len="med" w="med" type="triangle"/>
          </a:ln>
        </p:spPr>
      </p:cxnSp>
      <p:cxnSp>
        <p:nvCxnSpPr>
          <p:cNvPr id="2806" name="Google Shape;2806;p119"/>
          <p:cNvCxnSpPr>
            <a:stCxn id="2800" idx="2"/>
            <a:endCxn id="2797" idx="0"/>
          </p:cNvCxnSpPr>
          <p:nvPr/>
        </p:nvCxnSpPr>
        <p:spPr>
          <a:xfrm flipH="1">
            <a:off x="3636475" y="3722350"/>
            <a:ext cx="900" cy="501000"/>
          </a:xfrm>
          <a:prstGeom prst="straightConnector1">
            <a:avLst/>
          </a:prstGeom>
          <a:noFill/>
          <a:ln cap="flat" cmpd="sng" w="9525">
            <a:solidFill>
              <a:schemeClr val="dk1"/>
            </a:solidFill>
            <a:prstDash val="solid"/>
            <a:round/>
            <a:headEnd len="med" w="med" type="none"/>
            <a:tailEnd len="med" w="med" type="triangle"/>
          </a:ln>
        </p:spPr>
      </p:cxnSp>
      <p:cxnSp>
        <p:nvCxnSpPr>
          <p:cNvPr id="2807" name="Google Shape;2807;p119"/>
          <p:cNvCxnSpPr>
            <a:endCxn id="2808" idx="0"/>
          </p:cNvCxnSpPr>
          <p:nvPr/>
        </p:nvCxnSpPr>
        <p:spPr>
          <a:xfrm>
            <a:off x="8368075" y="3517150"/>
            <a:ext cx="0" cy="706200"/>
          </a:xfrm>
          <a:prstGeom prst="straightConnector1">
            <a:avLst/>
          </a:prstGeom>
          <a:noFill/>
          <a:ln cap="flat" cmpd="sng" w="9525">
            <a:solidFill>
              <a:schemeClr val="dk1"/>
            </a:solidFill>
            <a:prstDash val="solid"/>
            <a:round/>
            <a:headEnd len="med" w="med" type="none"/>
            <a:tailEnd len="med" w="med" type="triangle"/>
          </a:ln>
        </p:spPr>
      </p:cxnSp>
      <p:sp>
        <p:nvSpPr>
          <p:cNvPr id="2809" name="Google Shape;2809;p119"/>
          <p:cNvSpPr txBox="1"/>
          <p:nvPr/>
        </p:nvSpPr>
        <p:spPr>
          <a:xfrm>
            <a:off x="1984467" y="3312313"/>
            <a:ext cx="133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libri"/>
                <a:ea typeface="Calibri"/>
                <a:cs typeface="Calibri"/>
                <a:sym typeface="Calibri"/>
              </a:rPr>
              <a:t>Authenticate</a:t>
            </a:r>
            <a:endParaRPr sz="1200">
              <a:latin typeface="Calibri"/>
              <a:ea typeface="Calibri"/>
              <a:cs typeface="Calibri"/>
              <a:sym typeface="Calibri"/>
            </a:endParaRPr>
          </a:p>
        </p:txBody>
      </p:sp>
      <p:sp>
        <p:nvSpPr>
          <p:cNvPr id="2810" name="Google Shape;2810;p119"/>
          <p:cNvSpPr txBox="1"/>
          <p:nvPr/>
        </p:nvSpPr>
        <p:spPr>
          <a:xfrm>
            <a:off x="6128700" y="3312313"/>
            <a:ext cx="133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Authenticate</a:t>
            </a:r>
            <a:endParaRPr sz="1200">
              <a:latin typeface="Calibri"/>
              <a:ea typeface="Calibri"/>
              <a:cs typeface="Calibri"/>
              <a:sym typeface="Calibri"/>
            </a:endParaRPr>
          </a:p>
        </p:txBody>
      </p:sp>
      <p:pic>
        <p:nvPicPr>
          <p:cNvPr id="2811" name="Google Shape;2811;p119"/>
          <p:cNvPicPr preferRelativeResize="0"/>
          <p:nvPr/>
        </p:nvPicPr>
        <p:blipFill>
          <a:blip r:embed="rId4">
            <a:alphaModFix/>
          </a:blip>
          <a:stretch>
            <a:fillRect/>
          </a:stretch>
        </p:blipFill>
        <p:spPr>
          <a:xfrm>
            <a:off x="3702700" y="3817025"/>
            <a:ext cx="252436" cy="252436"/>
          </a:xfrm>
          <a:prstGeom prst="rect">
            <a:avLst/>
          </a:prstGeom>
          <a:noFill/>
          <a:ln>
            <a:noFill/>
          </a:ln>
        </p:spPr>
      </p:pic>
      <p:pic>
        <p:nvPicPr>
          <p:cNvPr id="2812" name="Google Shape;2812;p119"/>
          <p:cNvPicPr preferRelativeResize="0"/>
          <p:nvPr/>
        </p:nvPicPr>
        <p:blipFill>
          <a:blip r:embed="rId5">
            <a:alphaModFix/>
          </a:blip>
          <a:stretch>
            <a:fillRect/>
          </a:stretch>
        </p:blipFill>
        <p:spPr>
          <a:xfrm>
            <a:off x="8438475" y="3856450"/>
            <a:ext cx="188568" cy="188568"/>
          </a:xfrm>
          <a:prstGeom prst="rect">
            <a:avLst/>
          </a:prstGeom>
          <a:noFill/>
          <a:ln>
            <a:noFill/>
          </a:ln>
        </p:spPr>
      </p:pic>
      <p:sp>
        <p:nvSpPr>
          <p:cNvPr id="2808" name="Google Shape;2808;p119"/>
          <p:cNvSpPr/>
          <p:nvPr/>
        </p:nvSpPr>
        <p:spPr>
          <a:xfrm>
            <a:off x="8013025" y="4223350"/>
            <a:ext cx="710100" cy="4470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Another object</a:t>
            </a:r>
            <a:endParaRPr sz="1100">
              <a:latin typeface="Calibri"/>
              <a:ea typeface="Calibri"/>
              <a:cs typeface="Calibri"/>
              <a:sym typeface="Calibri"/>
            </a:endParaRPr>
          </a:p>
        </p:txBody>
      </p:sp>
      <p:sp>
        <p:nvSpPr>
          <p:cNvPr id="2813" name="Google Shape;2813;p119"/>
          <p:cNvSpPr/>
          <p:nvPr/>
        </p:nvSpPr>
        <p:spPr>
          <a:xfrm>
            <a:off x="4667550" y="3981600"/>
            <a:ext cx="1123500" cy="4470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Modifier</a:t>
            </a:r>
            <a:endParaRPr sz="1300">
              <a:latin typeface="Calibri"/>
              <a:ea typeface="Calibri"/>
              <a:cs typeface="Calibri"/>
              <a:sym typeface="Calibri"/>
            </a:endParaRPr>
          </a:p>
          <a:p>
            <a:pPr indent="0" lvl="0" marL="0" rtl="0" algn="ctr">
              <a:spcBef>
                <a:spcPts val="0"/>
              </a:spcBef>
              <a:spcAft>
                <a:spcPts val="0"/>
              </a:spcAft>
              <a:buNone/>
            </a:pPr>
            <a:r>
              <a:rPr b="1" lang="en" sz="1300">
                <a:solidFill>
                  <a:srgbClr val="FF0000"/>
                </a:solidFill>
                <a:latin typeface="Calibri"/>
                <a:ea typeface="Calibri"/>
                <a:cs typeface="Calibri"/>
                <a:sym typeface="Calibri"/>
              </a:rPr>
              <a:t>&amp;q</a:t>
            </a:r>
            <a:r>
              <a:rPr b="1" lang="en" sz="1300">
                <a:latin typeface="Calibri"/>
                <a:ea typeface="Calibri"/>
                <a:cs typeface="Calibri"/>
                <a:sym typeface="Calibri"/>
              </a:rPr>
              <a:t> </a:t>
            </a:r>
            <a:r>
              <a:rPr lang="en" sz="1300">
                <a:latin typeface="Calibri"/>
                <a:ea typeface="Calibri"/>
                <a:cs typeface="Calibri"/>
                <a:sym typeface="Calibri"/>
              </a:rPr>
              <a:t>⨁</a:t>
            </a:r>
            <a:r>
              <a:rPr b="1" lang="en" sz="1300">
                <a:latin typeface="Calibri"/>
                <a:ea typeface="Calibri"/>
                <a:cs typeface="Calibri"/>
                <a:sym typeface="Calibri"/>
              </a:rPr>
              <a:t> </a:t>
            </a:r>
            <a:r>
              <a:rPr b="1" lang="en" sz="1300">
                <a:solidFill>
                  <a:srgbClr val="FF0000"/>
                </a:solidFill>
                <a:latin typeface="Calibri"/>
                <a:ea typeface="Calibri"/>
                <a:cs typeface="Calibri"/>
                <a:sym typeface="Calibri"/>
              </a:rPr>
              <a:t>tag(q)</a:t>
            </a:r>
            <a:endParaRPr b="1" sz="1300">
              <a:solidFill>
                <a:srgbClr val="FF0000"/>
              </a:solidFill>
              <a:latin typeface="Calibri"/>
              <a:ea typeface="Calibri"/>
              <a:cs typeface="Calibri"/>
              <a:sym typeface="Calibri"/>
            </a:endParaRPr>
          </a:p>
        </p:txBody>
      </p:sp>
      <p:cxnSp>
        <p:nvCxnSpPr>
          <p:cNvPr id="2814" name="Google Shape;2814;p119"/>
          <p:cNvCxnSpPr/>
          <p:nvPr/>
        </p:nvCxnSpPr>
        <p:spPr>
          <a:xfrm flipH="1" rot="10800000">
            <a:off x="4993950" y="3722350"/>
            <a:ext cx="900" cy="261900"/>
          </a:xfrm>
          <a:prstGeom prst="straightConnector1">
            <a:avLst/>
          </a:prstGeom>
          <a:noFill/>
          <a:ln cap="flat" cmpd="sng" w="9525">
            <a:solidFill>
              <a:schemeClr val="dk1"/>
            </a:solidFill>
            <a:prstDash val="solid"/>
            <a:round/>
            <a:headEnd len="med" w="med" type="none"/>
            <a:tailEnd len="med" w="med" type="triangle"/>
          </a:ln>
        </p:spPr>
      </p:cxnSp>
      <p:sp>
        <p:nvSpPr>
          <p:cNvPr id="2815" name="Google Shape;2815;p119"/>
          <p:cNvSpPr/>
          <p:nvPr/>
        </p:nvSpPr>
        <p:spPr>
          <a:xfrm>
            <a:off x="552750" y="3981600"/>
            <a:ext cx="1087500" cy="4470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Modifier</a:t>
            </a:r>
            <a:endParaRPr sz="1300">
              <a:latin typeface="Calibri"/>
              <a:ea typeface="Calibri"/>
              <a:cs typeface="Calibri"/>
              <a:sym typeface="Calibri"/>
            </a:endParaRPr>
          </a:p>
          <a:p>
            <a:pPr indent="0" lvl="0" marL="0" rtl="0" algn="ctr">
              <a:spcBef>
                <a:spcPts val="0"/>
              </a:spcBef>
              <a:spcAft>
                <a:spcPts val="0"/>
              </a:spcAft>
              <a:buNone/>
            </a:pPr>
            <a:r>
              <a:rPr b="1" lang="en" sz="1300">
                <a:latin typeface="Calibri"/>
                <a:ea typeface="Calibri"/>
                <a:cs typeface="Calibri"/>
                <a:sym typeface="Calibri"/>
              </a:rPr>
              <a:t>&amp;p </a:t>
            </a:r>
            <a:r>
              <a:rPr lang="en" sz="1300">
                <a:latin typeface="Calibri"/>
                <a:ea typeface="Calibri"/>
                <a:cs typeface="Calibri"/>
                <a:sym typeface="Calibri"/>
              </a:rPr>
              <a:t>⨁</a:t>
            </a:r>
            <a:r>
              <a:rPr b="1" lang="en" sz="1300">
                <a:latin typeface="Calibri"/>
                <a:ea typeface="Calibri"/>
                <a:cs typeface="Calibri"/>
                <a:sym typeface="Calibri"/>
              </a:rPr>
              <a:t> tag(p)</a:t>
            </a:r>
            <a:endParaRPr b="1" sz="1300">
              <a:latin typeface="Calibri"/>
              <a:ea typeface="Calibri"/>
              <a:cs typeface="Calibri"/>
              <a:sym typeface="Calibri"/>
            </a:endParaRPr>
          </a:p>
        </p:txBody>
      </p:sp>
      <p:cxnSp>
        <p:nvCxnSpPr>
          <p:cNvPr id="2816" name="Google Shape;2816;p119"/>
          <p:cNvCxnSpPr/>
          <p:nvPr/>
        </p:nvCxnSpPr>
        <p:spPr>
          <a:xfrm flipH="1" rot="10800000">
            <a:off x="879150" y="3722350"/>
            <a:ext cx="900" cy="261900"/>
          </a:xfrm>
          <a:prstGeom prst="straightConnector1">
            <a:avLst/>
          </a:prstGeom>
          <a:noFill/>
          <a:ln cap="flat" cmpd="sng" w="9525">
            <a:solidFill>
              <a:schemeClr val="dk1"/>
            </a:solidFill>
            <a:prstDash val="solid"/>
            <a:round/>
            <a:headEnd len="med" w="med" type="none"/>
            <a:tailEnd len="med" w="med" type="triangle"/>
          </a:ln>
        </p:spPr>
      </p:cxnSp>
      <p:cxnSp>
        <p:nvCxnSpPr>
          <p:cNvPr id="2817" name="Google Shape;2817;p119"/>
          <p:cNvCxnSpPr/>
          <p:nvPr/>
        </p:nvCxnSpPr>
        <p:spPr>
          <a:xfrm rot="10800000">
            <a:off x="778036" y="3307375"/>
            <a:ext cx="469200" cy="0"/>
          </a:xfrm>
          <a:prstGeom prst="straightConnector1">
            <a:avLst/>
          </a:prstGeom>
          <a:noFill/>
          <a:ln cap="flat" cmpd="sng" w="9525">
            <a:solidFill>
              <a:schemeClr val="dk1"/>
            </a:solidFill>
            <a:prstDash val="solid"/>
            <a:round/>
            <a:headEnd len="med" w="med" type="none"/>
            <a:tailEnd len="med" w="med" type="none"/>
          </a:ln>
        </p:spPr>
      </p:cxnSp>
      <p:cxnSp>
        <p:nvCxnSpPr>
          <p:cNvPr id="2818" name="Google Shape;2818;p119"/>
          <p:cNvCxnSpPr/>
          <p:nvPr/>
        </p:nvCxnSpPr>
        <p:spPr>
          <a:xfrm>
            <a:off x="778152" y="3307375"/>
            <a:ext cx="0" cy="167100"/>
          </a:xfrm>
          <a:prstGeom prst="straightConnector1">
            <a:avLst/>
          </a:prstGeom>
          <a:noFill/>
          <a:ln cap="flat" cmpd="sng" w="9525">
            <a:solidFill>
              <a:schemeClr val="dk1"/>
            </a:solidFill>
            <a:prstDash val="solid"/>
            <a:round/>
            <a:headEnd len="med" w="med" type="none"/>
            <a:tailEnd len="med" w="med" type="triangle"/>
          </a:ln>
        </p:spPr>
      </p:cxnSp>
      <p:cxnSp>
        <p:nvCxnSpPr>
          <p:cNvPr id="2819" name="Google Shape;2819;p119"/>
          <p:cNvCxnSpPr/>
          <p:nvPr/>
        </p:nvCxnSpPr>
        <p:spPr>
          <a:xfrm rot="10800000">
            <a:off x="4892725" y="3307393"/>
            <a:ext cx="232800" cy="600"/>
          </a:xfrm>
          <a:prstGeom prst="straightConnector1">
            <a:avLst/>
          </a:prstGeom>
          <a:noFill/>
          <a:ln cap="flat" cmpd="sng" w="9525">
            <a:solidFill>
              <a:schemeClr val="dk1"/>
            </a:solidFill>
            <a:prstDash val="solid"/>
            <a:round/>
            <a:headEnd len="med" w="med" type="none"/>
            <a:tailEnd len="med" w="med" type="none"/>
          </a:ln>
        </p:spPr>
      </p:cxnSp>
      <p:cxnSp>
        <p:nvCxnSpPr>
          <p:cNvPr id="2820" name="Google Shape;2820;p119"/>
          <p:cNvCxnSpPr/>
          <p:nvPr/>
        </p:nvCxnSpPr>
        <p:spPr>
          <a:xfrm>
            <a:off x="4892952" y="3307375"/>
            <a:ext cx="0" cy="167100"/>
          </a:xfrm>
          <a:prstGeom prst="straightConnector1">
            <a:avLst/>
          </a:prstGeom>
          <a:noFill/>
          <a:ln cap="flat" cmpd="sng" w="9525">
            <a:solidFill>
              <a:schemeClr val="dk1"/>
            </a:solidFill>
            <a:prstDash val="solid"/>
            <a:round/>
            <a:headEnd len="med" w="med" type="none"/>
            <a:tailEnd len="med" w="med" type="triangle"/>
          </a:ln>
        </p:spPr>
      </p:cxnSp>
      <p:sp>
        <p:nvSpPr>
          <p:cNvPr id="2821" name="Google Shape;2821;p119"/>
          <p:cNvSpPr/>
          <p:nvPr/>
        </p:nvSpPr>
        <p:spPr>
          <a:xfrm>
            <a:off x="4659300" y="3495250"/>
            <a:ext cx="1651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               </a:t>
            </a:r>
            <a:r>
              <a:rPr lang="en" sz="1300">
                <a:solidFill>
                  <a:srgbClr val="FF0000"/>
                </a:solidFill>
              </a:rPr>
              <a:t>execve</a:t>
            </a:r>
            <a:endParaRPr sz="1300">
              <a:solidFill>
                <a:srgbClr val="FF0000"/>
              </a:solidFill>
            </a:endParaRPr>
          </a:p>
        </p:txBody>
      </p:sp>
      <p:sp>
        <p:nvSpPr>
          <p:cNvPr id="2822" name="Google Shape;2822;p119"/>
          <p:cNvSpPr/>
          <p:nvPr/>
        </p:nvSpPr>
        <p:spPr>
          <a:xfrm>
            <a:off x="4659300" y="3495250"/>
            <a:ext cx="671100" cy="227100"/>
          </a:xfrm>
          <a:prstGeom prst="roundRect">
            <a:avLst>
              <a:gd fmla="val 16667" name="adj"/>
            </a:avLst>
          </a:prstGeom>
          <a:solidFill>
            <a:srgbClr val="43ABB3">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PAC</a:t>
            </a:r>
            <a:endParaRPr sz="1300">
              <a:latin typeface="Calibri"/>
              <a:ea typeface="Calibri"/>
              <a:cs typeface="Calibri"/>
              <a:sym typeface="Calibri"/>
            </a:endParaRPr>
          </a:p>
        </p:txBody>
      </p:sp>
      <p:sp>
        <p:nvSpPr>
          <p:cNvPr id="2823" name="Google Shape;2823;p119"/>
          <p:cNvSpPr/>
          <p:nvPr/>
        </p:nvSpPr>
        <p:spPr>
          <a:xfrm>
            <a:off x="7402500" y="3495250"/>
            <a:ext cx="1651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               </a:t>
            </a:r>
            <a:r>
              <a:rPr lang="en" sz="1300">
                <a:solidFill>
                  <a:srgbClr val="FF0000"/>
                </a:solidFill>
              </a:rPr>
              <a:t>execve</a:t>
            </a:r>
            <a:endParaRPr sz="1300">
              <a:solidFill>
                <a:srgbClr val="FF0000"/>
              </a:solidFill>
            </a:endParaRPr>
          </a:p>
        </p:txBody>
      </p:sp>
      <p:sp>
        <p:nvSpPr>
          <p:cNvPr id="2804" name="Google Shape;2804;p119"/>
          <p:cNvSpPr/>
          <p:nvPr/>
        </p:nvSpPr>
        <p:spPr>
          <a:xfrm>
            <a:off x="7402500" y="3495250"/>
            <a:ext cx="726300" cy="227100"/>
          </a:xfrm>
          <a:prstGeom prst="roundRect">
            <a:avLst>
              <a:gd fmla="val 16667" name="adj"/>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0x2</a:t>
            </a:r>
            <a:endParaRPr sz="1300">
              <a:latin typeface="Calibri"/>
              <a:ea typeface="Calibri"/>
              <a:cs typeface="Calibri"/>
              <a:sym typeface="Calibri"/>
            </a:endParaRPr>
          </a:p>
        </p:txBody>
      </p:sp>
      <p:sp>
        <p:nvSpPr>
          <p:cNvPr id="2824" name="Google Shape;2824;p11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p120"/>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Enforcing the properties</a:t>
            </a:r>
            <a:endParaRPr/>
          </a:p>
        </p:txBody>
      </p:sp>
      <p:sp>
        <p:nvSpPr>
          <p:cNvPr id="2830" name="Google Shape;2830;p120"/>
          <p:cNvSpPr txBox="1"/>
          <p:nvPr>
            <p:ph idx="1" type="body"/>
          </p:nvPr>
        </p:nvSpPr>
        <p:spPr>
          <a:xfrm>
            <a:off x="311700" y="923875"/>
            <a:ext cx="8520600" cy="8400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Clr>
                <a:schemeClr val="dk1"/>
              </a:buClr>
              <a:buSzPts val="1100"/>
              <a:buFont typeface="Arial"/>
              <a:buNone/>
            </a:pPr>
            <a:r>
              <a:rPr b="1" lang="en" u="sng"/>
              <a:t>Non-dangling:</a:t>
            </a:r>
            <a:r>
              <a:rPr lang="en"/>
              <a:t> PACTight uses a </a:t>
            </a:r>
            <a:r>
              <a:rPr b="1" lang="en"/>
              <a:t>random tag</a:t>
            </a:r>
            <a:r>
              <a:rPr lang="en"/>
              <a:t> to track the lifecycle of a memory object. The lifecycle of a PACTight-sealed pointer is bonded to that of the object.</a:t>
            </a:r>
            <a:endParaRPr b="1" u="sng"/>
          </a:p>
        </p:txBody>
      </p:sp>
      <p:sp>
        <p:nvSpPr>
          <p:cNvPr id="2831" name="Google Shape;2831;p120"/>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2" name="Google Shape;2832;p120"/>
          <p:cNvSpPr/>
          <p:nvPr/>
        </p:nvSpPr>
        <p:spPr>
          <a:xfrm>
            <a:off x="1430095" y="1943684"/>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Pointer</a:t>
            </a:r>
            <a:endParaRPr sz="1100">
              <a:latin typeface="Calibri"/>
              <a:ea typeface="Calibri"/>
              <a:cs typeface="Calibri"/>
              <a:sym typeface="Calibri"/>
            </a:endParaRPr>
          </a:p>
        </p:txBody>
      </p:sp>
      <p:sp>
        <p:nvSpPr>
          <p:cNvPr id="2833" name="Google Shape;2833;p120"/>
          <p:cNvSpPr/>
          <p:nvPr/>
        </p:nvSpPr>
        <p:spPr>
          <a:xfrm>
            <a:off x="2396242" y="1943684"/>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Object</a:t>
            </a:r>
            <a:endParaRPr sz="1100">
              <a:latin typeface="Calibri"/>
              <a:ea typeface="Calibri"/>
              <a:cs typeface="Calibri"/>
              <a:sym typeface="Calibri"/>
            </a:endParaRPr>
          </a:p>
        </p:txBody>
      </p:sp>
      <p:cxnSp>
        <p:nvCxnSpPr>
          <p:cNvPr id="2834" name="Google Shape;2834;p120"/>
          <p:cNvCxnSpPr>
            <a:stCxn id="2832" idx="3"/>
            <a:endCxn id="2833" idx="1"/>
          </p:cNvCxnSpPr>
          <p:nvPr/>
        </p:nvCxnSpPr>
        <p:spPr>
          <a:xfrm>
            <a:off x="2091595" y="2167184"/>
            <a:ext cx="304500" cy="0"/>
          </a:xfrm>
          <a:prstGeom prst="straightConnector1">
            <a:avLst/>
          </a:prstGeom>
          <a:noFill/>
          <a:ln cap="flat" cmpd="sng" w="19050">
            <a:solidFill>
              <a:srgbClr val="6BA0B1"/>
            </a:solidFill>
            <a:prstDash val="solid"/>
            <a:round/>
            <a:headEnd len="med" w="med" type="none"/>
            <a:tailEnd len="med" w="med" type="triangle"/>
          </a:ln>
        </p:spPr>
      </p:cxnSp>
      <p:cxnSp>
        <p:nvCxnSpPr>
          <p:cNvPr id="2835" name="Google Shape;2835;p120"/>
          <p:cNvCxnSpPr/>
          <p:nvPr/>
        </p:nvCxnSpPr>
        <p:spPr>
          <a:xfrm flipH="1" rot="10800000">
            <a:off x="3747500" y="2148579"/>
            <a:ext cx="1457100" cy="14700"/>
          </a:xfrm>
          <a:prstGeom prst="straightConnector1">
            <a:avLst/>
          </a:prstGeom>
          <a:noFill/>
          <a:ln cap="flat" cmpd="sng" w="19050">
            <a:solidFill>
              <a:schemeClr val="dk1"/>
            </a:solidFill>
            <a:prstDash val="dash"/>
            <a:round/>
            <a:headEnd len="med" w="med" type="none"/>
            <a:tailEnd len="med" w="med" type="triangle"/>
          </a:ln>
        </p:spPr>
      </p:cxnSp>
      <p:cxnSp>
        <p:nvCxnSpPr>
          <p:cNvPr id="2836" name="Google Shape;2836;p120"/>
          <p:cNvCxnSpPr/>
          <p:nvPr/>
        </p:nvCxnSpPr>
        <p:spPr>
          <a:xfrm>
            <a:off x="4456558" y="2722600"/>
            <a:ext cx="300" cy="1911000"/>
          </a:xfrm>
          <a:prstGeom prst="straightConnector1">
            <a:avLst/>
          </a:prstGeom>
          <a:noFill/>
          <a:ln cap="flat" cmpd="sng" w="19050">
            <a:solidFill>
              <a:srgbClr val="861F41"/>
            </a:solidFill>
            <a:prstDash val="solid"/>
            <a:round/>
            <a:headEnd len="med" w="med" type="none"/>
            <a:tailEnd len="med" w="med" type="none"/>
          </a:ln>
        </p:spPr>
      </p:cxnSp>
      <p:sp>
        <p:nvSpPr>
          <p:cNvPr id="2837" name="Google Shape;2837;p120"/>
          <p:cNvSpPr/>
          <p:nvPr/>
        </p:nvSpPr>
        <p:spPr>
          <a:xfrm>
            <a:off x="544500" y="3495250"/>
            <a:ext cx="1651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               Address</a:t>
            </a:r>
            <a:endParaRPr sz="1300"/>
          </a:p>
        </p:txBody>
      </p:sp>
      <p:sp>
        <p:nvSpPr>
          <p:cNvPr id="2838" name="Google Shape;2838;p120"/>
          <p:cNvSpPr/>
          <p:nvPr/>
        </p:nvSpPr>
        <p:spPr>
          <a:xfrm>
            <a:off x="544500" y="3495250"/>
            <a:ext cx="671100" cy="2271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PAC</a:t>
            </a:r>
            <a:endParaRPr sz="1300">
              <a:latin typeface="Calibri"/>
              <a:ea typeface="Calibri"/>
              <a:cs typeface="Calibri"/>
              <a:sym typeface="Calibri"/>
            </a:endParaRPr>
          </a:p>
        </p:txBody>
      </p:sp>
      <p:sp>
        <p:nvSpPr>
          <p:cNvPr id="2839" name="Google Shape;2839;p120"/>
          <p:cNvSpPr/>
          <p:nvPr/>
        </p:nvSpPr>
        <p:spPr>
          <a:xfrm>
            <a:off x="3305751" y="4223351"/>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Object</a:t>
            </a:r>
            <a:endParaRPr sz="1100">
              <a:latin typeface="Calibri"/>
              <a:ea typeface="Calibri"/>
              <a:cs typeface="Calibri"/>
              <a:sym typeface="Calibri"/>
            </a:endParaRPr>
          </a:p>
        </p:txBody>
      </p:sp>
      <p:sp>
        <p:nvSpPr>
          <p:cNvPr id="2840" name="Google Shape;2840;p120"/>
          <p:cNvSpPr txBox="1"/>
          <p:nvPr/>
        </p:nvSpPr>
        <p:spPr>
          <a:xfrm>
            <a:off x="4619383" y="3096843"/>
            <a:ext cx="297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Dangling Pointer (freed p)</a:t>
            </a:r>
            <a:endParaRPr b="1">
              <a:solidFill>
                <a:srgbClr val="FF0000"/>
              </a:solidFill>
              <a:latin typeface="Calibri"/>
              <a:ea typeface="Calibri"/>
              <a:cs typeface="Calibri"/>
              <a:sym typeface="Calibri"/>
            </a:endParaRPr>
          </a:p>
        </p:txBody>
      </p:sp>
      <p:sp>
        <p:nvSpPr>
          <p:cNvPr id="2841" name="Google Shape;2841;p120"/>
          <p:cNvSpPr txBox="1"/>
          <p:nvPr/>
        </p:nvSpPr>
        <p:spPr>
          <a:xfrm>
            <a:off x="182100" y="3107684"/>
            <a:ext cx="297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alibri"/>
                <a:ea typeface="Calibri"/>
                <a:cs typeface="Calibri"/>
                <a:sym typeface="Calibri"/>
              </a:rPr>
              <a:t>Pointer (p)</a:t>
            </a:r>
            <a:endParaRPr b="1">
              <a:latin typeface="Calibri"/>
              <a:ea typeface="Calibri"/>
              <a:cs typeface="Calibri"/>
              <a:sym typeface="Calibri"/>
            </a:endParaRPr>
          </a:p>
        </p:txBody>
      </p:sp>
      <p:sp>
        <p:nvSpPr>
          <p:cNvPr id="2842" name="Google Shape;2842;p120"/>
          <p:cNvSpPr/>
          <p:nvPr/>
        </p:nvSpPr>
        <p:spPr>
          <a:xfrm>
            <a:off x="3093625" y="3495250"/>
            <a:ext cx="1087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Address</a:t>
            </a:r>
            <a:endParaRPr sz="1300"/>
          </a:p>
        </p:txBody>
      </p:sp>
      <p:pic>
        <p:nvPicPr>
          <p:cNvPr id="2843" name="Google Shape;2843;p120"/>
          <p:cNvPicPr preferRelativeResize="0"/>
          <p:nvPr/>
        </p:nvPicPr>
        <p:blipFill>
          <a:blip r:embed="rId3">
            <a:alphaModFix/>
          </a:blip>
          <a:stretch>
            <a:fillRect/>
          </a:stretch>
        </p:blipFill>
        <p:spPr>
          <a:xfrm flipH="1" rot="10800000">
            <a:off x="7270600" y="3777013"/>
            <a:ext cx="252436" cy="252436"/>
          </a:xfrm>
          <a:prstGeom prst="rect">
            <a:avLst/>
          </a:prstGeom>
          <a:noFill/>
          <a:ln>
            <a:noFill/>
          </a:ln>
        </p:spPr>
      </p:pic>
      <p:cxnSp>
        <p:nvCxnSpPr>
          <p:cNvPr id="2844" name="Google Shape;2844;p120"/>
          <p:cNvCxnSpPr>
            <a:stCxn id="2845" idx="3"/>
            <a:endCxn id="2846" idx="1"/>
          </p:cNvCxnSpPr>
          <p:nvPr/>
        </p:nvCxnSpPr>
        <p:spPr>
          <a:xfrm>
            <a:off x="6315000" y="3608800"/>
            <a:ext cx="1087500" cy="0"/>
          </a:xfrm>
          <a:prstGeom prst="straightConnector1">
            <a:avLst/>
          </a:prstGeom>
          <a:noFill/>
          <a:ln cap="flat" cmpd="sng" w="9525">
            <a:solidFill>
              <a:schemeClr val="dk1"/>
            </a:solidFill>
            <a:prstDash val="solid"/>
            <a:round/>
            <a:headEnd len="med" w="med" type="none"/>
            <a:tailEnd len="med" w="med" type="triangle"/>
          </a:ln>
        </p:spPr>
      </p:cxnSp>
      <p:cxnSp>
        <p:nvCxnSpPr>
          <p:cNvPr id="2847" name="Google Shape;2847;p120"/>
          <p:cNvCxnSpPr>
            <a:stCxn id="2837" idx="3"/>
            <a:endCxn id="2842" idx="1"/>
          </p:cNvCxnSpPr>
          <p:nvPr/>
        </p:nvCxnSpPr>
        <p:spPr>
          <a:xfrm>
            <a:off x="2196000" y="3608800"/>
            <a:ext cx="897600" cy="0"/>
          </a:xfrm>
          <a:prstGeom prst="straightConnector1">
            <a:avLst/>
          </a:prstGeom>
          <a:noFill/>
          <a:ln cap="flat" cmpd="sng" w="9525">
            <a:solidFill>
              <a:schemeClr val="dk1"/>
            </a:solidFill>
            <a:prstDash val="solid"/>
            <a:round/>
            <a:headEnd len="med" w="med" type="none"/>
            <a:tailEnd len="med" w="med" type="triangle"/>
          </a:ln>
        </p:spPr>
      </p:cxnSp>
      <p:cxnSp>
        <p:nvCxnSpPr>
          <p:cNvPr id="2848" name="Google Shape;2848;p120"/>
          <p:cNvCxnSpPr>
            <a:stCxn id="2842" idx="2"/>
            <a:endCxn id="2839" idx="0"/>
          </p:cNvCxnSpPr>
          <p:nvPr/>
        </p:nvCxnSpPr>
        <p:spPr>
          <a:xfrm flipH="1">
            <a:off x="3636475" y="3722350"/>
            <a:ext cx="900" cy="501000"/>
          </a:xfrm>
          <a:prstGeom prst="straightConnector1">
            <a:avLst/>
          </a:prstGeom>
          <a:noFill/>
          <a:ln cap="flat" cmpd="sng" w="9525">
            <a:solidFill>
              <a:schemeClr val="dk1"/>
            </a:solidFill>
            <a:prstDash val="solid"/>
            <a:round/>
            <a:headEnd len="med" w="med" type="none"/>
            <a:tailEnd len="med" w="med" type="triangle"/>
          </a:ln>
        </p:spPr>
      </p:cxnSp>
      <p:cxnSp>
        <p:nvCxnSpPr>
          <p:cNvPr id="2849" name="Google Shape;2849;p120"/>
          <p:cNvCxnSpPr>
            <a:endCxn id="2850" idx="0"/>
          </p:cNvCxnSpPr>
          <p:nvPr/>
        </p:nvCxnSpPr>
        <p:spPr>
          <a:xfrm>
            <a:off x="8368075" y="3517150"/>
            <a:ext cx="0" cy="706200"/>
          </a:xfrm>
          <a:prstGeom prst="straightConnector1">
            <a:avLst/>
          </a:prstGeom>
          <a:noFill/>
          <a:ln cap="flat" cmpd="sng" w="9525">
            <a:solidFill>
              <a:schemeClr val="dk1"/>
            </a:solidFill>
            <a:prstDash val="solid"/>
            <a:round/>
            <a:headEnd len="med" w="med" type="none"/>
            <a:tailEnd len="med" w="med" type="triangle"/>
          </a:ln>
        </p:spPr>
      </p:cxnSp>
      <p:sp>
        <p:nvSpPr>
          <p:cNvPr id="2851" name="Google Shape;2851;p120"/>
          <p:cNvSpPr txBox="1"/>
          <p:nvPr/>
        </p:nvSpPr>
        <p:spPr>
          <a:xfrm>
            <a:off x="1984467" y="3312313"/>
            <a:ext cx="133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libri"/>
                <a:ea typeface="Calibri"/>
                <a:cs typeface="Calibri"/>
                <a:sym typeface="Calibri"/>
              </a:rPr>
              <a:t>Authenticate</a:t>
            </a:r>
            <a:endParaRPr sz="1200">
              <a:latin typeface="Calibri"/>
              <a:ea typeface="Calibri"/>
              <a:cs typeface="Calibri"/>
              <a:sym typeface="Calibri"/>
            </a:endParaRPr>
          </a:p>
        </p:txBody>
      </p:sp>
      <p:sp>
        <p:nvSpPr>
          <p:cNvPr id="2852" name="Google Shape;2852;p120"/>
          <p:cNvSpPr txBox="1"/>
          <p:nvPr/>
        </p:nvSpPr>
        <p:spPr>
          <a:xfrm>
            <a:off x="6128700" y="3312313"/>
            <a:ext cx="133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Authenticate</a:t>
            </a:r>
            <a:endParaRPr sz="1200">
              <a:latin typeface="Calibri"/>
              <a:ea typeface="Calibri"/>
              <a:cs typeface="Calibri"/>
              <a:sym typeface="Calibri"/>
            </a:endParaRPr>
          </a:p>
        </p:txBody>
      </p:sp>
      <p:pic>
        <p:nvPicPr>
          <p:cNvPr id="2853" name="Google Shape;2853;p120"/>
          <p:cNvPicPr preferRelativeResize="0"/>
          <p:nvPr/>
        </p:nvPicPr>
        <p:blipFill>
          <a:blip r:embed="rId4">
            <a:alphaModFix/>
          </a:blip>
          <a:stretch>
            <a:fillRect/>
          </a:stretch>
        </p:blipFill>
        <p:spPr>
          <a:xfrm>
            <a:off x="3702700" y="3817025"/>
            <a:ext cx="252436" cy="252436"/>
          </a:xfrm>
          <a:prstGeom prst="rect">
            <a:avLst/>
          </a:prstGeom>
          <a:noFill/>
          <a:ln>
            <a:noFill/>
          </a:ln>
        </p:spPr>
      </p:pic>
      <p:pic>
        <p:nvPicPr>
          <p:cNvPr id="2854" name="Google Shape;2854;p120"/>
          <p:cNvPicPr preferRelativeResize="0"/>
          <p:nvPr/>
        </p:nvPicPr>
        <p:blipFill>
          <a:blip r:embed="rId5">
            <a:alphaModFix/>
          </a:blip>
          <a:stretch>
            <a:fillRect/>
          </a:stretch>
        </p:blipFill>
        <p:spPr>
          <a:xfrm>
            <a:off x="8438475" y="3856450"/>
            <a:ext cx="188568" cy="188568"/>
          </a:xfrm>
          <a:prstGeom prst="rect">
            <a:avLst/>
          </a:prstGeom>
          <a:noFill/>
          <a:ln>
            <a:noFill/>
          </a:ln>
        </p:spPr>
      </p:pic>
      <p:sp>
        <p:nvSpPr>
          <p:cNvPr id="2855" name="Google Shape;2855;p120"/>
          <p:cNvSpPr/>
          <p:nvPr/>
        </p:nvSpPr>
        <p:spPr>
          <a:xfrm>
            <a:off x="4667550" y="3981600"/>
            <a:ext cx="1123500" cy="4470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Modifier</a:t>
            </a:r>
            <a:endParaRPr sz="1300">
              <a:latin typeface="Calibri"/>
              <a:ea typeface="Calibri"/>
              <a:cs typeface="Calibri"/>
              <a:sym typeface="Calibri"/>
            </a:endParaRPr>
          </a:p>
          <a:p>
            <a:pPr indent="0" lvl="0" marL="0" rtl="0" algn="ctr">
              <a:spcBef>
                <a:spcPts val="0"/>
              </a:spcBef>
              <a:spcAft>
                <a:spcPts val="0"/>
              </a:spcAft>
              <a:buNone/>
            </a:pPr>
            <a:r>
              <a:rPr b="1" lang="en" sz="1300">
                <a:solidFill>
                  <a:schemeClr val="dk1"/>
                </a:solidFill>
                <a:latin typeface="Calibri"/>
                <a:ea typeface="Calibri"/>
                <a:cs typeface="Calibri"/>
                <a:sym typeface="Calibri"/>
              </a:rPr>
              <a:t>&amp;p</a:t>
            </a:r>
            <a:r>
              <a:rPr b="1" lang="en" sz="1300">
                <a:latin typeface="Calibri"/>
                <a:ea typeface="Calibri"/>
                <a:cs typeface="Calibri"/>
                <a:sym typeface="Calibri"/>
              </a:rPr>
              <a:t> </a:t>
            </a:r>
            <a:r>
              <a:rPr lang="en" sz="1300">
                <a:latin typeface="Calibri"/>
                <a:ea typeface="Calibri"/>
                <a:cs typeface="Calibri"/>
                <a:sym typeface="Calibri"/>
              </a:rPr>
              <a:t>⨁</a:t>
            </a:r>
            <a:r>
              <a:rPr b="1" lang="en" sz="1300">
                <a:latin typeface="Calibri"/>
                <a:ea typeface="Calibri"/>
                <a:cs typeface="Calibri"/>
                <a:sym typeface="Calibri"/>
              </a:rPr>
              <a:t> </a:t>
            </a:r>
            <a:r>
              <a:rPr b="1" lang="en" sz="1300">
                <a:solidFill>
                  <a:srgbClr val="FF0000"/>
                </a:solidFill>
                <a:latin typeface="Calibri"/>
                <a:ea typeface="Calibri"/>
                <a:cs typeface="Calibri"/>
                <a:sym typeface="Calibri"/>
              </a:rPr>
              <a:t>tag(p)</a:t>
            </a:r>
            <a:endParaRPr b="1" sz="1300">
              <a:solidFill>
                <a:srgbClr val="FF0000"/>
              </a:solidFill>
              <a:latin typeface="Calibri"/>
              <a:ea typeface="Calibri"/>
              <a:cs typeface="Calibri"/>
              <a:sym typeface="Calibri"/>
            </a:endParaRPr>
          </a:p>
        </p:txBody>
      </p:sp>
      <p:cxnSp>
        <p:nvCxnSpPr>
          <p:cNvPr id="2856" name="Google Shape;2856;p120"/>
          <p:cNvCxnSpPr/>
          <p:nvPr/>
        </p:nvCxnSpPr>
        <p:spPr>
          <a:xfrm flipH="1" rot="10800000">
            <a:off x="4993950" y="3722350"/>
            <a:ext cx="900" cy="261900"/>
          </a:xfrm>
          <a:prstGeom prst="straightConnector1">
            <a:avLst/>
          </a:prstGeom>
          <a:noFill/>
          <a:ln cap="flat" cmpd="sng" w="9525">
            <a:solidFill>
              <a:schemeClr val="dk1"/>
            </a:solidFill>
            <a:prstDash val="solid"/>
            <a:round/>
            <a:headEnd len="med" w="med" type="none"/>
            <a:tailEnd len="med" w="med" type="triangle"/>
          </a:ln>
        </p:spPr>
      </p:cxnSp>
      <p:sp>
        <p:nvSpPr>
          <p:cNvPr id="2857" name="Google Shape;2857;p120"/>
          <p:cNvSpPr/>
          <p:nvPr/>
        </p:nvSpPr>
        <p:spPr>
          <a:xfrm>
            <a:off x="552750" y="3981600"/>
            <a:ext cx="1087500" cy="4470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Modifier</a:t>
            </a:r>
            <a:endParaRPr sz="1300">
              <a:latin typeface="Calibri"/>
              <a:ea typeface="Calibri"/>
              <a:cs typeface="Calibri"/>
              <a:sym typeface="Calibri"/>
            </a:endParaRPr>
          </a:p>
          <a:p>
            <a:pPr indent="0" lvl="0" marL="0" rtl="0" algn="ctr">
              <a:spcBef>
                <a:spcPts val="0"/>
              </a:spcBef>
              <a:spcAft>
                <a:spcPts val="0"/>
              </a:spcAft>
              <a:buNone/>
            </a:pPr>
            <a:r>
              <a:rPr b="1" lang="en" sz="1300">
                <a:latin typeface="Calibri"/>
                <a:ea typeface="Calibri"/>
                <a:cs typeface="Calibri"/>
                <a:sym typeface="Calibri"/>
              </a:rPr>
              <a:t>&amp;p </a:t>
            </a:r>
            <a:r>
              <a:rPr lang="en" sz="1300">
                <a:latin typeface="Calibri"/>
                <a:ea typeface="Calibri"/>
                <a:cs typeface="Calibri"/>
                <a:sym typeface="Calibri"/>
              </a:rPr>
              <a:t>⨁</a:t>
            </a:r>
            <a:r>
              <a:rPr b="1" lang="en" sz="1300">
                <a:latin typeface="Calibri"/>
                <a:ea typeface="Calibri"/>
                <a:cs typeface="Calibri"/>
                <a:sym typeface="Calibri"/>
              </a:rPr>
              <a:t> tag(p)</a:t>
            </a:r>
            <a:endParaRPr b="1" sz="1300">
              <a:latin typeface="Calibri"/>
              <a:ea typeface="Calibri"/>
              <a:cs typeface="Calibri"/>
              <a:sym typeface="Calibri"/>
            </a:endParaRPr>
          </a:p>
        </p:txBody>
      </p:sp>
      <p:cxnSp>
        <p:nvCxnSpPr>
          <p:cNvPr id="2858" name="Google Shape;2858;p120"/>
          <p:cNvCxnSpPr/>
          <p:nvPr/>
        </p:nvCxnSpPr>
        <p:spPr>
          <a:xfrm flipH="1" rot="10800000">
            <a:off x="879150" y="3722350"/>
            <a:ext cx="900" cy="261900"/>
          </a:xfrm>
          <a:prstGeom prst="straightConnector1">
            <a:avLst/>
          </a:prstGeom>
          <a:noFill/>
          <a:ln cap="flat" cmpd="sng" w="9525">
            <a:solidFill>
              <a:schemeClr val="dk1"/>
            </a:solidFill>
            <a:prstDash val="solid"/>
            <a:round/>
            <a:headEnd len="med" w="med" type="none"/>
            <a:tailEnd len="med" w="med" type="triangle"/>
          </a:ln>
        </p:spPr>
      </p:cxnSp>
      <p:cxnSp>
        <p:nvCxnSpPr>
          <p:cNvPr id="2859" name="Google Shape;2859;p120"/>
          <p:cNvCxnSpPr/>
          <p:nvPr/>
        </p:nvCxnSpPr>
        <p:spPr>
          <a:xfrm rot="10800000">
            <a:off x="778036" y="3307375"/>
            <a:ext cx="469200" cy="0"/>
          </a:xfrm>
          <a:prstGeom prst="straightConnector1">
            <a:avLst/>
          </a:prstGeom>
          <a:noFill/>
          <a:ln cap="flat" cmpd="sng" w="9525">
            <a:solidFill>
              <a:schemeClr val="dk1"/>
            </a:solidFill>
            <a:prstDash val="solid"/>
            <a:round/>
            <a:headEnd len="med" w="med" type="none"/>
            <a:tailEnd len="med" w="med" type="none"/>
          </a:ln>
        </p:spPr>
      </p:cxnSp>
      <p:cxnSp>
        <p:nvCxnSpPr>
          <p:cNvPr id="2860" name="Google Shape;2860;p120"/>
          <p:cNvCxnSpPr/>
          <p:nvPr/>
        </p:nvCxnSpPr>
        <p:spPr>
          <a:xfrm>
            <a:off x="778152" y="3307375"/>
            <a:ext cx="0" cy="167100"/>
          </a:xfrm>
          <a:prstGeom prst="straightConnector1">
            <a:avLst/>
          </a:prstGeom>
          <a:noFill/>
          <a:ln cap="flat" cmpd="sng" w="9525">
            <a:solidFill>
              <a:schemeClr val="dk1"/>
            </a:solidFill>
            <a:prstDash val="solid"/>
            <a:round/>
            <a:headEnd len="med" w="med" type="none"/>
            <a:tailEnd len="med" w="med" type="triangle"/>
          </a:ln>
        </p:spPr>
      </p:cxnSp>
      <p:cxnSp>
        <p:nvCxnSpPr>
          <p:cNvPr id="2861" name="Google Shape;2861;p120"/>
          <p:cNvCxnSpPr/>
          <p:nvPr/>
        </p:nvCxnSpPr>
        <p:spPr>
          <a:xfrm rot="10800000">
            <a:off x="4892725" y="3307393"/>
            <a:ext cx="232800" cy="600"/>
          </a:xfrm>
          <a:prstGeom prst="straightConnector1">
            <a:avLst/>
          </a:prstGeom>
          <a:noFill/>
          <a:ln cap="flat" cmpd="sng" w="9525">
            <a:solidFill>
              <a:schemeClr val="dk1"/>
            </a:solidFill>
            <a:prstDash val="solid"/>
            <a:round/>
            <a:headEnd len="med" w="med" type="none"/>
            <a:tailEnd len="med" w="med" type="none"/>
          </a:ln>
        </p:spPr>
      </p:cxnSp>
      <p:cxnSp>
        <p:nvCxnSpPr>
          <p:cNvPr id="2862" name="Google Shape;2862;p120"/>
          <p:cNvCxnSpPr/>
          <p:nvPr/>
        </p:nvCxnSpPr>
        <p:spPr>
          <a:xfrm>
            <a:off x="4892952" y="3307375"/>
            <a:ext cx="0" cy="167100"/>
          </a:xfrm>
          <a:prstGeom prst="straightConnector1">
            <a:avLst/>
          </a:prstGeom>
          <a:noFill/>
          <a:ln cap="flat" cmpd="sng" w="9525">
            <a:solidFill>
              <a:schemeClr val="dk1"/>
            </a:solidFill>
            <a:prstDash val="solid"/>
            <a:round/>
            <a:headEnd len="med" w="med" type="none"/>
            <a:tailEnd len="med" w="med" type="triangle"/>
          </a:ln>
        </p:spPr>
      </p:cxnSp>
      <p:sp>
        <p:nvSpPr>
          <p:cNvPr id="2863" name="Google Shape;2863;p120"/>
          <p:cNvSpPr/>
          <p:nvPr/>
        </p:nvSpPr>
        <p:spPr>
          <a:xfrm>
            <a:off x="4659300" y="3495250"/>
            <a:ext cx="1651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               Address</a:t>
            </a:r>
            <a:endParaRPr sz="1300">
              <a:solidFill>
                <a:schemeClr val="dk1"/>
              </a:solidFill>
            </a:endParaRPr>
          </a:p>
        </p:txBody>
      </p:sp>
      <p:sp>
        <p:nvSpPr>
          <p:cNvPr id="2864" name="Google Shape;2864;p120"/>
          <p:cNvSpPr/>
          <p:nvPr/>
        </p:nvSpPr>
        <p:spPr>
          <a:xfrm>
            <a:off x="4659300" y="3495250"/>
            <a:ext cx="671100" cy="227100"/>
          </a:xfrm>
          <a:prstGeom prst="roundRect">
            <a:avLst>
              <a:gd fmla="val 16667" name="adj"/>
            </a:avLst>
          </a:prstGeom>
          <a:solidFill>
            <a:srgbClr val="43ABB3">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PAC</a:t>
            </a:r>
            <a:endParaRPr sz="1300">
              <a:latin typeface="Calibri"/>
              <a:ea typeface="Calibri"/>
              <a:cs typeface="Calibri"/>
              <a:sym typeface="Calibri"/>
            </a:endParaRPr>
          </a:p>
        </p:txBody>
      </p:sp>
      <p:sp>
        <p:nvSpPr>
          <p:cNvPr id="2865" name="Google Shape;2865;p120"/>
          <p:cNvSpPr/>
          <p:nvPr/>
        </p:nvSpPr>
        <p:spPr>
          <a:xfrm>
            <a:off x="7402500" y="3495250"/>
            <a:ext cx="1651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               </a:t>
            </a:r>
            <a:r>
              <a:rPr lang="en" sz="1300">
                <a:solidFill>
                  <a:schemeClr val="dk1"/>
                </a:solidFill>
              </a:rPr>
              <a:t>Address</a:t>
            </a:r>
            <a:endParaRPr sz="1300">
              <a:solidFill>
                <a:schemeClr val="dk1"/>
              </a:solidFill>
            </a:endParaRPr>
          </a:p>
        </p:txBody>
      </p:sp>
      <p:sp>
        <p:nvSpPr>
          <p:cNvPr id="2846" name="Google Shape;2846;p120"/>
          <p:cNvSpPr/>
          <p:nvPr/>
        </p:nvSpPr>
        <p:spPr>
          <a:xfrm>
            <a:off x="7402500" y="3495250"/>
            <a:ext cx="726300" cy="227100"/>
          </a:xfrm>
          <a:prstGeom prst="roundRect">
            <a:avLst>
              <a:gd fmla="val 16667" name="adj"/>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0x2</a:t>
            </a:r>
            <a:endParaRPr sz="1300">
              <a:latin typeface="Calibri"/>
              <a:ea typeface="Calibri"/>
              <a:cs typeface="Calibri"/>
              <a:sym typeface="Calibri"/>
            </a:endParaRPr>
          </a:p>
        </p:txBody>
      </p:sp>
      <p:sp>
        <p:nvSpPr>
          <p:cNvPr id="2866" name="Google Shape;2866;p120"/>
          <p:cNvSpPr/>
          <p:nvPr/>
        </p:nvSpPr>
        <p:spPr>
          <a:xfrm>
            <a:off x="7063950" y="2511475"/>
            <a:ext cx="759000" cy="4470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Realloc’d object</a:t>
            </a:r>
            <a:endParaRPr sz="1100">
              <a:latin typeface="Calibri"/>
              <a:ea typeface="Calibri"/>
              <a:cs typeface="Calibri"/>
              <a:sym typeface="Calibri"/>
            </a:endParaRPr>
          </a:p>
        </p:txBody>
      </p:sp>
      <p:cxnSp>
        <p:nvCxnSpPr>
          <p:cNvPr id="2867" name="Google Shape;2867;p120"/>
          <p:cNvCxnSpPr>
            <a:stCxn id="2868" idx="3"/>
            <a:endCxn id="2866" idx="1"/>
          </p:cNvCxnSpPr>
          <p:nvPr/>
        </p:nvCxnSpPr>
        <p:spPr>
          <a:xfrm flipH="1" rot="10800000">
            <a:off x="6815995" y="2735101"/>
            <a:ext cx="248100" cy="7800"/>
          </a:xfrm>
          <a:prstGeom prst="straightConnector1">
            <a:avLst/>
          </a:prstGeom>
          <a:noFill/>
          <a:ln cap="flat" cmpd="sng" w="19050">
            <a:solidFill>
              <a:srgbClr val="E78372"/>
            </a:solidFill>
            <a:prstDash val="solid"/>
            <a:round/>
            <a:headEnd len="med" w="med" type="none"/>
            <a:tailEnd len="med" w="med" type="triangle"/>
          </a:ln>
        </p:spPr>
      </p:cxnSp>
      <p:sp>
        <p:nvSpPr>
          <p:cNvPr id="2869" name="Google Shape;2869;p120"/>
          <p:cNvSpPr/>
          <p:nvPr/>
        </p:nvSpPr>
        <p:spPr>
          <a:xfrm>
            <a:off x="6154495" y="1781701"/>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Pointer</a:t>
            </a:r>
            <a:endParaRPr sz="1100">
              <a:latin typeface="Calibri"/>
              <a:ea typeface="Calibri"/>
              <a:cs typeface="Calibri"/>
              <a:sym typeface="Calibri"/>
            </a:endParaRPr>
          </a:p>
        </p:txBody>
      </p:sp>
      <p:cxnSp>
        <p:nvCxnSpPr>
          <p:cNvPr id="2870" name="Google Shape;2870;p120"/>
          <p:cNvCxnSpPr>
            <a:stCxn id="2869" idx="3"/>
          </p:cNvCxnSpPr>
          <p:nvPr/>
        </p:nvCxnSpPr>
        <p:spPr>
          <a:xfrm>
            <a:off x="6815995" y="2005201"/>
            <a:ext cx="304500" cy="300"/>
          </a:xfrm>
          <a:prstGeom prst="straightConnector1">
            <a:avLst/>
          </a:prstGeom>
          <a:noFill/>
          <a:ln cap="flat" cmpd="sng" w="19050">
            <a:solidFill>
              <a:srgbClr val="E78372"/>
            </a:solidFill>
            <a:prstDash val="solid"/>
            <a:round/>
            <a:headEnd len="med" w="med" type="none"/>
            <a:tailEnd len="med" w="med" type="triangle"/>
          </a:ln>
        </p:spPr>
      </p:cxnSp>
      <p:sp>
        <p:nvSpPr>
          <p:cNvPr id="2868" name="Google Shape;2868;p120"/>
          <p:cNvSpPr/>
          <p:nvPr/>
        </p:nvSpPr>
        <p:spPr>
          <a:xfrm>
            <a:off x="6154495" y="2519401"/>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Pointer</a:t>
            </a:r>
            <a:endParaRPr sz="1100">
              <a:latin typeface="Calibri"/>
              <a:ea typeface="Calibri"/>
              <a:cs typeface="Calibri"/>
              <a:sym typeface="Calibri"/>
            </a:endParaRPr>
          </a:p>
        </p:txBody>
      </p:sp>
      <p:sp>
        <p:nvSpPr>
          <p:cNvPr id="2871" name="Google Shape;2871;p120"/>
          <p:cNvSpPr/>
          <p:nvPr/>
        </p:nvSpPr>
        <p:spPr>
          <a:xfrm>
            <a:off x="7088250" y="1781854"/>
            <a:ext cx="726300" cy="447000"/>
          </a:xfrm>
          <a:prstGeom prst="roundRect">
            <a:avLst>
              <a:gd fmla="val 16667" name="adj"/>
            </a:avLst>
          </a:prstGeom>
          <a:solidFill>
            <a:srgbClr val="E78372">
              <a:alpha val="74400"/>
            </a:srgbClr>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Freed object</a:t>
            </a:r>
            <a:endParaRPr sz="1100">
              <a:latin typeface="Calibri"/>
              <a:ea typeface="Calibri"/>
              <a:cs typeface="Calibri"/>
              <a:sym typeface="Calibri"/>
            </a:endParaRPr>
          </a:p>
        </p:txBody>
      </p:sp>
      <p:sp>
        <p:nvSpPr>
          <p:cNvPr id="2872" name="Google Shape;2872;p120"/>
          <p:cNvSpPr txBox="1"/>
          <p:nvPr/>
        </p:nvSpPr>
        <p:spPr>
          <a:xfrm>
            <a:off x="6628200" y="2148288"/>
            <a:ext cx="64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Calibri"/>
                <a:ea typeface="Calibri"/>
                <a:cs typeface="Calibri"/>
                <a:sym typeface="Calibri"/>
              </a:rPr>
              <a:t>or</a:t>
            </a:r>
            <a:endParaRPr b="1" sz="1200">
              <a:latin typeface="Calibri"/>
              <a:ea typeface="Calibri"/>
              <a:cs typeface="Calibri"/>
              <a:sym typeface="Calibri"/>
            </a:endParaRPr>
          </a:p>
        </p:txBody>
      </p:sp>
      <p:sp>
        <p:nvSpPr>
          <p:cNvPr id="2873" name="Google Shape;2873;p120"/>
          <p:cNvSpPr/>
          <p:nvPr/>
        </p:nvSpPr>
        <p:spPr>
          <a:xfrm>
            <a:off x="8002650" y="4224996"/>
            <a:ext cx="726300" cy="447000"/>
          </a:xfrm>
          <a:prstGeom prst="roundRect">
            <a:avLst>
              <a:gd fmla="val 16667" name="adj"/>
            </a:avLst>
          </a:prstGeom>
          <a:solidFill>
            <a:srgbClr val="E78372">
              <a:alpha val="74400"/>
            </a:srgbClr>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Freed object</a:t>
            </a:r>
            <a:endParaRPr sz="1100">
              <a:latin typeface="Calibri"/>
              <a:ea typeface="Calibri"/>
              <a:cs typeface="Calibri"/>
              <a:sym typeface="Calibri"/>
            </a:endParaRPr>
          </a:p>
        </p:txBody>
      </p:sp>
      <p:sp>
        <p:nvSpPr>
          <p:cNvPr id="2874" name="Google Shape;2874;p120"/>
          <p:cNvSpPr/>
          <p:nvPr/>
        </p:nvSpPr>
        <p:spPr>
          <a:xfrm>
            <a:off x="6045784" y="3981600"/>
            <a:ext cx="1123500" cy="396300"/>
          </a:xfrm>
          <a:prstGeom prst="wedgeRoundRectCallout">
            <a:avLst>
              <a:gd fmla="val -83734" name="adj1"/>
              <a:gd fmla="val 3709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0000"/>
                </a:solidFill>
              </a:rPr>
              <a:t>INVALID TAG!</a:t>
            </a:r>
            <a:endParaRPr sz="1100">
              <a:solidFill>
                <a:srgbClr val="FF0000"/>
              </a:solidFill>
            </a:endParaRPr>
          </a:p>
        </p:txBody>
      </p:sp>
      <p:sp>
        <p:nvSpPr>
          <p:cNvPr id="2875" name="Google Shape;2875;p12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121"/>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Memory overhead</a:t>
            </a:r>
            <a:endParaRPr/>
          </a:p>
        </p:txBody>
      </p:sp>
      <p:sp>
        <p:nvSpPr>
          <p:cNvPr id="2881" name="Google Shape;2881;p121"/>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2" name="Google Shape;2882;p121"/>
          <p:cNvSpPr txBox="1"/>
          <p:nvPr>
            <p:ph idx="1" type="body"/>
          </p:nvPr>
        </p:nvSpPr>
        <p:spPr>
          <a:xfrm>
            <a:off x="311700" y="3796925"/>
            <a:ext cx="8520600" cy="10548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We ran the SPEC benchmarks with the PACTight-CPI protection:</a:t>
            </a:r>
            <a:endParaRPr/>
          </a:p>
          <a:p>
            <a:pPr indent="-342900" lvl="0" marL="457200" rtl="0" algn="l">
              <a:spcBef>
                <a:spcPts val="0"/>
              </a:spcBef>
              <a:spcAft>
                <a:spcPts val="0"/>
              </a:spcAft>
              <a:buSzPts val="1800"/>
              <a:buChar char="●"/>
            </a:pPr>
            <a:r>
              <a:rPr lang="en"/>
              <a:t>19% memory overhead on average. </a:t>
            </a:r>
            <a:endParaRPr/>
          </a:p>
        </p:txBody>
      </p:sp>
      <p:pic>
        <p:nvPicPr>
          <p:cNvPr id="2883" name="Google Shape;2883;p121"/>
          <p:cNvPicPr preferRelativeResize="0"/>
          <p:nvPr/>
        </p:nvPicPr>
        <p:blipFill>
          <a:blip r:embed="rId3">
            <a:alphaModFix/>
          </a:blip>
          <a:stretch>
            <a:fillRect/>
          </a:stretch>
        </p:blipFill>
        <p:spPr>
          <a:xfrm>
            <a:off x="1524000" y="941525"/>
            <a:ext cx="4914405" cy="2312874"/>
          </a:xfrm>
          <a:prstGeom prst="rect">
            <a:avLst/>
          </a:prstGeom>
          <a:noFill/>
          <a:ln>
            <a:noFill/>
          </a:ln>
        </p:spPr>
      </p:pic>
      <p:sp>
        <p:nvSpPr>
          <p:cNvPr id="2884" name="Google Shape;2884;p12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sp>
        <p:nvSpPr>
          <p:cNvPr id="2889" name="Google Shape;2889;p122"/>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oriented attacks are becoming more sophisticated!</a:t>
            </a:r>
            <a:endParaRPr/>
          </a:p>
        </p:txBody>
      </p:sp>
      <p:sp>
        <p:nvSpPr>
          <p:cNvPr id="2890" name="Google Shape;2890;p122"/>
          <p:cNvSpPr txBox="1"/>
          <p:nvPr>
            <p:ph idx="1" type="body"/>
          </p:nvPr>
        </p:nvSpPr>
        <p:spPr>
          <a:xfrm>
            <a:off x="259200" y="866100"/>
            <a:ext cx="87441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Data-oriented attacks are dangerous memory corruption attacks</a:t>
            </a:r>
            <a:endParaRPr/>
          </a:p>
        </p:txBody>
      </p:sp>
      <p:sp>
        <p:nvSpPr>
          <p:cNvPr id="2891" name="Google Shape;2891;p122"/>
          <p:cNvSpPr txBox="1"/>
          <p:nvPr>
            <p:ph idx="12" type="sldNum"/>
          </p:nvPr>
        </p:nvSpPr>
        <p:spPr>
          <a:xfrm>
            <a:off x="8472450" y="484595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92" name="Google Shape;2892;p122"/>
          <p:cNvSpPr/>
          <p:nvPr/>
        </p:nvSpPr>
        <p:spPr>
          <a:xfrm>
            <a:off x="2511425" y="1370375"/>
            <a:ext cx="1199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SSL_CTX * ssl_ctx</a:t>
            </a:r>
            <a:endParaRPr/>
          </a:p>
        </p:txBody>
      </p:sp>
      <p:sp>
        <p:nvSpPr>
          <p:cNvPr id="2893" name="Google Shape;2893;p122"/>
          <p:cNvSpPr/>
          <p:nvPr/>
        </p:nvSpPr>
        <p:spPr>
          <a:xfrm>
            <a:off x="2511425" y="2288850"/>
            <a:ext cx="1199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struct cert_st * cert</a:t>
            </a:r>
            <a:endParaRPr/>
          </a:p>
        </p:txBody>
      </p:sp>
      <p:sp>
        <p:nvSpPr>
          <p:cNvPr id="2894" name="Google Shape;2894;p122"/>
          <p:cNvSpPr/>
          <p:nvPr/>
        </p:nvSpPr>
        <p:spPr>
          <a:xfrm>
            <a:off x="2505350" y="3129150"/>
            <a:ext cx="1199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CERT_PKEY * key</a:t>
            </a:r>
            <a:endParaRPr/>
          </a:p>
        </p:txBody>
      </p:sp>
      <p:sp>
        <p:nvSpPr>
          <p:cNvPr id="2895" name="Google Shape;2895;p122"/>
          <p:cNvSpPr/>
          <p:nvPr/>
        </p:nvSpPr>
        <p:spPr>
          <a:xfrm>
            <a:off x="3951750" y="3129150"/>
            <a:ext cx="1280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EVP_PKEY* privatekey</a:t>
            </a:r>
            <a:endParaRPr/>
          </a:p>
        </p:txBody>
      </p:sp>
      <p:sp>
        <p:nvSpPr>
          <p:cNvPr id="2896" name="Google Shape;2896;p122"/>
          <p:cNvSpPr/>
          <p:nvPr/>
        </p:nvSpPr>
        <p:spPr>
          <a:xfrm>
            <a:off x="3956625" y="1370375"/>
            <a:ext cx="1280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BIGNUM * d1</a:t>
            </a:r>
            <a:endParaRPr/>
          </a:p>
        </p:txBody>
      </p:sp>
      <p:sp>
        <p:nvSpPr>
          <p:cNvPr id="2897" name="Google Shape;2897;p122"/>
          <p:cNvSpPr/>
          <p:nvPr/>
        </p:nvSpPr>
        <p:spPr>
          <a:xfrm>
            <a:off x="5420125" y="1370375"/>
            <a:ext cx="1280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BN_ULONG * d2</a:t>
            </a:r>
            <a:endParaRPr/>
          </a:p>
        </p:txBody>
      </p:sp>
      <p:sp>
        <p:nvSpPr>
          <p:cNvPr id="2898" name="Google Shape;2898;p122"/>
          <p:cNvSpPr/>
          <p:nvPr/>
        </p:nvSpPr>
        <p:spPr>
          <a:xfrm>
            <a:off x="3951750" y="2309250"/>
            <a:ext cx="1280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struct rsa_st * rsa</a:t>
            </a:r>
            <a:endParaRPr/>
          </a:p>
        </p:txBody>
      </p:sp>
      <p:cxnSp>
        <p:nvCxnSpPr>
          <p:cNvPr id="2899" name="Google Shape;2899;p122"/>
          <p:cNvCxnSpPr>
            <a:stCxn id="2892" idx="2"/>
            <a:endCxn id="2893" idx="0"/>
          </p:cNvCxnSpPr>
          <p:nvPr/>
        </p:nvCxnSpPr>
        <p:spPr>
          <a:xfrm>
            <a:off x="3111125" y="1900475"/>
            <a:ext cx="0" cy="388500"/>
          </a:xfrm>
          <a:prstGeom prst="straightConnector1">
            <a:avLst/>
          </a:prstGeom>
          <a:noFill/>
          <a:ln cap="flat" cmpd="sng" w="19050">
            <a:solidFill>
              <a:srgbClr val="6BA0B1"/>
            </a:solidFill>
            <a:prstDash val="solid"/>
            <a:round/>
            <a:headEnd len="med" w="med" type="none"/>
            <a:tailEnd len="med" w="med" type="triangle"/>
          </a:ln>
        </p:spPr>
      </p:cxnSp>
      <p:cxnSp>
        <p:nvCxnSpPr>
          <p:cNvPr id="2900" name="Google Shape;2900;p122"/>
          <p:cNvCxnSpPr>
            <a:stCxn id="2893" idx="2"/>
            <a:endCxn id="2894" idx="0"/>
          </p:cNvCxnSpPr>
          <p:nvPr/>
        </p:nvCxnSpPr>
        <p:spPr>
          <a:xfrm flipH="1">
            <a:off x="3105125" y="2818950"/>
            <a:ext cx="6000" cy="310200"/>
          </a:xfrm>
          <a:prstGeom prst="straightConnector1">
            <a:avLst/>
          </a:prstGeom>
          <a:noFill/>
          <a:ln cap="flat" cmpd="sng" w="19050">
            <a:solidFill>
              <a:srgbClr val="6BA0B1"/>
            </a:solidFill>
            <a:prstDash val="solid"/>
            <a:round/>
            <a:headEnd len="med" w="med" type="none"/>
            <a:tailEnd len="med" w="med" type="triangle"/>
          </a:ln>
        </p:spPr>
      </p:cxnSp>
      <p:cxnSp>
        <p:nvCxnSpPr>
          <p:cNvPr id="2901" name="Google Shape;2901;p122"/>
          <p:cNvCxnSpPr>
            <a:stCxn id="2894" idx="3"/>
            <a:endCxn id="2895" idx="1"/>
          </p:cNvCxnSpPr>
          <p:nvPr/>
        </p:nvCxnSpPr>
        <p:spPr>
          <a:xfrm>
            <a:off x="3704750" y="3394200"/>
            <a:ext cx="246900" cy="0"/>
          </a:xfrm>
          <a:prstGeom prst="straightConnector1">
            <a:avLst/>
          </a:prstGeom>
          <a:noFill/>
          <a:ln cap="flat" cmpd="sng" w="19050">
            <a:solidFill>
              <a:srgbClr val="6BA0B1"/>
            </a:solidFill>
            <a:prstDash val="solid"/>
            <a:round/>
            <a:headEnd len="med" w="med" type="none"/>
            <a:tailEnd len="med" w="med" type="triangle"/>
          </a:ln>
        </p:spPr>
      </p:cxnSp>
      <p:cxnSp>
        <p:nvCxnSpPr>
          <p:cNvPr id="2902" name="Google Shape;2902;p122"/>
          <p:cNvCxnSpPr>
            <a:stCxn id="2895" idx="0"/>
            <a:endCxn id="2898" idx="2"/>
          </p:cNvCxnSpPr>
          <p:nvPr/>
        </p:nvCxnSpPr>
        <p:spPr>
          <a:xfrm rot="10800000">
            <a:off x="4591950" y="2839350"/>
            <a:ext cx="0" cy="289800"/>
          </a:xfrm>
          <a:prstGeom prst="straightConnector1">
            <a:avLst/>
          </a:prstGeom>
          <a:noFill/>
          <a:ln cap="flat" cmpd="sng" w="19050">
            <a:solidFill>
              <a:srgbClr val="6BA0B1"/>
            </a:solidFill>
            <a:prstDash val="solid"/>
            <a:round/>
            <a:headEnd len="med" w="med" type="none"/>
            <a:tailEnd len="med" w="med" type="triangle"/>
          </a:ln>
        </p:spPr>
      </p:cxnSp>
      <p:cxnSp>
        <p:nvCxnSpPr>
          <p:cNvPr id="2903" name="Google Shape;2903;p122"/>
          <p:cNvCxnSpPr>
            <a:stCxn id="2898" idx="0"/>
            <a:endCxn id="2896" idx="2"/>
          </p:cNvCxnSpPr>
          <p:nvPr/>
        </p:nvCxnSpPr>
        <p:spPr>
          <a:xfrm flipH="1" rot="10800000">
            <a:off x="4591950" y="1900350"/>
            <a:ext cx="4800" cy="408900"/>
          </a:xfrm>
          <a:prstGeom prst="straightConnector1">
            <a:avLst/>
          </a:prstGeom>
          <a:noFill/>
          <a:ln cap="flat" cmpd="sng" w="19050">
            <a:solidFill>
              <a:srgbClr val="6BA0B1"/>
            </a:solidFill>
            <a:prstDash val="solid"/>
            <a:round/>
            <a:headEnd len="med" w="med" type="none"/>
            <a:tailEnd len="med" w="med" type="triangle"/>
          </a:ln>
        </p:spPr>
      </p:cxnSp>
      <p:cxnSp>
        <p:nvCxnSpPr>
          <p:cNvPr id="2904" name="Google Shape;2904;p122"/>
          <p:cNvCxnSpPr>
            <a:stCxn id="2896" idx="3"/>
            <a:endCxn id="2897" idx="1"/>
          </p:cNvCxnSpPr>
          <p:nvPr/>
        </p:nvCxnSpPr>
        <p:spPr>
          <a:xfrm>
            <a:off x="5237025" y="1635425"/>
            <a:ext cx="183000" cy="0"/>
          </a:xfrm>
          <a:prstGeom prst="straightConnector1">
            <a:avLst/>
          </a:prstGeom>
          <a:noFill/>
          <a:ln cap="flat" cmpd="sng" w="19050">
            <a:solidFill>
              <a:srgbClr val="6BA0B1"/>
            </a:solidFill>
            <a:prstDash val="solid"/>
            <a:round/>
            <a:headEnd len="med" w="med" type="none"/>
            <a:tailEnd len="med" w="med" type="triangle"/>
          </a:ln>
        </p:spPr>
      </p:cxnSp>
      <p:cxnSp>
        <p:nvCxnSpPr>
          <p:cNvPr id="2905" name="Google Shape;2905;p122"/>
          <p:cNvCxnSpPr>
            <a:stCxn id="2897" idx="2"/>
          </p:cNvCxnSpPr>
          <p:nvPr/>
        </p:nvCxnSpPr>
        <p:spPr>
          <a:xfrm>
            <a:off x="6060325" y="1900475"/>
            <a:ext cx="2400" cy="405900"/>
          </a:xfrm>
          <a:prstGeom prst="straightConnector1">
            <a:avLst/>
          </a:prstGeom>
          <a:noFill/>
          <a:ln cap="flat" cmpd="sng" w="19050">
            <a:solidFill>
              <a:srgbClr val="E78372"/>
            </a:solidFill>
            <a:prstDash val="solid"/>
            <a:round/>
            <a:headEnd len="med" w="med" type="none"/>
            <a:tailEnd len="med" w="med" type="triangle"/>
          </a:ln>
        </p:spPr>
      </p:cxnSp>
      <p:sp>
        <p:nvSpPr>
          <p:cNvPr id="2906" name="Google Shape;2906;p122"/>
          <p:cNvSpPr/>
          <p:nvPr/>
        </p:nvSpPr>
        <p:spPr>
          <a:xfrm>
            <a:off x="5420050" y="2288850"/>
            <a:ext cx="1280400" cy="530100"/>
          </a:xfrm>
          <a:prstGeom prst="rect">
            <a:avLst/>
          </a:prstGeom>
          <a:solidFill>
            <a:srgbClr val="E78372"/>
          </a:solidFill>
          <a:ln cap="flat" cmpd="sng" w="9525">
            <a:solidFill>
              <a:srgbClr val="E783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Private Key</a:t>
            </a:r>
            <a:endParaRPr/>
          </a:p>
        </p:txBody>
      </p:sp>
      <p:sp>
        <p:nvSpPr>
          <p:cNvPr id="2907" name="Google Shape;2907;p122"/>
          <p:cNvSpPr txBox="1"/>
          <p:nvPr/>
        </p:nvSpPr>
        <p:spPr>
          <a:xfrm>
            <a:off x="2615175" y="3910525"/>
            <a:ext cx="4651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Data-oriented Programming (DOP) Attack</a:t>
            </a:r>
            <a:endParaRPr b="1" sz="19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Safety definition</a:t>
            </a:r>
            <a:endParaRPr/>
          </a:p>
        </p:txBody>
      </p:sp>
      <p:sp>
        <p:nvSpPr>
          <p:cNvPr id="1560" name="Google Shape;1560;p24"/>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Memory safety means that memory objects are guaranteed to be accessed only: </a:t>
            </a:r>
            <a:endParaRPr/>
          </a:p>
        </p:txBody>
      </p:sp>
      <p:sp>
        <p:nvSpPr>
          <p:cNvPr id="1561" name="Google Shape;1561;p24"/>
          <p:cNvSpPr/>
          <p:nvPr/>
        </p:nvSpPr>
        <p:spPr>
          <a:xfrm>
            <a:off x="6987550" y="1926850"/>
            <a:ext cx="1769100" cy="2388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
          <p:cNvSpPr/>
          <p:nvPr/>
        </p:nvSpPr>
        <p:spPr>
          <a:xfrm>
            <a:off x="6854800" y="4408875"/>
            <a:ext cx="2034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Virtual Memory</a:t>
            </a:r>
            <a:endParaRPr b="1" sz="1800"/>
          </a:p>
        </p:txBody>
      </p:sp>
      <p:sp>
        <p:nvSpPr>
          <p:cNvPr id="1563" name="Google Shape;1563;p24"/>
          <p:cNvSpPr/>
          <p:nvPr/>
        </p:nvSpPr>
        <p:spPr>
          <a:xfrm>
            <a:off x="6987550" y="2636138"/>
            <a:ext cx="1769100" cy="9138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Memory Object (A)</a:t>
            </a:r>
            <a:endParaRPr b="1" sz="1800"/>
          </a:p>
        </p:txBody>
      </p:sp>
      <p:sp>
        <p:nvSpPr>
          <p:cNvPr id="1564" name="Google Shape;1564;p24"/>
          <p:cNvSpPr/>
          <p:nvPr/>
        </p:nvSpPr>
        <p:spPr>
          <a:xfrm>
            <a:off x="4491975" y="2945738"/>
            <a:ext cx="1769100" cy="2946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Pointer (A)</a:t>
            </a:r>
            <a:endParaRPr sz="1800"/>
          </a:p>
        </p:txBody>
      </p:sp>
      <p:cxnSp>
        <p:nvCxnSpPr>
          <p:cNvPr id="1565" name="Google Shape;1565;p24"/>
          <p:cNvCxnSpPr>
            <a:stCxn id="1564" idx="3"/>
            <a:endCxn id="1563" idx="1"/>
          </p:cNvCxnSpPr>
          <p:nvPr/>
        </p:nvCxnSpPr>
        <p:spPr>
          <a:xfrm>
            <a:off x="6261075" y="3093038"/>
            <a:ext cx="726600" cy="600"/>
          </a:xfrm>
          <a:prstGeom prst="curvedConnector3">
            <a:avLst>
              <a:gd fmla="val 49991" name="adj1"/>
            </a:avLst>
          </a:prstGeom>
          <a:noFill/>
          <a:ln cap="flat" cmpd="sng" w="28575">
            <a:solidFill>
              <a:srgbClr val="595959"/>
            </a:solidFill>
            <a:prstDash val="solid"/>
            <a:round/>
            <a:headEnd len="med" w="med" type="none"/>
            <a:tailEnd len="med" w="med" type="triangle"/>
          </a:ln>
        </p:spPr>
      </p:cxnSp>
      <p:sp>
        <p:nvSpPr>
          <p:cNvPr id="1566" name="Google Shape;1566;p2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sp>
        <p:nvSpPr>
          <p:cNvPr id="2912" name="Google Shape;2912;p12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Design philosophy</a:t>
            </a:r>
            <a:endParaRPr/>
          </a:p>
        </p:txBody>
      </p:sp>
      <p:sp>
        <p:nvSpPr>
          <p:cNvPr id="2913" name="Google Shape;2913;p123"/>
          <p:cNvSpPr txBox="1"/>
          <p:nvPr>
            <p:ph idx="1" type="body"/>
          </p:nvPr>
        </p:nvSpPr>
        <p:spPr>
          <a:xfrm>
            <a:off x="173900" y="719275"/>
            <a:ext cx="8472600" cy="39225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The goal of the defense mechanisms is ensuring </a:t>
            </a:r>
            <a:r>
              <a:rPr b="1" lang="en"/>
              <a:t>correct</a:t>
            </a:r>
            <a:r>
              <a:rPr lang="en"/>
              <a:t> and </a:t>
            </a:r>
            <a:r>
              <a:rPr b="1" lang="en"/>
              <a:t>proper</a:t>
            </a:r>
            <a:r>
              <a:rPr lang="en"/>
              <a:t> execution of a program.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Meanwhile, the developer of the program has put much information whilst they were writing the program to make sure that it executes in a certain way.</a:t>
            </a:r>
            <a:endParaRPr/>
          </a:p>
          <a:p>
            <a:pPr indent="-317500" lvl="1" marL="914400" rtl="0" algn="l">
              <a:spcBef>
                <a:spcPts val="0"/>
              </a:spcBef>
              <a:spcAft>
                <a:spcPts val="0"/>
              </a:spcAft>
              <a:buSzPts val="1400"/>
              <a:buChar char="○"/>
            </a:pPr>
            <a:r>
              <a:rPr lang="en"/>
              <a:t>All this information is, unfortunately, </a:t>
            </a:r>
            <a:r>
              <a:rPr b="1" lang="en" u="sng"/>
              <a:t>lost</a:t>
            </a:r>
            <a:r>
              <a:rPr lang="en"/>
              <a:t> at runtime.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So why not use this </a:t>
            </a:r>
            <a:r>
              <a:rPr b="1" lang="en"/>
              <a:t>information</a:t>
            </a:r>
            <a:r>
              <a:rPr lang="en"/>
              <a:t> as the </a:t>
            </a:r>
            <a:r>
              <a:rPr b="1" lang="en"/>
              <a:t>security context</a:t>
            </a:r>
            <a:r>
              <a:rPr lang="en"/>
              <a:t> that we need, and propagate it to the </a:t>
            </a:r>
            <a:r>
              <a:rPr b="1" lang="en"/>
              <a:t>runtime</a:t>
            </a:r>
            <a:r>
              <a:rPr lang="en"/>
              <a:t> in some way?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If we can ensure that the program executes in the way that the </a:t>
            </a:r>
            <a:r>
              <a:rPr b="1" lang="en"/>
              <a:t>developer</a:t>
            </a:r>
            <a:r>
              <a:rPr lang="en"/>
              <a:t> </a:t>
            </a:r>
            <a:r>
              <a:rPr b="1" lang="en"/>
              <a:t>intended </a:t>
            </a:r>
            <a:r>
              <a:rPr lang="en"/>
              <a:t>even when an attacker is present, then the program would not be compromised, since an attacker relies on the anomalous execution of a program by exploiting vulnerabilities.</a:t>
            </a:r>
            <a:endParaRPr/>
          </a:p>
        </p:txBody>
      </p:sp>
      <p:sp>
        <p:nvSpPr>
          <p:cNvPr id="2914" name="Google Shape;2914;p12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p12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Extracting scope, type and permission</a:t>
            </a:r>
            <a:endParaRPr/>
          </a:p>
        </p:txBody>
      </p:sp>
      <p:sp>
        <p:nvSpPr>
          <p:cNvPr id="2920" name="Google Shape;2920;p12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21" name="Google Shape;2921;p124"/>
          <p:cNvPicPr preferRelativeResize="0"/>
          <p:nvPr/>
        </p:nvPicPr>
        <p:blipFill>
          <a:blip r:embed="rId3">
            <a:alphaModFix/>
          </a:blip>
          <a:stretch>
            <a:fillRect/>
          </a:stretch>
        </p:blipFill>
        <p:spPr>
          <a:xfrm>
            <a:off x="322576" y="648912"/>
            <a:ext cx="4549326" cy="4077175"/>
          </a:xfrm>
          <a:prstGeom prst="rect">
            <a:avLst/>
          </a:prstGeom>
          <a:noFill/>
          <a:ln>
            <a:noFill/>
          </a:ln>
        </p:spPr>
      </p:pic>
      <p:sp>
        <p:nvSpPr>
          <p:cNvPr id="2922" name="Google Shape;2922;p124"/>
          <p:cNvSpPr/>
          <p:nvPr/>
        </p:nvSpPr>
        <p:spPr>
          <a:xfrm>
            <a:off x="2629200" y="3787350"/>
            <a:ext cx="1593900" cy="19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24"/>
          <p:cNvSpPr/>
          <p:nvPr/>
        </p:nvSpPr>
        <p:spPr>
          <a:xfrm>
            <a:off x="2806375" y="3591150"/>
            <a:ext cx="839100" cy="19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4" name="Google Shape;2924;p124"/>
          <p:cNvCxnSpPr/>
          <p:nvPr/>
        </p:nvCxnSpPr>
        <p:spPr>
          <a:xfrm>
            <a:off x="2248475" y="648900"/>
            <a:ext cx="0" cy="386100"/>
          </a:xfrm>
          <a:prstGeom prst="straightConnector1">
            <a:avLst/>
          </a:prstGeom>
          <a:noFill/>
          <a:ln cap="flat" cmpd="sng" w="9525">
            <a:solidFill>
              <a:srgbClr val="FF0000"/>
            </a:solidFill>
            <a:prstDash val="solid"/>
            <a:round/>
            <a:headEnd len="med" w="med" type="none"/>
            <a:tailEnd len="med" w="med" type="triangle"/>
          </a:ln>
        </p:spPr>
      </p:cxnSp>
      <p:sp>
        <p:nvSpPr>
          <p:cNvPr id="2925" name="Google Shape;2925;p124"/>
          <p:cNvSpPr txBox="1"/>
          <p:nvPr/>
        </p:nvSpPr>
        <p:spPr>
          <a:xfrm>
            <a:off x="5268950" y="3079025"/>
            <a:ext cx="2065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Type</a:t>
            </a:r>
            <a:endParaRPr sz="2300"/>
          </a:p>
        </p:txBody>
      </p:sp>
      <p:cxnSp>
        <p:nvCxnSpPr>
          <p:cNvPr id="2926" name="Google Shape;2926;p124"/>
          <p:cNvCxnSpPr>
            <a:stCxn id="2923" idx="3"/>
            <a:endCxn id="2925" idx="1"/>
          </p:cNvCxnSpPr>
          <p:nvPr/>
        </p:nvCxnSpPr>
        <p:spPr>
          <a:xfrm flipH="1" rot="10800000">
            <a:off x="3645475" y="3348450"/>
            <a:ext cx="1623600" cy="340800"/>
          </a:xfrm>
          <a:prstGeom prst="straightConnector1">
            <a:avLst/>
          </a:prstGeom>
          <a:noFill/>
          <a:ln cap="flat" cmpd="sng" w="9525">
            <a:solidFill>
              <a:srgbClr val="FF0000"/>
            </a:solidFill>
            <a:prstDash val="solid"/>
            <a:round/>
            <a:headEnd len="med" w="med" type="none"/>
            <a:tailEnd len="med" w="med" type="triangle"/>
          </a:ln>
        </p:spPr>
      </p:cxnSp>
      <p:cxnSp>
        <p:nvCxnSpPr>
          <p:cNvPr id="2927" name="Google Shape;2927;p124"/>
          <p:cNvCxnSpPr>
            <a:stCxn id="2922" idx="3"/>
            <a:endCxn id="2925" idx="1"/>
          </p:cNvCxnSpPr>
          <p:nvPr/>
        </p:nvCxnSpPr>
        <p:spPr>
          <a:xfrm flipH="1" rot="10800000">
            <a:off x="4223100" y="3348450"/>
            <a:ext cx="1045800" cy="537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sp>
        <p:nvSpPr>
          <p:cNvPr id="2932" name="Google Shape;2932;p12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Extracting scope, type and permission</a:t>
            </a:r>
            <a:endParaRPr/>
          </a:p>
        </p:txBody>
      </p:sp>
      <p:sp>
        <p:nvSpPr>
          <p:cNvPr id="2933" name="Google Shape;2933;p12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34" name="Google Shape;2934;p125"/>
          <p:cNvPicPr preferRelativeResize="0"/>
          <p:nvPr/>
        </p:nvPicPr>
        <p:blipFill>
          <a:blip r:embed="rId3">
            <a:alphaModFix/>
          </a:blip>
          <a:stretch>
            <a:fillRect/>
          </a:stretch>
        </p:blipFill>
        <p:spPr>
          <a:xfrm>
            <a:off x="322576" y="648912"/>
            <a:ext cx="4549326" cy="4077175"/>
          </a:xfrm>
          <a:prstGeom prst="rect">
            <a:avLst/>
          </a:prstGeom>
          <a:noFill/>
          <a:ln>
            <a:noFill/>
          </a:ln>
        </p:spPr>
      </p:pic>
      <p:sp>
        <p:nvSpPr>
          <p:cNvPr id="2935" name="Google Shape;2935;p125"/>
          <p:cNvSpPr/>
          <p:nvPr/>
        </p:nvSpPr>
        <p:spPr>
          <a:xfrm>
            <a:off x="3387200" y="3435425"/>
            <a:ext cx="829800" cy="19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25"/>
          <p:cNvSpPr/>
          <p:nvPr/>
        </p:nvSpPr>
        <p:spPr>
          <a:xfrm>
            <a:off x="540400" y="3095675"/>
            <a:ext cx="4263300" cy="19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7" name="Google Shape;2937;p125"/>
          <p:cNvCxnSpPr/>
          <p:nvPr/>
        </p:nvCxnSpPr>
        <p:spPr>
          <a:xfrm>
            <a:off x="2248475" y="648900"/>
            <a:ext cx="0" cy="386100"/>
          </a:xfrm>
          <a:prstGeom prst="straightConnector1">
            <a:avLst/>
          </a:prstGeom>
          <a:noFill/>
          <a:ln cap="flat" cmpd="sng" w="9525">
            <a:solidFill>
              <a:srgbClr val="FF0000"/>
            </a:solidFill>
            <a:prstDash val="solid"/>
            <a:round/>
            <a:headEnd len="med" w="med" type="none"/>
            <a:tailEnd len="med" w="med" type="triangle"/>
          </a:ln>
        </p:spPr>
      </p:cxnSp>
      <p:sp>
        <p:nvSpPr>
          <p:cNvPr id="2938" name="Google Shape;2938;p125"/>
          <p:cNvSpPr txBox="1"/>
          <p:nvPr/>
        </p:nvSpPr>
        <p:spPr>
          <a:xfrm>
            <a:off x="5268950" y="3079025"/>
            <a:ext cx="2065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Scope</a:t>
            </a:r>
            <a:endParaRPr sz="2300"/>
          </a:p>
        </p:txBody>
      </p:sp>
      <p:cxnSp>
        <p:nvCxnSpPr>
          <p:cNvPr id="2939" name="Google Shape;2939;p125"/>
          <p:cNvCxnSpPr>
            <a:stCxn id="2936" idx="3"/>
            <a:endCxn id="2938" idx="1"/>
          </p:cNvCxnSpPr>
          <p:nvPr/>
        </p:nvCxnSpPr>
        <p:spPr>
          <a:xfrm>
            <a:off x="4803700" y="3193775"/>
            <a:ext cx="465300" cy="154800"/>
          </a:xfrm>
          <a:prstGeom prst="straightConnector1">
            <a:avLst/>
          </a:prstGeom>
          <a:noFill/>
          <a:ln cap="flat" cmpd="sng" w="9525">
            <a:solidFill>
              <a:srgbClr val="FF0000"/>
            </a:solidFill>
            <a:prstDash val="solid"/>
            <a:round/>
            <a:headEnd len="med" w="med" type="none"/>
            <a:tailEnd len="med" w="med" type="triangle"/>
          </a:ln>
        </p:spPr>
      </p:cxnSp>
      <p:cxnSp>
        <p:nvCxnSpPr>
          <p:cNvPr id="2940" name="Google Shape;2940;p125"/>
          <p:cNvCxnSpPr>
            <a:stCxn id="2935" idx="3"/>
            <a:endCxn id="2938" idx="1"/>
          </p:cNvCxnSpPr>
          <p:nvPr/>
        </p:nvCxnSpPr>
        <p:spPr>
          <a:xfrm flipH="1" rot="10800000">
            <a:off x="4217000" y="3348425"/>
            <a:ext cx="1052100" cy="185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4" name="Shape 2944"/>
        <p:cNvGrpSpPr/>
        <p:nvPr/>
      </p:nvGrpSpPr>
      <p:grpSpPr>
        <a:xfrm>
          <a:off x="0" y="0"/>
          <a:ext cx="0" cy="0"/>
          <a:chOff x="0" y="0"/>
          <a:chExt cx="0" cy="0"/>
        </a:xfrm>
      </p:grpSpPr>
      <p:sp>
        <p:nvSpPr>
          <p:cNvPr id="2945" name="Google Shape;2945;p12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Extracting scope, type and permission</a:t>
            </a:r>
            <a:endParaRPr/>
          </a:p>
        </p:txBody>
      </p:sp>
      <p:sp>
        <p:nvSpPr>
          <p:cNvPr id="2946" name="Google Shape;2946;p12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47" name="Google Shape;2947;p126"/>
          <p:cNvPicPr preferRelativeResize="0"/>
          <p:nvPr/>
        </p:nvPicPr>
        <p:blipFill>
          <a:blip r:embed="rId3">
            <a:alphaModFix/>
          </a:blip>
          <a:stretch>
            <a:fillRect/>
          </a:stretch>
        </p:blipFill>
        <p:spPr>
          <a:xfrm>
            <a:off x="322576" y="648912"/>
            <a:ext cx="4549326" cy="4077175"/>
          </a:xfrm>
          <a:prstGeom prst="rect">
            <a:avLst/>
          </a:prstGeom>
          <a:noFill/>
          <a:ln>
            <a:noFill/>
          </a:ln>
        </p:spPr>
      </p:pic>
      <p:sp>
        <p:nvSpPr>
          <p:cNvPr id="2948" name="Google Shape;2948;p126"/>
          <p:cNvSpPr/>
          <p:nvPr/>
        </p:nvSpPr>
        <p:spPr>
          <a:xfrm>
            <a:off x="2247475" y="4145550"/>
            <a:ext cx="2026500" cy="19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9" name="Google Shape;2949;p126"/>
          <p:cNvCxnSpPr/>
          <p:nvPr/>
        </p:nvCxnSpPr>
        <p:spPr>
          <a:xfrm>
            <a:off x="2248475" y="648900"/>
            <a:ext cx="0" cy="386100"/>
          </a:xfrm>
          <a:prstGeom prst="straightConnector1">
            <a:avLst/>
          </a:prstGeom>
          <a:noFill/>
          <a:ln cap="flat" cmpd="sng" w="9525">
            <a:solidFill>
              <a:srgbClr val="FF0000"/>
            </a:solidFill>
            <a:prstDash val="solid"/>
            <a:round/>
            <a:headEnd len="med" w="med" type="none"/>
            <a:tailEnd len="med" w="med" type="triangle"/>
          </a:ln>
        </p:spPr>
      </p:cxnSp>
      <p:sp>
        <p:nvSpPr>
          <p:cNvPr id="2950" name="Google Shape;2950;p126"/>
          <p:cNvSpPr txBox="1"/>
          <p:nvPr/>
        </p:nvSpPr>
        <p:spPr>
          <a:xfrm>
            <a:off x="5268950" y="3764825"/>
            <a:ext cx="2065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Permission</a:t>
            </a:r>
            <a:endParaRPr sz="2300"/>
          </a:p>
        </p:txBody>
      </p:sp>
      <p:cxnSp>
        <p:nvCxnSpPr>
          <p:cNvPr id="2951" name="Google Shape;2951;p126"/>
          <p:cNvCxnSpPr>
            <a:stCxn id="2948" idx="3"/>
            <a:endCxn id="2950" idx="1"/>
          </p:cNvCxnSpPr>
          <p:nvPr/>
        </p:nvCxnSpPr>
        <p:spPr>
          <a:xfrm flipH="1" rot="10800000">
            <a:off x="4273975" y="4034250"/>
            <a:ext cx="995100" cy="209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p12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defense mechanisms</a:t>
            </a:r>
            <a:endParaRPr/>
          </a:p>
        </p:txBody>
      </p:sp>
      <p:sp>
        <p:nvSpPr>
          <p:cNvPr id="2957" name="Google Shape;2957;p127"/>
          <p:cNvSpPr txBox="1"/>
          <p:nvPr>
            <p:ph idx="1" type="body"/>
          </p:nvPr>
        </p:nvSpPr>
        <p:spPr>
          <a:xfrm>
            <a:off x="173900" y="719275"/>
            <a:ext cx="8346600" cy="39513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We propose three RSTI defense mechanisms, each with its own distinct view of the RSTI-type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b="1" lang="en"/>
              <a:t>RSTI-STWC (Scope-Type Without Combining)</a:t>
            </a:r>
            <a:r>
              <a:rPr lang="en"/>
              <a:t> authenticates and re-signs pointers when casts happen.</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AutoNum type="arabicPeriod"/>
            </a:pPr>
            <a:r>
              <a:rPr b="1" lang="en"/>
              <a:t>RSTI-STC (Scope-Type with Combining)</a:t>
            </a:r>
            <a:r>
              <a:rPr lang="en"/>
              <a:t> combines compatible types together so that it wouldn’t need to re-sign pointers when pointer casts happen.</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AutoNum type="arabicPeriod"/>
            </a:pPr>
            <a:r>
              <a:rPr b="1" lang="en"/>
              <a:t>RSTI-STL (Scope-Type with Location)  </a:t>
            </a:r>
            <a:r>
              <a:rPr lang="en"/>
              <a:t>combines the location, i.e., address, of the pointer (&amp;p) with the scope-type information.</a:t>
            </a:r>
            <a:endParaRPr/>
          </a:p>
        </p:txBody>
      </p:sp>
      <p:sp>
        <p:nvSpPr>
          <p:cNvPr id="2958" name="Google Shape;2958;p12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sp>
        <p:nvSpPr>
          <p:cNvPr id="2963" name="Google Shape;2963;p12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defense mechanisms</a:t>
            </a:r>
            <a:endParaRPr/>
          </a:p>
        </p:txBody>
      </p:sp>
      <p:sp>
        <p:nvSpPr>
          <p:cNvPr id="2964" name="Google Shape;2964;p12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65" name="Google Shape;2965;p128"/>
          <p:cNvPicPr preferRelativeResize="0"/>
          <p:nvPr/>
        </p:nvPicPr>
        <p:blipFill>
          <a:blip r:embed="rId3">
            <a:alphaModFix/>
          </a:blip>
          <a:stretch>
            <a:fillRect/>
          </a:stretch>
        </p:blipFill>
        <p:spPr>
          <a:xfrm>
            <a:off x="747625" y="562050"/>
            <a:ext cx="7625762" cy="418979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12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 Pointer-to-pointer handling</a:t>
            </a:r>
            <a:endParaRPr/>
          </a:p>
        </p:txBody>
      </p:sp>
      <p:sp>
        <p:nvSpPr>
          <p:cNvPr id="2971" name="Google Shape;2971;p12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2" name="Google Shape;2972;p129"/>
          <p:cNvSpPr txBox="1"/>
          <p:nvPr>
            <p:ph idx="1" type="body"/>
          </p:nvPr>
        </p:nvSpPr>
        <p:spPr>
          <a:xfrm>
            <a:off x="173900" y="719275"/>
            <a:ext cx="8773200" cy="3932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Not all pointer-to-pointer types are covered. Only ones that are lost when the pointer type goes out of scope, (e.g., being casted and passed as a function argument) and thus cannot be statically detected.</a:t>
            </a:r>
            <a:endParaRPr/>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The IR provides sufficient information to handle pointer-to-pointer cases that do not fall into this category. Thus, we do not need to instrument every pointer-to-pointer with this mechanism.</a:t>
            </a:r>
            <a:endParaRPr/>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RSTI uses a runtime library to handle pointer-to-pointer. Its functions are:</a:t>
            </a:r>
            <a:endParaRPr/>
          </a:p>
          <a:p>
            <a:pPr indent="-317500" lvl="1" marL="914400" rtl="0" algn="l">
              <a:spcBef>
                <a:spcPts val="0"/>
              </a:spcBef>
              <a:spcAft>
                <a:spcPts val="0"/>
              </a:spcAft>
              <a:buSzPts val="1400"/>
              <a:buChar char="○"/>
            </a:pPr>
            <a:r>
              <a:rPr b="1" lang="en"/>
              <a:t>pp_add:</a:t>
            </a:r>
            <a:r>
              <a:rPr lang="en"/>
              <a:t> This is called when a casted double pointer function argument is detected. It adds the FE to the metadata along with its RSTI-type.</a:t>
            </a:r>
            <a:endParaRPr/>
          </a:p>
          <a:p>
            <a:pPr indent="-317500" lvl="1" marL="914400" rtl="0" algn="l">
              <a:spcBef>
                <a:spcPts val="0"/>
              </a:spcBef>
              <a:spcAft>
                <a:spcPts val="0"/>
              </a:spcAft>
              <a:buSzPts val="1400"/>
              <a:buChar char="○"/>
            </a:pPr>
            <a:r>
              <a:rPr b="1" lang="en"/>
              <a:t>pp_sign:</a:t>
            </a:r>
            <a:r>
              <a:rPr lang="en"/>
              <a:t> This is called before a store of a casted double pointer function argument.  It signs the pointer with a PAC based on the RSTI-type and metadata</a:t>
            </a:r>
            <a:endParaRPr/>
          </a:p>
          <a:p>
            <a:pPr indent="-317500" lvl="1" marL="914400" rtl="0" algn="l">
              <a:spcBef>
                <a:spcPts val="0"/>
              </a:spcBef>
              <a:spcAft>
                <a:spcPts val="0"/>
              </a:spcAft>
              <a:buSzPts val="1400"/>
              <a:buChar char="○"/>
            </a:pPr>
            <a:r>
              <a:rPr b="1" lang="en"/>
              <a:t>pp_auth:</a:t>
            </a:r>
            <a:r>
              <a:rPr lang="en"/>
              <a:t> This is called before a load of a signed casted double pointer. It authenticates that pointer with the RSTI-type and the original type obtained from the metadata</a:t>
            </a:r>
            <a:endParaRPr/>
          </a:p>
          <a:p>
            <a:pPr indent="-317500" lvl="1" marL="914400" rtl="0" algn="l">
              <a:spcBef>
                <a:spcPts val="0"/>
              </a:spcBef>
              <a:spcAft>
                <a:spcPts val="0"/>
              </a:spcAft>
              <a:buSzPts val="1400"/>
              <a:buChar char="○"/>
            </a:pPr>
            <a:r>
              <a:rPr b="1" lang="en"/>
              <a:t>pp_add_tbi:</a:t>
            </a:r>
            <a:r>
              <a:rPr lang="en"/>
              <a:t> This is called following pp_sign. It adds the CE to the top bits of the pointer so that they can be used to obtain the original type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p13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on RSTI instrumentation: Equivalence Class</a:t>
            </a:r>
            <a:endParaRPr/>
          </a:p>
        </p:txBody>
      </p:sp>
      <p:sp>
        <p:nvSpPr>
          <p:cNvPr id="2978" name="Google Shape;2978;p130"/>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457200" rtl="0" algn="l">
              <a:spcBef>
                <a:spcPts val="0"/>
              </a:spcBef>
              <a:spcAft>
                <a:spcPts val="0"/>
              </a:spcAft>
              <a:buNone/>
            </a:pPr>
            <a:r>
              <a:t/>
            </a:r>
            <a:endParaRPr b="1"/>
          </a:p>
          <a:p>
            <a:pPr indent="-342900" lvl="0" marL="457200" rtl="0" algn="l">
              <a:spcBef>
                <a:spcPts val="0"/>
              </a:spcBef>
              <a:spcAft>
                <a:spcPts val="0"/>
              </a:spcAft>
              <a:buSzPts val="1800"/>
              <a:buChar char="●"/>
            </a:pPr>
            <a:r>
              <a:rPr b="1" lang="en"/>
              <a:t>Equivalence Class of Type (EC</a:t>
            </a:r>
            <a:r>
              <a:rPr b="1" baseline="-25000" lang="en"/>
              <a:t>T</a:t>
            </a:r>
            <a:r>
              <a:rPr b="1" lang="en"/>
              <a:t>)</a:t>
            </a:r>
            <a:r>
              <a:rPr lang="en"/>
              <a:t>: We refer to the number of basic types in each RSTI-type as Equivalence Class of Type (EC</a:t>
            </a:r>
            <a:r>
              <a:rPr baseline="-25000" lang="en"/>
              <a:t>T</a:t>
            </a:r>
            <a:r>
              <a:rPr lang="en"/>
              <a:t>).</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
              <a:t>Equivalence Class of Variable (EC</a:t>
            </a:r>
            <a:r>
              <a:rPr b="1" baseline="-25000" lang="en"/>
              <a:t>V</a:t>
            </a:r>
            <a:r>
              <a:rPr b="1" lang="en"/>
              <a:t>)</a:t>
            </a:r>
            <a:r>
              <a:rPr lang="en"/>
              <a:t>: We refer to the number of variables in each RSTI-type as Equivalence Class of Variable (EC</a:t>
            </a:r>
            <a:r>
              <a:rPr baseline="-25000" lang="en"/>
              <a:t>V</a:t>
            </a:r>
            <a:r>
              <a:rPr lang="en"/>
              <a:t>).</a:t>
            </a:r>
            <a:endParaRPr/>
          </a:p>
        </p:txBody>
      </p:sp>
      <p:sp>
        <p:nvSpPr>
          <p:cNvPr id="2979" name="Google Shape;2979;p13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13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on RSTI instrumentation: Equivalence Class</a:t>
            </a:r>
            <a:endParaRPr/>
          </a:p>
        </p:txBody>
      </p:sp>
      <p:sp>
        <p:nvSpPr>
          <p:cNvPr id="2985" name="Google Shape;2985;p131"/>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Now we want to showcase the usefulness of the RSTI-type information. We define some terminology first: </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b="1" lang="en"/>
              <a:t>Number of types in program (NT)</a:t>
            </a:r>
            <a:r>
              <a:rPr lang="en"/>
              <a:t>: This is the number of basic types a program has, such as int*, void*, etc.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b="1" lang="en"/>
              <a:t>Number of RSTI-types (RT)</a:t>
            </a:r>
            <a:r>
              <a:rPr lang="en"/>
              <a:t>: This refers to the actual types that are enforced by the specific RSTI mechanism.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b="1" lang="en"/>
              <a:t>Equivalence Class of Type (EC</a:t>
            </a:r>
            <a:r>
              <a:rPr b="1" baseline="-25000" lang="en"/>
              <a:t>T</a:t>
            </a:r>
            <a:r>
              <a:rPr b="1" lang="en"/>
              <a:t>)</a:t>
            </a:r>
            <a:r>
              <a:rPr lang="en"/>
              <a:t>: We refer to the number of basic types in each RSTI-type as Equivalence Class of Type (EC</a:t>
            </a:r>
            <a:r>
              <a:rPr baseline="-25000" lang="en"/>
              <a:t>T</a:t>
            </a:r>
            <a:r>
              <a:rPr lang="en"/>
              <a:t>).</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b="1" lang="en"/>
              <a:t>Equivalence Class of Variable (EC</a:t>
            </a:r>
            <a:r>
              <a:rPr b="1" baseline="-25000" lang="en"/>
              <a:t>V</a:t>
            </a:r>
            <a:r>
              <a:rPr b="1" lang="en"/>
              <a:t>)</a:t>
            </a:r>
            <a:r>
              <a:rPr lang="en"/>
              <a:t>: We refer to the number of variables in each RSTI-type as Equivalence Class of Variable (EC</a:t>
            </a:r>
            <a:r>
              <a:rPr baseline="-25000" lang="en"/>
              <a:t>V</a:t>
            </a:r>
            <a:r>
              <a:rPr lang="en"/>
              <a:t>).</a:t>
            </a:r>
            <a:endParaRPr/>
          </a:p>
        </p:txBody>
      </p:sp>
      <p:sp>
        <p:nvSpPr>
          <p:cNvPr id="2986" name="Google Shape;2986;p13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0" name="Shape 2990"/>
        <p:cNvGrpSpPr/>
        <p:nvPr/>
      </p:nvGrpSpPr>
      <p:grpSpPr>
        <a:xfrm>
          <a:off x="0" y="0"/>
          <a:ext cx="0" cy="0"/>
          <a:chOff x="0" y="0"/>
          <a:chExt cx="0" cy="0"/>
        </a:xfrm>
      </p:grpSpPr>
      <p:sp>
        <p:nvSpPr>
          <p:cNvPr id="2991" name="Google Shape;2991;p13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on RSTI instrumentation: Equivalence Class</a:t>
            </a:r>
            <a:endParaRPr/>
          </a:p>
        </p:txBody>
      </p:sp>
      <p:sp>
        <p:nvSpPr>
          <p:cNvPr id="2992" name="Google Shape;2992;p13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93" name="Google Shape;2993;p132"/>
          <p:cNvPicPr preferRelativeResize="0"/>
          <p:nvPr/>
        </p:nvPicPr>
        <p:blipFill>
          <a:blip r:embed="rId3">
            <a:alphaModFix/>
          </a:blip>
          <a:stretch>
            <a:fillRect/>
          </a:stretch>
        </p:blipFill>
        <p:spPr>
          <a:xfrm>
            <a:off x="747625" y="562050"/>
            <a:ext cx="7625762" cy="4189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Safety definition</a:t>
            </a:r>
            <a:endParaRPr/>
          </a:p>
        </p:txBody>
      </p:sp>
      <p:sp>
        <p:nvSpPr>
          <p:cNvPr id="1572" name="Google Shape;1572;p25"/>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Memory safety means that memory objects are guaranteed to be accessed only:</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Between their intended bounds </a:t>
            </a:r>
            <a:endParaRPr/>
          </a:p>
        </p:txBody>
      </p:sp>
      <p:sp>
        <p:nvSpPr>
          <p:cNvPr id="1573" name="Google Shape;1573;p25"/>
          <p:cNvSpPr/>
          <p:nvPr/>
        </p:nvSpPr>
        <p:spPr>
          <a:xfrm>
            <a:off x="6987550" y="1926850"/>
            <a:ext cx="1769100" cy="2388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5"/>
          <p:cNvSpPr/>
          <p:nvPr/>
        </p:nvSpPr>
        <p:spPr>
          <a:xfrm>
            <a:off x="6854800" y="4408875"/>
            <a:ext cx="2034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Virtual Memory</a:t>
            </a:r>
            <a:endParaRPr b="1" sz="1800"/>
          </a:p>
        </p:txBody>
      </p:sp>
      <p:sp>
        <p:nvSpPr>
          <p:cNvPr id="1575" name="Google Shape;1575;p25"/>
          <p:cNvSpPr/>
          <p:nvPr/>
        </p:nvSpPr>
        <p:spPr>
          <a:xfrm>
            <a:off x="6987550" y="2636138"/>
            <a:ext cx="1769100" cy="9138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Memory Object (A)</a:t>
            </a:r>
            <a:endParaRPr b="1" sz="1800"/>
          </a:p>
        </p:txBody>
      </p:sp>
      <p:sp>
        <p:nvSpPr>
          <p:cNvPr id="1576" name="Google Shape;1576;p25"/>
          <p:cNvSpPr/>
          <p:nvPr/>
        </p:nvSpPr>
        <p:spPr>
          <a:xfrm>
            <a:off x="4491975" y="2945738"/>
            <a:ext cx="1769100" cy="2946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Pointer (A)</a:t>
            </a:r>
            <a:endParaRPr sz="1800"/>
          </a:p>
        </p:txBody>
      </p:sp>
      <p:cxnSp>
        <p:nvCxnSpPr>
          <p:cNvPr id="1577" name="Google Shape;1577;p25"/>
          <p:cNvCxnSpPr>
            <a:stCxn id="1576" idx="3"/>
          </p:cNvCxnSpPr>
          <p:nvPr/>
        </p:nvCxnSpPr>
        <p:spPr>
          <a:xfrm flipH="1" rot="10800000">
            <a:off x="6261075" y="2634638"/>
            <a:ext cx="740400" cy="458400"/>
          </a:xfrm>
          <a:prstGeom prst="curvedConnector3">
            <a:avLst>
              <a:gd fmla="val 50000" name="adj1"/>
            </a:avLst>
          </a:prstGeom>
          <a:noFill/>
          <a:ln cap="flat" cmpd="sng" w="28575">
            <a:solidFill>
              <a:srgbClr val="595959"/>
            </a:solidFill>
            <a:prstDash val="solid"/>
            <a:round/>
            <a:headEnd len="med" w="med" type="none"/>
            <a:tailEnd len="med" w="med" type="triangle"/>
          </a:ln>
        </p:spPr>
      </p:cxnSp>
      <p:cxnSp>
        <p:nvCxnSpPr>
          <p:cNvPr id="1578" name="Google Shape;1578;p25"/>
          <p:cNvCxnSpPr>
            <a:stCxn id="1576" idx="3"/>
          </p:cNvCxnSpPr>
          <p:nvPr/>
        </p:nvCxnSpPr>
        <p:spPr>
          <a:xfrm>
            <a:off x="6261075" y="3093038"/>
            <a:ext cx="729900" cy="465300"/>
          </a:xfrm>
          <a:prstGeom prst="curvedConnector3">
            <a:avLst>
              <a:gd fmla="val 50000" name="adj1"/>
            </a:avLst>
          </a:prstGeom>
          <a:noFill/>
          <a:ln cap="flat" cmpd="sng" w="28575">
            <a:solidFill>
              <a:srgbClr val="595959"/>
            </a:solidFill>
            <a:prstDash val="solid"/>
            <a:round/>
            <a:headEnd len="med" w="med" type="none"/>
            <a:tailEnd len="med" w="med" type="triangle"/>
          </a:ln>
        </p:spPr>
      </p:cxnSp>
      <p:sp>
        <p:nvSpPr>
          <p:cNvPr id="1579" name="Google Shape;1579;p2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sp>
        <p:nvSpPr>
          <p:cNvPr id="2998" name="Google Shape;2998;p13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on RSTI instrumentation: Equivalence Class</a:t>
            </a:r>
            <a:endParaRPr/>
          </a:p>
        </p:txBody>
      </p:sp>
      <p:sp>
        <p:nvSpPr>
          <p:cNvPr id="2999" name="Google Shape;2999;p13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00" name="Google Shape;3000;p133"/>
          <p:cNvPicPr preferRelativeResize="0"/>
          <p:nvPr/>
        </p:nvPicPr>
        <p:blipFill>
          <a:blip r:embed="rId3">
            <a:alphaModFix/>
          </a:blip>
          <a:stretch>
            <a:fillRect/>
          </a:stretch>
        </p:blipFill>
        <p:spPr>
          <a:xfrm>
            <a:off x="747625" y="562050"/>
            <a:ext cx="7625762" cy="4189799"/>
          </a:xfrm>
          <a:prstGeom prst="rect">
            <a:avLst/>
          </a:prstGeom>
          <a:noFill/>
          <a:ln>
            <a:noFill/>
          </a:ln>
        </p:spPr>
      </p:pic>
      <p:sp>
        <p:nvSpPr>
          <p:cNvPr id="3001" name="Google Shape;3001;p133"/>
          <p:cNvSpPr/>
          <p:nvPr/>
        </p:nvSpPr>
        <p:spPr>
          <a:xfrm>
            <a:off x="3261725" y="3889000"/>
            <a:ext cx="453600" cy="28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p13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on RSTI instrumentation: Equivalence Class</a:t>
            </a:r>
            <a:endParaRPr/>
          </a:p>
        </p:txBody>
      </p:sp>
      <p:sp>
        <p:nvSpPr>
          <p:cNvPr id="3007" name="Google Shape;3007;p13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08" name="Google Shape;3008;p134"/>
          <p:cNvPicPr preferRelativeResize="0"/>
          <p:nvPr/>
        </p:nvPicPr>
        <p:blipFill>
          <a:blip r:embed="rId3">
            <a:alphaModFix/>
          </a:blip>
          <a:stretch>
            <a:fillRect/>
          </a:stretch>
        </p:blipFill>
        <p:spPr>
          <a:xfrm>
            <a:off x="1476825" y="648900"/>
            <a:ext cx="6043656" cy="401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Safety definition</a:t>
            </a:r>
            <a:endParaRPr/>
          </a:p>
        </p:txBody>
      </p:sp>
      <p:sp>
        <p:nvSpPr>
          <p:cNvPr id="1585" name="Google Shape;1585;p26"/>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Memory safety means that memory objects are guaranteed to be accessed only:</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Between their intended bounds,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During their lifetime,</a:t>
            </a:r>
            <a:endParaRPr/>
          </a:p>
        </p:txBody>
      </p:sp>
      <p:sp>
        <p:nvSpPr>
          <p:cNvPr id="1586" name="Google Shape;1586;p26"/>
          <p:cNvSpPr/>
          <p:nvPr/>
        </p:nvSpPr>
        <p:spPr>
          <a:xfrm>
            <a:off x="6987550" y="1926850"/>
            <a:ext cx="1769100" cy="2388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6"/>
          <p:cNvSpPr/>
          <p:nvPr/>
        </p:nvSpPr>
        <p:spPr>
          <a:xfrm>
            <a:off x="6854800" y="4408875"/>
            <a:ext cx="2034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Virtual Memory</a:t>
            </a:r>
            <a:endParaRPr b="1" sz="1800"/>
          </a:p>
        </p:txBody>
      </p:sp>
      <p:sp>
        <p:nvSpPr>
          <p:cNvPr id="1588" name="Google Shape;1588;p26"/>
          <p:cNvSpPr/>
          <p:nvPr/>
        </p:nvSpPr>
        <p:spPr>
          <a:xfrm>
            <a:off x="6987550" y="2636138"/>
            <a:ext cx="1769100" cy="9138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D9D9D9"/>
                </a:solidFill>
              </a:rPr>
              <a:t>Memory Object (A)</a:t>
            </a:r>
            <a:endParaRPr b="1" sz="1800">
              <a:solidFill>
                <a:srgbClr val="D9D9D9"/>
              </a:solidFill>
            </a:endParaRPr>
          </a:p>
        </p:txBody>
      </p:sp>
      <p:sp>
        <p:nvSpPr>
          <p:cNvPr id="1589" name="Google Shape;1589;p26"/>
          <p:cNvSpPr/>
          <p:nvPr/>
        </p:nvSpPr>
        <p:spPr>
          <a:xfrm>
            <a:off x="4491975" y="2945738"/>
            <a:ext cx="1769100" cy="2946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Pointer (A)</a:t>
            </a:r>
            <a:endParaRPr sz="1800"/>
          </a:p>
        </p:txBody>
      </p:sp>
      <p:cxnSp>
        <p:nvCxnSpPr>
          <p:cNvPr id="1590" name="Google Shape;1590;p26"/>
          <p:cNvCxnSpPr>
            <a:stCxn id="1589" idx="3"/>
            <a:endCxn id="1588" idx="1"/>
          </p:cNvCxnSpPr>
          <p:nvPr/>
        </p:nvCxnSpPr>
        <p:spPr>
          <a:xfrm>
            <a:off x="6261075" y="3093038"/>
            <a:ext cx="726600" cy="600"/>
          </a:xfrm>
          <a:prstGeom prst="curvedConnector3">
            <a:avLst>
              <a:gd fmla="val 49991" name="adj1"/>
            </a:avLst>
          </a:prstGeom>
          <a:noFill/>
          <a:ln cap="flat" cmpd="sng" w="28575">
            <a:solidFill>
              <a:srgbClr val="595959"/>
            </a:solidFill>
            <a:prstDash val="solid"/>
            <a:round/>
            <a:headEnd len="med" w="med" type="none"/>
            <a:tailEnd len="med" w="med" type="triangle"/>
          </a:ln>
        </p:spPr>
      </p:cxnSp>
      <p:grpSp>
        <p:nvGrpSpPr>
          <p:cNvPr id="1591" name="Google Shape;1591;p26"/>
          <p:cNvGrpSpPr/>
          <p:nvPr/>
        </p:nvGrpSpPr>
        <p:grpSpPr>
          <a:xfrm>
            <a:off x="6441425" y="2571738"/>
            <a:ext cx="365760" cy="365760"/>
            <a:chOff x="5440550" y="3792150"/>
            <a:chExt cx="457200" cy="457200"/>
          </a:xfrm>
        </p:grpSpPr>
        <p:sp>
          <p:nvSpPr>
            <p:cNvPr id="1592" name="Google Shape;1592;p26"/>
            <p:cNvSpPr/>
            <p:nvPr/>
          </p:nvSpPr>
          <p:spPr>
            <a:xfrm>
              <a:off x="5440550" y="3792150"/>
              <a:ext cx="457200" cy="457200"/>
            </a:xfrm>
            <a:prstGeom prst="ellipse">
              <a:avLst/>
            </a:prstGeom>
            <a:solidFill>
              <a:srgbClr val="FFFFF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3" name="Google Shape;1593;p26"/>
            <p:cNvCxnSpPr>
              <a:stCxn id="1592" idx="7"/>
              <a:endCxn id="1592" idx="3"/>
            </p:cNvCxnSpPr>
            <p:nvPr/>
          </p:nvCxnSpPr>
          <p:spPr>
            <a:xfrm flipH="1">
              <a:off x="5507395" y="3859105"/>
              <a:ext cx="323400" cy="323400"/>
            </a:xfrm>
            <a:prstGeom prst="straightConnector1">
              <a:avLst/>
            </a:prstGeom>
            <a:noFill/>
            <a:ln cap="flat" cmpd="sng" w="76200">
              <a:solidFill>
                <a:srgbClr val="000000"/>
              </a:solidFill>
              <a:prstDash val="solid"/>
              <a:round/>
              <a:headEnd len="med" w="med" type="none"/>
              <a:tailEnd len="med" w="med" type="none"/>
            </a:ln>
          </p:spPr>
        </p:cxnSp>
      </p:grpSp>
      <p:sp>
        <p:nvSpPr>
          <p:cNvPr id="1594" name="Google Shape;1594;p2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Safety definition</a:t>
            </a:r>
            <a:endParaRPr/>
          </a:p>
        </p:txBody>
      </p:sp>
      <p:sp>
        <p:nvSpPr>
          <p:cNvPr id="1600" name="Google Shape;1600;p27"/>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Memory safety means that memory objects are guaranteed to be accessed only</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Between their intended bounds,</a:t>
            </a:r>
            <a:endParaRPr/>
          </a:p>
          <a:p>
            <a:pPr indent="0" lvl="0" marL="457200" rtl="0" algn="l">
              <a:spcBef>
                <a:spcPts val="0"/>
              </a:spcBef>
              <a:spcAft>
                <a:spcPts val="0"/>
              </a:spcAft>
              <a:buNone/>
            </a:pPr>
            <a:r>
              <a:rPr lang="en"/>
              <a:t> </a:t>
            </a:r>
            <a:endParaRPr/>
          </a:p>
          <a:p>
            <a:pPr indent="-342900" lvl="0" marL="457200" rtl="0" algn="l">
              <a:spcBef>
                <a:spcPts val="0"/>
              </a:spcBef>
              <a:spcAft>
                <a:spcPts val="0"/>
              </a:spcAft>
              <a:buSzPts val="1800"/>
              <a:buChar char="●"/>
            </a:pPr>
            <a:r>
              <a:rPr lang="en"/>
              <a:t>During their lifetime,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Given their original (or compatible) type.</a:t>
            </a:r>
            <a:endParaRPr/>
          </a:p>
        </p:txBody>
      </p:sp>
      <p:sp>
        <p:nvSpPr>
          <p:cNvPr id="1601" name="Google Shape;1601;p27"/>
          <p:cNvSpPr/>
          <p:nvPr/>
        </p:nvSpPr>
        <p:spPr>
          <a:xfrm>
            <a:off x="6987550" y="1926850"/>
            <a:ext cx="1769100" cy="2388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6854800" y="4408875"/>
            <a:ext cx="2034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Virtual Memory</a:t>
            </a:r>
            <a:endParaRPr b="1" sz="1800"/>
          </a:p>
        </p:txBody>
      </p:sp>
      <p:sp>
        <p:nvSpPr>
          <p:cNvPr id="1603" name="Google Shape;1603;p27"/>
          <p:cNvSpPr/>
          <p:nvPr/>
        </p:nvSpPr>
        <p:spPr>
          <a:xfrm>
            <a:off x="6987550" y="2636138"/>
            <a:ext cx="1769100" cy="9138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Memory Object (A)</a:t>
            </a:r>
            <a:endParaRPr b="1" sz="1800"/>
          </a:p>
        </p:txBody>
      </p:sp>
      <p:sp>
        <p:nvSpPr>
          <p:cNvPr id="1604" name="Google Shape;1604;p27"/>
          <p:cNvSpPr/>
          <p:nvPr/>
        </p:nvSpPr>
        <p:spPr>
          <a:xfrm>
            <a:off x="4491975" y="2945738"/>
            <a:ext cx="1769100" cy="2946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Pointer (A)</a:t>
            </a:r>
            <a:endParaRPr sz="1800"/>
          </a:p>
        </p:txBody>
      </p:sp>
      <p:cxnSp>
        <p:nvCxnSpPr>
          <p:cNvPr id="1605" name="Google Shape;1605;p27"/>
          <p:cNvCxnSpPr>
            <a:stCxn id="1604" idx="3"/>
            <a:endCxn id="1603" idx="1"/>
          </p:cNvCxnSpPr>
          <p:nvPr/>
        </p:nvCxnSpPr>
        <p:spPr>
          <a:xfrm>
            <a:off x="6261075" y="3093038"/>
            <a:ext cx="726600" cy="600"/>
          </a:xfrm>
          <a:prstGeom prst="curvedConnector3">
            <a:avLst>
              <a:gd fmla="val 49991" name="adj1"/>
            </a:avLst>
          </a:prstGeom>
          <a:noFill/>
          <a:ln cap="flat" cmpd="sng" w="28575">
            <a:solidFill>
              <a:srgbClr val="595959"/>
            </a:solidFill>
            <a:prstDash val="solid"/>
            <a:round/>
            <a:headEnd len="med" w="med" type="none"/>
            <a:tailEnd len="med" w="med" type="triangle"/>
          </a:ln>
        </p:spPr>
      </p:cxnSp>
      <p:sp>
        <p:nvSpPr>
          <p:cNvPr id="1606" name="Google Shape;1606;p27"/>
          <p:cNvSpPr/>
          <p:nvPr/>
        </p:nvSpPr>
        <p:spPr>
          <a:xfrm>
            <a:off x="4491975" y="3822438"/>
            <a:ext cx="1769100" cy="2946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00"/>
                </a:solidFill>
              </a:rPr>
              <a:t>Pointer (B)</a:t>
            </a:r>
            <a:endParaRPr sz="1600"/>
          </a:p>
        </p:txBody>
      </p:sp>
      <p:cxnSp>
        <p:nvCxnSpPr>
          <p:cNvPr id="1607" name="Google Shape;1607;p27"/>
          <p:cNvCxnSpPr>
            <a:stCxn id="1606" idx="3"/>
            <a:endCxn id="1603" idx="1"/>
          </p:cNvCxnSpPr>
          <p:nvPr/>
        </p:nvCxnSpPr>
        <p:spPr>
          <a:xfrm flipH="1" rot="10800000">
            <a:off x="6261075" y="3093138"/>
            <a:ext cx="726600" cy="876600"/>
          </a:xfrm>
          <a:prstGeom prst="curvedConnector3">
            <a:avLst>
              <a:gd fmla="val 49991" name="adj1"/>
            </a:avLst>
          </a:prstGeom>
          <a:noFill/>
          <a:ln cap="flat" cmpd="sng" w="28575">
            <a:solidFill>
              <a:srgbClr val="595959"/>
            </a:solidFill>
            <a:prstDash val="solid"/>
            <a:round/>
            <a:headEnd len="med" w="med" type="none"/>
            <a:tailEnd len="med" w="med" type="triangle"/>
          </a:ln>
        </p:spPr>
      </p:cxnSp>
      <p:grpSp>
        <p:nvGrpSpPr>
          <p:cNvPr id="1608" name="Google Shape;1608;p27"/>
          <p:cNvGrpSpPr/>
          <p:nvPr/>
        </p:nvGrpSpPr>
        <p:grpSpPr>
          <a:xfrm>
            <a:off x="6441488" y="3456688"/>
            <a:ext cx="365760" cy="365760"/>
            <a:chOff x="5440550" y="3792150"/>
            <a:chExt cx="457200" cy="457200"/>
          </a:xfrm>
        </p:grpSpPr>
        <p:sp>
          <p:nvSpPr>
            <p:cNvPr id="1609" name="Google Shape;1609;p27"/>
            <p:cNvSpPr/>
            <p:nvPr/>
          </p:nvSpPr>
          <p:spPr>
            <a:xfrm>
              <a:off x="5440550" y="3792150"/>
              <a:ext cx="457200" cy="457200"/>
            </a:xfrm>
            <a:prstGeom prst="ellipse">
              <a:avLst/>
            </a:prstGeom>
            <a:solidFill>
              <a:srgbClr val="FFFFF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0" name="Google Shape;1610;p27"/>
            <p:cNvCxnSpPr>
              <a:stCxn id="1609" idx="7"/>
              <a:endCxn id="1609" idx="3"/>
            </p:cNvCxnSpPr>
            <p:nvPr/>
          </p:nvCxnSpPr>
          <p:spPr>
            <a:xfrm flipH="1">
              <a:off x="5507395" y="3859105"/>
              <a:ext cx="323400" cy="323400"/>
            </a:xfrm>
            <a:prstGeom prst="straightConnector1">
              <a:avLst/>
            </a:prstGeom>
            <a:noFill/>
            <a:ln cap="flat" cmpd="sng" w="76200">
              <a:solidFill>
                <a:srgbClr val="000000"/>
              </a:solidFill>
              <a:prstDash val="solid"/>
              <a:round/>
              <a:headEnd len="med" w="med" type="none"/>
              <a:tailEnd len="med" w="med" type="none"/>
            </a:ln>
          </p:spPr>
        </p:cxnSp>
      </p:grpSp>
      <p:sp>
        <p:nvSpPr>
          <p:cNvPr id="1611" name="Google Shape;1611;p2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Safety </a:t>
            </a:r>
            <a:r>
              <a:rPr lang="en" strike="sngStrike"/>
              <a:t>definition </a:t>
            </a:r>
            <a:r>
              <a:rPr lang="en">
                <a:solidFill>
                  <a:srgbClr val="FF0000"/>
                </a:solidFill>
              </a:rPr>
              <a:t>Violations</a:t>
            </a:r>
            <a:endParaRPr>
              <a:solidFill>
                <a:srgbClr val="FF0000"/>
              </a:solidFill>
            </a:endParaRPr>
          </a:p>
        </p:txBody>
      </p:sp>
      <p:sp>
        <p:nvSpPr>
          <p:cNvPr id="1617" name="Google Shape;1617;p28"/>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Memory safety means that memory objects are guaranteed to be accessed only:</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Between their intended bounds,</a:t>
            </a:r>
            <a:endParaRPr/>
          </a:p>
          <a:p>
            <a:pPr indent="0" lvl="0" marL="457200" rtl="0" algn="l">
              <a:spcBef>
                <a:spcPts val="0"/>
              </a:spcBef>
              <a:spcAft>
                <a:spcPts val="0"/>
              </a:spcAft>
              <a:buNone/>
            </a:pPr>
            <a:r>
              <a:rPr lang="en"/>
              <a:t> </a:t>
            </a:r>
            <a:endParaRPr/>
          </a:p>
          <a:p>
            <a:pPr indent="-342900" lvl="0" marL="457200" rtl="0" algn="l">
              <a:spcBef>
                <a:spcPts val="0"/>
              </a:spcBef>
              <a:spcAft>
                <a:spcPts val="0"/>
              </a:spcAft>
              <a:buSzPts val="1800"/>
              <a:buChar char="●"/>
            </a:pPr>
            <a:r>
              <a:rPr lang="en"/>
              <a:t>During their lifetime,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Given their original (or compatible) type.</a:t>
            </a:r>
            <a:endParaRPr/>
          </a:p>
        </p:txBody>
      </p:sp>
      <p:sp>
        <p:nvSpPr>
          <p:cNvPr id="1618" name="Google Shape;1618;p28"/>
          <p:cNvSpPr/>
          <p:nvPr/>
        </p:nvSpPr>
        <p:spPr>
          <a:xfrm>
            <a:off x="6987550" y="1926850"/>
            <a:ext cx="1769100" cy="2388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8"/>
          <p:cNvSpPr/>
          <p:nvPr/>
        </p:nvSpPr>
        <p:spPr>
          <a:xfrm>
            <a:off x="6854800" y="4408875"/>
            <a:ext cx="2034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Virtual Memory</a:t>
            </a:r>
            <a:endParaRPr b="1" sz="1800"/>
          </a:p>
        </p:txBody>
      </p:sp>
      <p:sp>
        <p:nvSpPr>
          <p:cNvPr id="1620" name="Google Shape;1620;p28"/>
          <p:cNvSpPr/>
          <p:nvPr/>
        </p:nvSpPr>
        <p:spPr>
          <a:xfrm>
            <a:off x="6987550" y="2636138"/>
            <a:ext cx="1769100" cy="913800"/>
          </a:xfrm>
          <a:prstGeom prst="rect">
            <a:avLst/>
          </a:prstGeom>
          <a:solidFill>
            <a:srgbClr val="EFEFE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Memory Object (A)</a:t>
            </a:r>
            <a:endParaRPr b="1" sz="1800"/>
          </a:p>
        </p:txBody>
      </p:sp>
      <p:sp>
        <p:nvSpPr>
          <p:cNvPr id="1621" name="Google Shape;1621;p28"/>
          <p:cNvSpPr/>
          <p:nvPr/>
        </p:nvSpPr>
        <p:spPr>
          <a:xfrm>
            <a:off x="4491975" y="2945738"/>
            <a:ext cx="1769100" cy="2946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Pointer (A)</a:t>
            </a:r>
            <a:endParaRPr sz="1800"/>
          </a:p>
        </p:txBody>
      </p:sp>
      <p:cxnSp>
        <p:nvCxnSpPr>
          <p:cNvPr id="1622" name="Google Shape;1622;p28"/>
          <p:cNvCxnSpPr>
            <a:stCxn id="1621" idx="3"/>
            <a:endCxn id="1620" idx="1"/>
          </p:cNvCxnSpPr>
          <p:nvPr/>
        </p:nvCxnSpPr>
        <p:spPr>
          <a:xfrm>
            <a:off x="6261075" y="3093038"/>
            <a:ext cx="726600" cy="600"/>
          </a:xfrm>
          <a:prstGeom prst="curvedConnector3">
            <a:avLst>
              <a:gd fmla="val 49991" name="adj1"/>
            </a:avLst>
          </a:prstGeom>
          <a:noFill/>
          <a:ln cap="flat" cmpd="sng" w="28575">
            <a:solidFill>
              <a:srgbClr val="595959"/>
            </a:solidFill>
            <a:prstDash val="solid"/>
            <a:round/>
            <a:headEnd len="med" w="med" type="none"/>
            <a:tailEnd len="med" w="med" type="triangle"/>
          </a:ln>
        </p:spPr>
      </p:cxnSp>
      <p:sp>
        <p:nvSpPr>
          <p:cNvPr id="1623" name="Google Shape;1623;p28"/>
          <p:cNvSpPr/>
          <p:nvPr/>
        </p:nvSpPr>
        <p:spPr>
          <a:xfrm>
            <a:off x="4491975" y="3822438"/>
            <a:ext cx="1769100" cy="2946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00"/>
                </a:solidFill>
              </a:rPr>
              <a:t>Pointer (B)</a:t>
            </a:r>
            <a:endParaRPr sz="1600"/>
          </a:p>
        </p:txBody>
      </p:sp>
      <p:cxnSp>
        <p:nvCxnSpPr>
          <p:cNvPr id="1624" name="Google Shape;1624;p28"/>
          <p:cNvCxnSpPr>
            <a:stCxn id="1623" idx="3"/>
            <a:endCxn id="1620" idx="1"/>
          </p:cNvCxnSpPr>
          <p:nvPr/>
        </p:nvCxnSpPr>
        <p:spPr>
          <a:xfrm flipH="1" rot="10800000">
            <a:off x="6261075" y="3093138"/>
            <a:ext cx="726600" cy="876600"/>
          </a:xfrm>
          <a:prstGeom prst="curvedConnector3">
            <a:avLst>
              <a:gd fmla="val 49991" name="adj1"/>
            </a:avLst>
          </a:prstGeom>
          <a:noFill/>
          <a:ln cap="flat" cmpd="sng" w="28575">
            <a:solidFill>
              <a:srgbClr val="595959"/>
            </a:solidFill>
            <a:prstDash val="solid"/>
            <a:round/>
            <a:headEnd len="med" w="med" type="none"/>
            <a:tailEnd len="med" w="med" type="triangle"/>
          </a:ln>
        </p:spPr>
      </p:cxnSp>
      <p:grpSp>
        <p:nvGrpSpPr>
          <p:cNvPr id="1625" name="Google Shape;1625;p28"/>
          <p:cNvGrpSpPr/>
          <p:nvPr/>
        </p:nvGrpSpPr>
        <p:grpSpPr>
          <a:xfrm>
            <a:off x="6441488" y="3456688"/>
            <a:ext cx="365760" cy="365760"/>
            <a:chOff x="5440550" y="3792150"/>
            <a:chExt cx="457200" cy="457200"/>
          </a:xfrm>
        </p:grpSpPr>
        <p:sp>
          <p:nvSpPr>
            <p:cNvPr id="1626" name="Google Shape;1626;p28"/>
            <p:cNvSpPr/>
            <p:nvPr/>
          </p:nvSpPr>
          <p:spPr>
            <a:xfrm>
              <a:off x="5440550" y="3792150"/>
              <a:ext cx="457200" cy="457200"/>
            </a:xfrm>
            <a:prstGeom prst="ellipse">
              <a:avLst/>
            </a:prstGeom>
            <a:solidFill>
              <a:srgbClr val="FFFFFF"/>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7" name="Google Shape;1627;p28"/>
            <p:cNvCxnSpPr>
              <a:stCxn id="1626" idx="7"/>
              <a:endCxn id="1626" idx="3"/>
            </p:cNvCxnSpPr>
            <p:nvPr/>
          </p:nvCxnSpPr>
          <p:spPr>
            <a:xfrm flipH="1">
              <a:off x="5507395" y="3859105"/>
              <a:ext cx="323400" cy="323400"/>
            </a:xfrm>
            <a:prstGeom prst="straightConnector1">
              <a:avLst/>
            </a:prstGeom>
            <a:noFill/>
            <a:ln cap="flat" cmpd="sng" w="76200">
              <a:solidFill>
                <a:srgbClr val="000000"/>
              </a:solidFill>
              <a:prstDash val="solid"/>
              <a:round/>
              <a:headEnd len="med" w="med" type="none"/>
              <a:tailEnd len="med" w="med" type="none"/>
            </a:ln>
          </p:spPr>
        </p:cxnSp>
      </p:grpSp>
      <p:sp>
        <p:nvSpPr>
          <p:cNvPr id="1628" name="Google Shape;1628;p2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2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Safety </a:t>
            </a:r>
            <a:r>
              <a:rPr lang="en" strike="sngStrike"/>
              <a:t>definition </a:t>
            </a:r>
            <a:r>
              <a:rPr lang="en">
                <a:solidFill>
                  <a:srgbClr val="FF0000"/>
                </a:solidFill>
              </a:rPr>
              <a:t>Violations</a:t>
            </a:r>
            <a:endParaRPr>
              <a:solidFill>
                <a:srgbClr val="FF0000"/>
              </a:solidFill>
            </a:endParaRPr>
          </a:p>
        </p:txBody>
      </p:sp>
      <p:sp>
        <p:nvSpPr>
          <p:cNvPr id="1634" name="Google Shape;1634;p29"/>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Memory safety means that memory objects are guaranteed to be accessed only:</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strike="sngStrike"/>
              <a:t>Between their intended bounds</a:t>
            </a:r>
            <a:r>
              <a:rPr lang="en"/>
              <a:t>,  </a:t>
            </a:r>
            <a:r>
              <a:rPr lang="en">
                <a:solidFill>
                  <a:srgbClr val="FF0000"/>
                </a:solidFill>
              </a:rPr>
              <a:t>Buffer overflow</a:t>
            </a:r>
            <a:endParaRPr>
              <a:solidFill>
                <a:srgbClr val="FF0000"/>
              </a:solidFill>
            </a:endParaRPr>
          </a:p>
          <a:p>
            <a:pPr indent="0" lvl="0" marL="457200" rtl="0" algn="l">
              <a:spcBef>
                <a:spcPts val="0"/>
              </a:spcBef>
              <a:spcAft>
                <a:spcPts val="0"/>
              </a:spcAft>
              <a:buNone/>
            </a:pPr>
            <a:r>
              <a:t/>
            </a:r>
            <a:endParaRPr>
              <a:solidFill>
                <a:srgbClr val="FF0000"/>
              </a:solidFill>
            </a:endParaRPr>
          </a:p>
          <a:p>
            <a:pPr indent="-342900" lvl="0" marL="457200" rtl="0" algn="l">
              <a:spcBef>
                <a:spcPts val="0"/>
              </a:spcBef>
              <a:spcAft>
                <a:spcPts val="0"/>
              </a:spcAft>
              <a:buSzPts val="1800"/>
              <a:buChar char="●"/>
            </a:pPr>
            <a:r>
              <a:rPr lang="en"/>
              <a:t>During their lifetime,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Given their original (or compatible) type.</a:t>
            </a:r>
            <a:endParaRPr/>
          </a:p>
        </p:txBody>
      </p:sp>
      <p:sp>
        <p:nvSpPr>
          <p:cNvPr id="1635" name="Google Shape;1635;p2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3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Safety </a:t>
            </a:r>
            <a:r>
              <a:rPr lang="en" strike="sngStrike"/>
              <a:t>definition </a:t>
            </a:r>
            <a:r>
              <a:rPr lang="en">
                <a:solidFill>
                  <a:srgbClr val="FF0000"/>
                </a:solidFill>
              </a:rPr>
              <a:t>Violations</a:t>
            </a:r>
            <a:endParaRPr>
              <a:solidFill>
                <a:srgbClr val="FF0000"/>
              </a:solidFill>
            </a:endParaRPr>
          </a:p>
        </p:txBody>
      </p:sp>
      <p:sp>
        <p:nvSpPr>
          <p:cNvPr id="1641" name="Google Shape;1641;p30"/>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Memory safety means that memory objects are guaranteed to be accessed only:</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strike="sngStrike"/>
              <a:t>Between their intended bounds</a:t>
            </a:r>
            <a:r>
              <a:rPr lang="en"/>
              <a:t>,  </a:t>
            </a:r>
            <a:r>
              <a:rPr lang="en">
                <a:solidFill>
                  <a:srgbClr val="FF0000"/>
                </a:solidFill>
              </a:rPr>
              <a:t>Buffer overflow</a:t>
            </a:r>
            <a:endParaRPr>
              <a:solidFill>
                <a:srgbClr val="FF0000"/>
              </a:solidFill>
            </a:endParaRPr>
          </a:p>
          <a:p>
            <a:pPr indent="0" lvl="0" marL="457200" rtl="0" algn="l">
              <a:spcBef>
                <a:spcPts val="0"/>
              </a:spcBef>
              <a:spcAft>
                <a:spcPts val="0"/>
              </a:spcAft>
              <a:buNone/>
            </a:pPr>
            <a:r>
              <a:t/>
            </a:r>
            <a:endParaRPr>
              <a:solidFill>
                <a:srgbClr val="FF0000"/>
              </a:solidFill>
            </a:endParaRPr>
          </a:p>
          <a:p>
            <a:pPr indent="-342900" lvl="0" marL="457200" rtl="0" algn="l">
              <a:spcBef>
                <a:spcPts val="0"/>
              </a:spcBef>
              <a:spcAft>
                <a:spcPts val="0"/>
              </a:spcAft>
              <a:buSzPts val="1800"/>
              <a:buChar char="●"/>
            </a:pPr>
            <a:r>
              <a:rPr lang="en" strike="sngStrike"/>
              <a:t>During their lifetime</a:t>
            </a:r>
            <a:r>
              <a:rPr lang="en"/>
              <a:t>, </a:t>
            </a:r>
            <a:r>
              <a:rPr lang="en">
                <a:solidFill>
                  <a:srgbClr val="FF0000"/>
                </a:solidFill>
              </a:rPr>
              <a:t>Use-after-free</a:t>
            </a:r>
            <a:endParaRPr>
              <a:solidFill>
                <a:srgbClr val="FF0000"/>
              </a:solidFill>
            </a:endParaRPr>
          </a:p>
          <a:p>
            <a:pPr indent="0" lvl="0" marL="457200" rtl="0" algn="l">
              <a:spcBef>
                <a:spcPts val="0"/>
              </a:spcBef>
              <a:spcAft>
                <a:spcPts val="0"/>
              </a:spcAft>
              <a:buNone/>
            </a:pPr>
            <a:r>
              <a:t/>
            </a:r>
            <a:endParaRPr>
              <a:solidFill>
                <a:srgbClr val="FF0000"/>
              </a:solidFill>
            </a:endParaRPr>
          </a:p>
          <a:p>
            <a:pPr indent="-342900" lvl="0" marL="457200" rtl="0" algn="l">
              <a:spcBef>
                <a:spcPts val="0"/>
              </a:spcBef>
              <a:spcAft>
                <a:spcPts val="0"/>
              </a:spcAft>
              <a:buSzPts val="1800"/>
              <a:buChar char="●"/>
            </a:pPr>
            <a:r>
              <a:rPr lang="en"/>
              <a:t>Given their original (or compatible) type.</a:t>
            </a:r>
            <a:endParaRPr/>
          </a:p>
        </p:txBody>
      </p:sp>
      <p:sp>
        <p:nvSpPr>
          <p:cNvPr id="1642" name="Google Shape;1642;p3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3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Safety </a:t>
            </a:r>
            <a:r>
              <a:rPr lang="en" strike="sngStrike"/>
              <a:t>definition </a:t>
            </a:r>
            <a:r>
              <a:rPr lang="en">
                <a:solidFill>
                  <a:srgbClr val="FF0000"/>
                </a:solidFill>
              </a:rPr>
              <a:t>Violations</a:t>
            </a:r>
            <a:endParaRPr>
              <a:solidFill>
                <a:srgbClr val="FF0000"/>
              </a:solidFill>
            </a:endParaRPr>
          </a:p>
        </p:txBody>
      </p:sp>
      <p:sp>
        <p:nvSpPr>
          <p:cNvPr id="1648" name="Google Shape;1648;p31"/>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Memory safety means that memory objects are guaranteed to be accessed only:</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strike="sngStrike"/>
              <a:t>Between their intended bounds</a:t>
            </a:r>
            <a:r>
              <a:rPr lang="en"/>
              <a:t>,  </a:t>
            </a:r>
            <a:r>
              <a:rPr lang="en">
                <a:solidFill>
                  <a:srgbClr val="FF0000"/>
                </a:solidFill>
              </a:rPr>
              <a:t>Buffer overflow</a:t>
            </a:r>
            <a:endParaRPr>
              <a:solidFill>
                <a:srgbClr val="FF0000"/>
              </a:solidFill>
            </a:endParaRPr>
          </a:p>
          <a:p>
            <a:pPr indent="0" lvl="0" marL="457200" rtl="0" algn="l">
              <a:spcBef>
                <a:spcPts val="0"/>
              </a:spcBef>
              <a:spcAft>
                <a:spcPts val="0"/>
              </a:spcAft>
              <a:buNone/>
            </a:pPr>
            <a:r>
              <a:t/>
            </a:r>
            <a:endParaRPr>
              <a:solidFill>
                <a:srgbClr val="FF0000"/>
              </a:solidFill>
            </a:endParaRPr>
          </a:p>
          <a:p>
            <a:pPr indent="-342900" lvl="0" marL="457200" rtl="0" algn="l">
              <a:spcBef>
                <a:spcPts val="0"/>
              </a:spcBef>
              <a:spcAft>
                <a:spcPts val="0"/>
              </a:spcAft>
              <a:buSzPts val="1800"/>
              <a:buChar char="●"/>
            </a:pPr>
            <a:r>
              <a:rPr lang="en" strike="sngStrike"/>
              <a:t>During their lifetime</a:t>
            </a:r>
            <a:r>
              <a:rPr lang="en"/>
              <a:t>, </a:t>
            </a:r>
            <a:r>
              <a:rPr lang="en">
                <a:solidFill>
                  <a:srgbClr val="FF0000"/>
                </a:solidFill>
              </a:rPr>
              <a:t>Use-after-free</a:t>
            </a:r>
            <a:endParaRPr>
              <a:solidFill>
                <a:srgbClr val="FF0000"/>
              </a:solidFill>
            </a:endParaRPr>
          </a:p>
          <a:p>
            <a:pPr indent="0" lvl="0" marL="457200" rtl="0" algn="l">
              <a:spcBef>
                <a:spcPts val="0"/>
              </a:spcBef>
              <a:spcAft>
                <a:spcPts val="0"/>
              </a:spcAft>
              <a:buNone/>
            </a:pPr>
            <a:r>
              <a:t/>
            </a:r>
            <a:endParaRPr>
              <a:solidFill>
                <a:srgbClr val="FF0000"/>
              </a:solidFill>
            </a:endParaRPr>
          </a:p>
          <a:p>
            <a:pPr indent="-342900" lvl="0" marL="457200" rtl="0" algn="l">
              <a:spcBef>
                <a:spcPts val="0"/>
              </a:spcBef>
              <a:spcAft>
                <a:spcPts val="0"/>
              </a:spcAft>
              <a:buSzPts val="1800"/>
              <a:buChar char="●"/>
            </a:pPr>
            <a:r>
              <a:rPr lang="en" strike="sngStrike"/>
              <a:t>Given their original (or compatible) type</a:t>
            </a:r>
            <a:r>
              <a:rPr lang="en"/>
              <a:t>. </a:t>
            </a:r>
            <a:r>
              <a:rPr lang="en">
                <a:solidFill>
                  <a:srgbClr val="FF0000"/>
                </a:solidFill>
              </a:rPr>
              <a:t>Type confusion</a:t>
            </a:r>
            <a:endParaRPr>
              <a:solidFill>
                <a:srgbClr val="FF0000"/>
              </a:solidFill>
            </a:endParaRPr>
          </a:p>
        </p:txBody>
      </p:sp>
      <p:sp>
        <p:nvSpPr>
          <p:cNvPr id="1649" name="Google Shape;1649;p3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32"/>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Memory safety</a:t>
            </a:r>
            <a:r>
              <a:rPr lang="en"/>
              <a:t> is a serious problem!</a:t>
            </a:r>
            <a:endParaRPr/>
          </a:p>
        </p:txBody>
      </p:sp>
      <p:sp>
        <p:nvSpPr>
          <p:cNvPr id="1655" name="Google Shape;1655;p32"/>
          <p:cNvSpPr txBox="1"/>
          <p:nvPr>
            <p:ph idx="12" type="sldNum"/>
          </p:nvPr>
        </p:nvSpPr>
        <p:spPr>
          <a:xfrm>
            <a:off x="8474600" y="48402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56" name="Google Shape;1656;p32" title="Points scored"/>
          <p:cNvPicPr preferRelativeResize="0"/>
          <p:nvPr/>
        </p:nvPicPr>
        <p:blipFill>
          <a:blip r:embed="rId3">
            <a:alphaModFix/>
          </a:blip>
          <a:stretch>
            <a:fillRect/>
          </a:stretch>
        </p:blipFill>
        <p:spPr>
          <a:xfrm>
            <a:off x="7825" y="1183350"/>
            <a:ext cx="3831849" cy="2155405"/>
          </a:xfrm>
          <a:prstGeom prst="rect">
            <a:avLst/>
          </a:prstGeom>
          <a:noFill/>
          <a:ln>
            <a:noFill/>
          </a:ln>
        </p:spPr>
      </p:pic>
      <p:pic>
        <p:nvPicPr>
          <p:cNvPr id="1657" name="Google Shape;1657;p32" title="Points scored"/>
          <p:cNvPicPr preferRelativeResize="0"/>
          <p:nvPr/>
        </p:nvPicPr>
        <p:blipFill>
          <a:blip r:embed="rId4">
            <a:alphaModFix/>
          </a:blip>
          <a:stretch>
            <a:fillRect/>
          </a:stretch>
        </p:blipFill>
        <p:spPr>
          <a:xfrm>
            <a:off x="4820650" y="1179950"/>
            <a:ext cx="3481098" cy="2224992"/>
          </a:xfrm>
          <a:prstGeom prst="rect">
            <a:avLst/>
          </a:prstGeom>
          <a:noFill/>
          <a:ln>
            <a:noFill/>
          </a:ln>
        </p:spPr>
      </p:pic>
      <p:cxnSp>
        <p:nvCxnSpPr>
          <p:cNvPr id="1658" name="Google Shape;1658;p32"/>
          <p:cNvCxnSpPr/>
          <p:nvPr/>
        </p:nvCxnSpPr>
        <p:spPr>
          <a:xfrm>
            <a:off x="4780150" y="1183350"/>
            <a:ext cx="8100" cy="3272400"/>
          </a:xfrm>
          <a:prstGeom prst="straightConnector1">
            <a:avLst/>
          </a:prstGeom>
          <a:noFill/>
          <a:ln cap="flat" cmpd="sng" w="19050">
            <a:solidFill>
              <a:srgbClr val="861F41"/>
            </a:solidFill>
            <a:prstDash val="solid"/>
            <a:round/>
            <a:headEnd len="med" w="med" type="none"/>
            <a:tailEnd len="med" w="med" type="none"/>
          </a:ln>
        </p:spPr>
      </p:cxnSp>
      <p:sp>
        <p:nvSpPr>
          <p:cNvPr id="1659" name="Google Shape;1659;p32"/>
          <p:cNvSpPr txBox="1"/>
          <p:nvPr/>
        </p:nvSpPr>
        <p:spPr>
          <a:xfrm>
            <a:off x="980100" y="3977100"/>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Microsoft Product CVEs</a:t>
            </a:r>
            <a:endParaRPr b="1" sz="1900">
              <a:latin typeface="Calibri"/>
              <a:ea typeface="Calibri"/>
              <a:cs typeface="Calibri"/>
              <a:sym typeface="Calibri"/>
            </a:endParaRPr>
          </a:p>
        </p:txBody>
      </p:sp>
      <p:sp>
        <p:nvSpPr>
          <p:cNvPr id="1660" name="Google Shape;1660;p32"/>
          <p:cNvSpPr txBox="1"/>
          <p:nvPr/>
        </p:nvSpPr>
        <p:spPr>
          <a:xfrm>
            <a:off x="5406775" y="3889833"/>
            <a:ext cx="3388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Google OSS (Open Source Software) Fuzz bugs</a:t>
            </a:r>
            <a:endParaRPr b="1" sz="1900">
              <a:latin typeface="Calibri"/>
              <a:ea typeface="Calibri"/>
              <a:cs typeface="Calibri"/>
              <a:sym typeface="Calibri"/>
            </a:endParaRPr>
          </a:p>
        </p:txBody>
      </p:sp>
      <p:sp>
        <p:nvSpPr>
          <p:cNvPr id="1661" name="Google Shape;1661;p32"/>
          <p:cNvSpPr txBox="1"/>
          <p:nvPr/>
        </p:nvSpPr>
        <p:spPr>
          <a:xfrm>
            <a:off x="712200" y="4585459"/>
            <a:ext cx="3508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666666"/>
                </a:solidFill>
              </a:rPr>
              <a:t>https://www.zdnet.com/article/microsoft-70-percent-of-all-security-bugs-are-memory-safety-issues/</a:t>
            </a:r>
            <a:endParaRPr sz="600">
              <a:solidFill>
                <a:srgbClr val="666666"/>
              </a:solidFill>
            </a:endParaRPr>
          </a:p>
        </p:txBody>
      </p:sp>
      <p:sp>
        <p:nvSpPr>
          <p:cNvPr id="1662" name="Google Shape;1662;p32"/>
          <p:cNvSpPr txBox="1"/>
          <p:nvPr/>
        </p:nvSpPr>
        <p:spPr>
          <a:xfrm>
            <a:off x="5284200" y="4585459"/>
            <a:ext cx="35085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rgbClr val="666666"/>
                </a:solidFill>
              </a:rPr>
              <a:t>https://security.googleblog.com/2018/11/a-new-chapter-for-oss-fuzz.html</a:t>
            </a:r>
            <a:endParaRPr sz="600">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81" name="Google Shape;81;p15"/>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lnSpc>
                <a:spcPct val="150000"/>
              </a:lnSpc>
              <a:spcBef>
                <a:spcPts val="0"/>
              </a:spcBef>
              <a:spcAft>
                <a:spcPts val="0"/>
              </a:spcAft>
              <a:buSzPts val="1800"/>
              <a:buChar char="●"/>
            </a:pPr>
            <a:r>
              <a:rPr lang="en"/>
              <a:t>Motivation</a:t>
            </a:r>
            <a:endParaRPr/>
          </a:p>
          <a:p>
            <a:pPr indent="-342900" lvl="0" marL="457200" rtl="0" algn="l">
              <a:lnSpc>
                <a:spcPct val="150000"/>
              </a:lnSpc>
              <a:spcBef>
                <a:spcPts val="0"/>
              </a:spcBef>
              <a:spcAft>
                <a:spcPts val="0"/>
              </a:spcAft>
              <a:buSzPts val="1800"/>
              <a:buChar char="●"/>
            </a:pPr>
            <a:r>
              <a:rPr lang="en"/>
              <a:t>Background</a:t>
            </a:r>
            <a:endParaRPr/>
          </a:p>
          <a:p>
            <a:pPr indent="-342900" lvl="0" marL="457200" rtl="0" algn="l">
              <a:lnSpc>
                <a:spcPct val="150000"/>
              </a:lnSpc>
              <a:spcBef>
                <a:spcPts val="0"/>
              </a:spcBef>
              <a:spcAft>
                <a:spcPts val="0"/>
              </a:spcAft>
              <a:buSzPts val="1800"/>
              <a:buChar char="●"/>
            </a:pPr>
            <a:r>
              <a:rPr lang="en"/>
              <a:t>Present Contributions</a:t>
            </a:r>
            <a:endParaRPr/>
          </a:p>
          <a:p>
            <a:pPr indent="-342900" lvl="0" marL="457200" rtl="0" algn="l">
              <a:lnSpc>
                <a:spcPct val="150000"/>
              </a:lnSpc>
              <a:spcBef>
                <a:spcPts val="0"/>
              </a:spcBef>
              <a:spcAft>
                <a:spcPts val="0"/>
              </a:spcAft>
              <a:buSzPts val="1800"/>
              <a:buChar char="●"/>
            </a:pPr>
            <a:r>
              <a:rPr lang="en"/>
              <a:t>Future Work</a:t>
            </a:r>
            <a:endParaRPr/>
          </a:p>
          <a:p>
            <a:pPr indent="-342900" lvl="0" marL="457200" rtl="0" algn="l">
              <a:lnSpc>
                <a:spcPct val="150000"/>
              </a:lnSpc>
              <a:spcBef>
                <a:spcPts val="0"/>
              </a:spcBef>
              <a:spcAft>
                <a:spcPts val="0"/>
              </a:spcAft>
              <a:buSzPts val="1800"/>
              <a:buChar char="●"/>
            </a:pPr>
            <a:r>
              <a:rPr lang="en"/>
              <a:t>Summary</a:t>
            </a:r>
            <a:endParaRPr/>
          </a:p>
        </p:txBody>
      </p:sp>
      <p:sp>
        <p:nvSpPr>
          <p:cNvPr id="82" name="Google Shape;82;p1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33"/>
          <p:cNvSpPr txBox="1"/>
          <p:nvPr>
            <p:ph type="title"/>
          </p:nvPr>
        </p:nvSpPr>
        <p:spPr>
          <a:xfrm>
            <a:off x="173900" y="68575"/>
            <a:ext cx="88473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Control-flow hijacking and data-oriented attacks are critical!</a:t>
            </a:r>
            <a:endParaRPr/>
          </a:p>
        </p:txBody>
      </p:sp>
      <p:sp>
        <p:nvSpPr>
          <p:cNvPr id="1668" name="Google Shape;1668;p33"/>
          <p:cNvSpPr txBox="1"/>
          <p:nvPr>
            <p:ph idx="1" type="body"/>
          </p:nvPr>
        </p:nvSpPr>
        <p:spPr>
          <a:xfrm>
            <a:off x="259200" y="866100"/>
            <a:ext cx="87441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sz="1700"/>
              <a:t>Control-flow hijacking and data-oriented attacks are dangerous memory corruption attacks</a:t>
            </a:r>
            <a:endParaRPr sz="1700"/>
          </a:p>
        </p:txBody>
      </p:sp>
      <p:sp>
        <p:nvSpPr>
          <p:cNvPr id="1669" name="Google Shape;1669;p33"/>
          <p:cNvSpPr txBox="1"/>
          <p:nvPr>
            <p:ph idx="12" type="sldNum"/>
          </p:nvPr>
        </p:nvSpPr>
        <p:spPr>
          <a:xfrm>
            <a:off x="8472450" y="484595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0" name="Google Shape;1670;p33"/>
          <p:cNvSpPr/>
          <p:nvPr/>
        </p:nvSpPr>
        <p:spPr>
          <a:xfrm>
            <a:off x="1534200" y="1548600"/>
            <a:ext cx="324000" cy="332100"/>
          </a:xfrm>
          <a:prstGeom prst="flowChartConnector">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3"/>
          <p:cNvSpPr/>
          <p:nvPr/>
        </p:nvSpPr>
        <p:spPr>
          <a:xfrm>
            <a:off x="1534200" y="2255850"/>
            <a:ext cx="324000" cy="332100"/>
          </a:xfrm>
          <a:prstGeom prst="flowChartConnector">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3"/>
          <p:cNvSpPr/>
          <p:nvPr/>
        </p:nvSpPr>
        <p:spPr>
          <a:xfrm>
            <a:off x="2086800" y="2886900"/>
            <a:ext cx="324000" cy="332100"/>
          </a:xfrm>
          <a:prstGeom prst="flowChartConnector">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3"/>
          <p:cNvSpPr/>
          <p:nvPr/>
        </p:nvSpPr>
        <p:spPr>
          <a:xfrm>
            <a:off x="981600" y="2886900"/>
            <a:ext cx="324000" cy="332100"/>
          </a:xfrm>
          <a:prstGeom prst="flowChartConnector">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3"/>
          <p:cNvSpPr/>
          <p:nvPr/>
        </p:nvSpPr>
        <p:spPr>
          <a:xfrm>
            <a:off x="2086800" y="3496500"/>
            <a:ext cx="324000" cy="332100"/>
          </a:xfrm>
          <a:prstGeom prst="flowChartConnector">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3"/>
          <p:cNvSpPr/>
          <p:nvPr/>
        </p:nvSpPr>
        <p:spPr>
          <a:xfrm>
            <a:off x="1534200" y="3496500"/>
            <a:ext cx="324000" cy="332100"/>
          </a:xfrm>
          <a:prstGeom prst="flowChartConnector">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6" name="Google Shape;1676;p33"/>
          <p:cNvCxnSpPr>
            <a:stCxn id="1670" idx="4"/>
            <a:endCxn id="1671" idx="0"/>
          </p:cNvCxnSpPr>
          <p:nvPr/>
        </p:nvCxnSpPr>
        <p:spPr>
          <a:xfrm>
            <a:off x="1696200" y="1880700"/>
            <a:ext cx="0" cy="375300"/>
          </a:xfrm>
          <a:prstGeom prst="straightConnector1">
            <a:avLst/>
          </a:prstGeom>
          <a:noFill/>
          <a:ln cap="flat" cmpd="sng" w="19050">
            <a:solidFill>
              <a:srgbClr val="6BA0B1"/>
            </a:solidFill>
            <a:prstDash val="solid"/>
            <a:round/>
            <a:headEnd len="med" w="med" type="none"/>
            <a:tailEnd len="med" w="med" type="triangle"/>
          </a:ln>
        </p:spPr>
      </p:cxnSp>
      <p:cxnSp>
        <p:nvCxnSpPr>
          <p:cNvPr id="1677" name="Google Shape;1677;p33"/>
          <p:cNvCxnSpPr>
            <a:stCxn id="1671" idx="3"/>
            <a:endCxn id="1673" idx="7"/>
          </p:cNvCxnSpPr>
          <p:nvPr/>
        </p:nvCxnSpPr>
        <p:spPr>
          <a:xfrm flipH="1">
            <a:off x="1258249" y="2539315"/>
            <a:ext cx="323400" cy="396300"/>
          </a:xfrm>
          <a:prstGeom prst="straightConnector1">
            <a:avLst/>
          </a:prstGeom>
          <a:noFill/>
          <a:ln cap="flat" cmpd="sng" w="19050">
            <a:solidFill>
              <a:srgbClr val="6BA0B1"/>
            </a:solidFill>
            <a:prstDash val="solid"/>
            <a:round/>
            <a:headEnd len="med" w="med" type="none"/>
            <a:tailEnd len="med" w="med" type="triangle"/>
          </a:ln>
        </p:spPr>
      </p:cxnSp>
      <p:cxnSp>
        <p:nvCxnSpPr>
          <p:cNvPr id="1678" name="Google Shape;1678;p33"/>
          <p:cNvCxnSpPr>
            <a:stCxn id="1671" idx="5"/>
            <a:endCxn id="1672" idx="1"/>
          </p:cNvCxnSpPr>
          <p:nvPr/>
        </p:nvCxnSpPr>
        <p:spPr>
          <a:xfrm>
            <a:off x="1810751" y="2539315"/>
            <a:ext cx="323400" cy="396300"/>
          </a:xfrm>
          <a:prstGeom prst="straightConnector1">
            <a:avLst/>
          </a:prstGeom>
          <a:noFill/>
          <a:ln cap="flat" cmpd="sng" w="19050">
            <a:solidFill>
              <a:srgbClr val="6BA0B1"/>
            </a:solidFill>
            <a:prstDash val="solid"/>
            <a:round/>
            <a:headEnd len="med" w="med" type="none"/>
            <a:tailEnd len="med" w="med" type="triangle"/>
          </a:ln>
        </p:spPr>
      </p:cxnSp>
      <p:cxnSp>
        <p:nvCxnSpPr>
          <p:cNvPr id="1679" name="Google Shape;1679;p33"/>
          <p:cNvCxnSpPr>
            <a:stCxn id="1673" idx="4"/>
            <a:endCxn id="1675" idx="2"/>
          </p:cNvCxnSpPr>
          <p:nvPr/>
        </p:nvCxnSpPr>
        <p:spPr>
          <a:xfrm>
            <a:off x="1143600" y="3219000"/>
            <a:ext cx="390600" cy="443700"/>
          </a:xfrm>
          <a:prstGeom prst="straightConnector1">
            <a:avLst/>
          </a:prstGeom>
          <a:noFill/>
          <a:ln cap="flat" cmpd="sng" w="19050">
            <a:solidFill>
              <a:srgbClr val="6BA0B1"/>
            </a:solidFill>
            <a:prstDash val="solid"/>
            <a:round/>
            <a:headEnd len="med" w="med" type="none"/>
            <a:tailEnd len="med" w="med" type="triangle"/>
          </a:ln>
        </p:spPr>
      </p:cxnSp>
      <p:cxnSp>
        <p:nvCxnSpPr>
          <p:cNvPr id="1680" name="Google Shape;1680;p33"/>
          <p:cNvCxnSpPr>
            <a:stCxn id="1672" idx="4"/>
            <a:endCxn id="1674" idx="0"/>
          </p:cNvCxnSpPr>
          <p:nvPr/>
        </p:nvCxnSpPr>
        <p:spPr>
          <a:xfrm>
            <a:off x="2248800" y="3219000"/>
            <a:ext cx="0" cy="277500"/>
          </a:xfrm>
          <a:prstGeom prst="straightConnector1">
            <a:avLst/>
          </a:prstGeom>
          <a:noFill/>
          <a:ln cap="flat" cmpd="sng" w="19050">
            <a:solidFill>
              <a:srgbClr val="6BA0B1"/>
            </a:solidFill>
            <a:prstDash val="solid"/>
            <a:round/>
            <a:headEnd len="med" w="med" type="none"/>
            <a:tailEnd len="med" w="med" type="triangle"/>
          </a:ln>
        </p:spPr>
      </p:cxnSp>
      <p:pic>
        <p:nvPicPr>
          <p:cNvPr id="1681" name="Google Shape;1681;p33"/>
          <p:cNvPicPr preferRelativeResize="0"/>
          <p:nvPr/>
        </p:nvPicPr>
        <p:blipFill>
          <a:blip r:embed="rId3">
            <a:alphaModFix/>
          </a:blip>
          <a:stretch>
            <a:fillRect/>
          </a:stretch>
        </p:blipFill>
        <p:spPr>
          <a:xfrm>
            <a:off x="2116100" y="2929350"/>
            <a:ext cx="203298" cy="194886"/>
          </a:xfrm>
          <a:prstGeom prst="rect">
            <a:avLst/>
          </a:prstGeom>
          <a:noFill/>
          <a:ln>
            <a:noFill/>
          </a:ln>
        </p:spPr>
      </p:pic>
      <p:cxnSp>
        <p:nvCxnSpPr>
          <p:cNvPr id="1682" name="Google Shape;1682;p33"/>
          <p:cNvCxnSpPr>
            <a:stCxn id="1672" idx="6"/>
            <a:endCxn id="1683" idx="2"/>
          </p:cNvCxnSpPr>
          <p:nvPr/>
        </p:nvCxnSpPr>
        <p:spPr>
          <a:xfrm flipH="1" rot="10800000">
            <a:off x="2410800" y="2354550"/>
            <a:ext cx="887700" cy="698400"/>
          </a:xfrm>
          <a:prstGeom prst="curvedConnector3">
            <a:avLst>
              <a:gd fmla="val 50000" name="adj1"/>
            </a:avLst>
          </a:prstGeom>
          <a:noFill/>
          <a:ln cap="flat" cmpd="sng" w="19050">
            <a:solidFill>
              <a:srgbClr val="E78372"/>
            </a:solidFill>
            <a:prstDash val="dash"/>
            <a:round/>
            <a:headEnd len="med" w="med" type="none"/>
            <a:tailEnd len="med" w="med" type="triangle"/>
          </a:ln>
        </p:spPr>
      </p:cxnSp>
      <p:sp>
        <p:nvSpPr>
          <p:cNvPr id="1683" name="Google Shape;1683;p33"/>
          <p:cNvSpPr/>
          <p:nvPr/>
        </p:nvSpPr>
        <p:spPr>
          <a:xfrm>
            <a:off x="3298500" y="2188500"/>
            <a:ext cx="324000" cy="332100"/>
          </a:xfrm>
          <a:prstGeom prst="flowChartConnector">
            <a:avLst/>
          </a:prstGeom>
          <a:solidFill>
            <a:srgbClr val="E78372"/>
          </a:solidFill>
          <a:ln cap="flat" cmpd="sng" w="9525">
            <a:solidFill>
              <a:srgbClr val="E78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3"/>
          <p:cNvSpPr txBox="1"/>
          <p:nvPr/>
        </p:nvSpPr>
        <p:spPr>
          <a:xfrm>
            <a:off x="981600" y="394607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Control-flow hijacking</a:t>
            </a:r>
            <a:endParaRPr b="1" sz="1900">
              <a:latin typeface="Calibri"/>
              <a:ea typeface="Calibri"/>
              <a:cs typeface="Calibri"/>
              <a:sym typeface="Calibri"/>
            </a:endParaRPr>
          </a:p>
        </p:txBody>
      </p:sp>
      <p:sp>
        <p:nvSpPr>
          <p:cNvPr id="1685" name="Google Shape;1685;p33"/>
          <p:cNvSpPr/>
          <p:nvPr/>
        </p:nvSpPr>
        <p:spPr>
          <a:xfrm>
            <a:off x="362400" y="1504175"/>
            <a:ext cx="943200" cy="396300"/>
          </a:xfrm>
          <a:prstGeom prst="wedgeRoundRectCallout">
            <a:avLst>
              <a:gd fmla="val 75846" name="adj1"/>
              <a:gd fmla="val -8989"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First Basic Block</a:t>
            </a:r>
            <a:endParaRPr sz="1100"/>
          </a:p>
        </p:txBody>
      </p:sp>
      <p:sp>
        <p:nvSpPr>
          <p:cNvPr id="1686" name="Google Shape;1686;p33"/>
          <p:cNvSpPr/>
          <p:nvPr/>
        </p:nvSpPr>
        <p:spPr>
          <a:xfrm>
            <a:off x="1903000" y="1844013"/>
            <a:ext cx="995100" cy="396300"/>
          </a:xfrm>
          <a:prstGeom prst="wedgeRoundRectCallout">
            <a:avLst>
              <a:gd fmla="val -67181" name="adj1"/>
              <a:gd fmla="val -8441"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Control-flow transfer</a:t>
            </a:r>
            <a:endParaRPr sz="1100"/>
          </a:p>
        </p:txBody>
      </p:sp>
      <p:sp>
        <p:nvSpPr>
          <p:cNvPr id="1687" name="Google Shape;1687;p33"/>
          <p:cNvSpPr/>
          <p:nvPr/>
        </p:nvSpPr>
        <p:spPr>
          <a:xfrm>
            <a:off x="2553075" y="3358500"/>
            <a:ext cx="995100" cy="396300"/>
          </a:xfrm>
          <a:prstGeom prst="wedgeRoundRectCallout">
            <a:avLst>
              <a:gd fmla="val -75590" name="adj1"/>
              <a:gd fmla="val -96663"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Adversary!</a:t>
            </a:r>
            <a:endParaRPr sz="1100"/>
          </a:p>
        </p:txBody>
      </p:sp>
      <p:sp>
        <p:nvSpPr>
          <p:cNvPr id="1688" name="Google Shape;1688;p33"/>
          <p:cNvSpPr/>
          <p:nvPr/>
        </p:nvSpPr>
        <p:spPr>
          <a:xfrm>
            <a:off x="3093050" y="2604850"/>
            <a:ext cx="1280400" cy="561300"/>
          </a:xfrm>
          <a:prstGeom prst="wedgeRoundRectCallout">
            <a:avLst>
              <a:gd fmla="val -71098" name="adj1"/>
              <a:gd fmla="val -20512"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Illegal control flow transfer</a:t>
            </a:r>
            <a:endParaRPr sz="1100"/>
          </a:p>
          <a:p>
            <a:pPr indent="0" lvl="0" marL="0" rtl="0" algn="l">
              <a:spcBef>
                <a:spcPts val="0"/>
              </a:spcBef>
              <a:spcAft>
                <a:spcPts val="0"/>
              </a:spcAft>
              <a:buNone/>
            </a:pPr>
            <a:r>
              <a:rPr lang="en" sz="1100">
                <a:solidFill>
                  <a:srgbClr val="FF0000"/>
                </a:solidFill>
              </a:rPr>
              <a:t>e.g., SYSTEM()!</a:t>
            </a:r>
            <a:endParaRPr sz="1100">
              <a:solidFill>
                <a:srgbClr val="FF0000"/>
              </a:solidFill>
            </a:endParaRPr>
          </a:p>
        </p:txBody>
      </p:sp>
      <p:sp>
        <p:nvSpPr>
          <p:cNvPr id="1689" name="Google Shape;1689;p33"/>
          <p:cNvSpPr/>
          <p:nvPr/>
        </p:nvSpPr>
        <p:spPr>
          <a:xfrm>
            <a:off x="4912225" y="1370375"/>
            <a:ext cx="1199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SSL_CTX * ssl_ctx</a:t>
            </a:r>
            <a:endParaRPr/>
          </a:p>
        </p:txBody>
      </p:sp>
      <p:cxnSp>
        <p:nvCxnSpPr>
          <p:cNvPr id="1690" name="Google Shape;1690;p33"/>
          <p:cNvCxnSpPr/>
          <p:nvPr/>
        </p:nvCxnSpPr>
        <p:spPr>
          <a:xfrm>
            <a:off x="4626600" y="1302650"/>
            <a:ext cx="9300" cy="3078900"/>
          </a:xfrm>
          <a:prstGeom prst="straightConnector1">
            <a:avLst/>
          </a:prstGeom>
          <a:noFill/>
          <a:ln cap="flat" cmpd="sng" w="19050">
            <a:solidFill>
              <a:srgbClr val="861F41"/>
            </a:solidFill>
            <a:prstDash val="solid"/>
            <a:round/>
            <a:headEnd len="med" w="med" type="none"/>
            <a:tailEnd len="med" w="med" type="none"/>
          </a:ln>
        </p:spPr>
      </p:cxnSp>
      <p:sp>
        <p:nvSpPr>
          <p:cNvPr id="1691" name="Google Shape;1691;p33"/>
          <p:cNvSpPr/>
          <p:nvPr/>
        </p:nvSpPr>
        <p:spPr>
          <a:xfrm>
            <a:off x="4912225" y="2288850"/>
            <a:ext cx="1199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truct cert_st * cert</a:t>
            </a:r>
            <a:endParaRPr/>
          </a:p>
        </p:txBody>
      </p:sp>
      <p:sp>
        <p:nvSpPr>
          <p:cNvPr id="1692" name="Google Shape;1692;p33"/>
          <p:cNvSpPr/>
          <p:nvPr/>
        </p:nvSpPr>
        <p:spPr>
          <a:xfrm>
            <a:off x="4906150" y="3129150"/>
            <a:ext cx="1199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CERT_PKEY * key</a:t>
            </a:r>
            <a:endParaRPr/>
          </a:p>
        </p:txBody>
      </p:sp>
      <p:sp>
        <p:nvSpPr>
          <p:cNvPr id="1693" name="Google Shape;1693;p33"/>
          <p:cNvSpPr/>
          <p:nvPr/>
        </p:nvSpPr>
        <p:spPr>
          <a:xfrm>
            <a:off x="6352550" y="3129150"/>
            <a:ext cx="1280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EVP_PKEY* privatekey</a:t>
            </a:r>
            <a:endParaRPr/>
          </a:p>
        </p:txBody>
      </p:sp>
      <p:sp>
        <p:nvSpPr>
          <p:cNvPr id="1694" name="Google Shape;1694;p33"/>
          <p:cNvSpPr/>
          <p:nvPr/>
        </p:nvSpPr>
        <p:spPr>
          <a:xfrm>
            <a:off x="6357425" y="1370375"/>
            <a:ext cx="1280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BIGNUM * d1</a:t>
            </a:r>
            <a:endParaRPr/>
          </a:p>
        </p:txBody>
      </p:sp>
      <p:sp>
        <p:nvSpPr>
          <p:cNvPr id="1695" name="Google Shape;1695;p33"/>
          <p:cNvSpPr/>
          <p:nvPr/>
        </p:nvSpPr>
        <p:spPr>
          <a:xfrm>
            <a:off x="7820925" y="1370375"/>
            <a:ext cx="1280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BN_ULONG * d2</a:t>
            </a:r>
            <a:endParaRPr/>
          </a:p>
        </p:txBody>
      </p:sp>
      <p:sp>
        <p:nvSpPr>
          <p:cNvPr id="1696" name="Google Shape;1696;p33"/>
          <p:cNvSpPr/>
          <p:nvPr/>
        </p:nvSpPr>
        <p:spPr>
          <a:xfrm>
            <a:off x="6352550" y="2309250"/>
            <a:ext cx="1280400" cy="530100"/>
          </a:xfrm>
          <a:prstGeom prst="rect">
            <a:avLst/>
          </a:prstGeom>
          <a:solidFill>
            <a:srgbClr val="6BA0B1"/>
          </a:solidFill>
          <a:ln cap="flat" cmpd="sng" w="9525">
            <a:solidFill>
              <a:srgbClr val="6BA0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struct rsa_st * rsa</a:t>
            </a:r>
            <a:endParaRPr/>
          </a:p>
        </p:txBody>
      </p:sp>
      <p:cxnSp>
        <p:nvCxnSpPr>
          <p:cNvPr id="1697" name="Google Shape;1697;p33"/>
          <p:cNvCxnSpPr>
            <a:stCxn id="1689" idx="2"/>
            <a:endCxn id="1691" idx="0"/>
          </p:cNvCxnSpPr>
          <p:nvPr/>
        </p:nvCxnSpPr>
        <p:spPr>
          <a:xfrm>
            <a:off x="5511925" y="1900475"/>
            <a:ext cx="0" cy="388500"/>
          </a:xfrm>
          <a:prstGeom prst="straightConnector1">
            <a:avLst/>
          </a:prstGeom>
          <a:noFill/>
          <a:ln cap="flat" cmpd="sng" w="19050">
            <a:solidFill>
              <a:srgbClr val="6BA0B1"/>
            </a:solidFill>
            <a:prstDash val="solid"/>
            <a:round/>
            <a:headEnd len="med" w="med" type="none"/>
            <a:tailEnd len="med" w="med" type="triangle"/>
          </a:ln>
        </p:spPr>
      </p:cxnSp>
      <p:cxnSp>
        <p:nvCxnSpPr>
          <p:cNvPr id="1698" name="Google Shape;1698;p33"/>
          <p:cNvCxnSpPr>
            <a:stCxn id="1691" idx="2"/>
            <a:endCxn id="1692" idx="0"/>
          </p:cNvCxnSpPr>
          <p:nvPr/>
        </p:nvCxnSpPr>
        <p:spPr>
          <a:xfrm flipH="1">
            <a:off x="5505925" y="2818950"/>
            <a:ext cx="6000" cy="310200"/>
          </a:xfrm>
          <a:prstGeom prst="straightConnector1">
            <a:avLst/>
          </a:prstGeom>
          <a:noFill/>
          <a:ln cap="flat" cmpd="sng" w="19050">
            <a:solidFill>
              <a:srgbClr val="6BA0B1"/>
            </a:solidFill>
            <a:prstDash val="solid"/>
            <a:round/>
            <a:headEnd len="med" w="med" type="none"/>
            <a:tailEnd len="med" w="med" type="triangle"/>
          </a:ln>
        </p:spPr>
      </p:cxnSp>
      <p:cxnSp>
        <p:nvCxnSpPr>
          <p:cNvPr id="1699" name="Google Shape;1699;p33"/>
          <p:cNvCxnSpPr>
            <a:stCxn id="1692" idx="3"/>
            <a:endCxn id="1693" idx="1"/>
          </p:cNvCxnSpPr>
          <p:nvPr/>
        </p:nvCxnSpPr>
        <p:spPr>
          <a:xfrm>
            <a:off x="6105550" y="3394200"/>
            <a:ext cx="246900" cy="0"/>
          </a:xfrm>
          <a:prstGeom prst="straightConnector1">
            <a:avLst/>
          </a:prstGeom>
          <a:noFill/>
          <a:ln cap="flat" cmpd="sng" w="19050">
            <a:solidFill>
              <a:srgbClr val="6BA0B1"/>
            </a:solidFill>
            <a:prstDash val="solid"/>
            <a:round/>
            <a:headEnd len="med" w="med" type="none"/>
            <a:tailEnd len="med" w="med" type="triangle"/>
          </a:ln>
        </p:spPr>
      </p:cxnSp>
      <p:cxnSp>
        <p:nvCxnSpPr>
          <p:cNvPr id="1700" name="Google Shape;1700;p33"/>
          <p:cNvCxnSpPr>
            <a:stCxn id="1693" idx="0"/>
            <a:endCxn id="1696" idx="2"/>
          </p:cNvCxnSpPr>
          <p:nvPr/>
        </p:nvCxnSpPr>
        <p:spPr>
          <a:xfrm rot="10800000">
            <a:off x="6992750" y="2839350"/>
            <a:ext cx="0" cy="289800"/>
          </a:xfrm>
          <a:prstGeom prst="straightConnector1">
            <a:avLst/>
          </a:prstGeom>
          <a:noFill/>
          <a:ln cap="flat" cmpd="sng" w="19050">
            <a:solidFill>
              <a:srgbClr val="6BA0B1"/>
            </a:solidFill>
            <a:prstDash val="solid"/>
            <a:round/>
            <a:headEnd len="med" w="med" type="none"/>
            <a:tailEnd len="med" w="med" type="triangle"/>
          </a:ln>
        </p:spPr>
      </p:cxnSp>
      <p:cxnSp>
        <p:nvCxnSpPr>
          <p:cNvPr id="1701" name="Google Shape;1701;p33"/>
          <p:cNvCxnSpPr>
            <a:stCxn id="1696" idx="0"/>
            <a:endCxn id="1694" idx="2"/>
          </p:cNvCxnSpPr>
          <p:nvPr/>
        </p:nvCxnSpPr>
        <p:spPr>
          <a:xfrm flipH="1" rot="10800000">
            <a:off x="6992750" y="1900350"/>
            <a:ext cx="4800" cy="408900"/>
          </a:xfrm>
          <a:prstGeom prst="straightConnector1">
            <a:avLst/>
          </a:prstGeom>
          <a:noFill/>
          <a:ln cap="flat" cmpd="sng" w="19050">
            <a:solidFill>
              <a:srgbClr val="6BA0B1"/>
            </a:solidFill>
            <a:prstDash val="solid"/>
            <a:round/>
            <a:headEnd len="med" w="med" type="none"/>
            <a:tailEnd len="med" w="med" type="triangle"/>
          </a:ln>
        </p:spPr>
      </p:cxnSp>
      <p:cxnSp>
        <p:nvCxnSpPr>
          <p:cNvPr id="1702" name="Google Shape;1702;p33"/>
          <p:cNvCxnSpPr>
            <a:stCxn id="1694" idx="3"/>
            <a:endCxn id="1695" idx="1"/>
          </p:cNvCxnSpPr>
          <p:nvPr/>
        </p:nvCxnSpPr>
        <p:spPr>
          <a:xfrm>
            <a:off x="7637825" y="1635425"/>
            <a:ext cx="183000" cy="0"/>
          </a:xfrm>
          <a:prstGeom prst="straightConnector1">
            <a:avLst/>
          </a:prstGeom>
          <a:noFill/>
          <a:ln cap="flat" cmpd="sng" w="19050">
            <a:solidFill>
              <a:srgbClr val="6BA0B1"/>
            </a:solidFill>
            <a:prstDash val="solid"/>
            <a:round/>
            <a:headEnd len="med" w="med" type="none"/>
            <a:tailEnd len="med" w="med" type="triangle"/>
          </a:ln>
        </p:spPr>
      </p:cxnSp>
      <p:cxnSp>
        <p:nvCxnSpPr>
          <p:cNvPr id="1703" name="Google Shape;1703;p33"/>
          <p:cNvCxnSpPr>
            <a:stCxn id="1695" idx="2"/>
          </p:cNvCxnSpPr>
          <p:nvPr/>
        </p:nvCxnSpPr>
        <p:spPr>
          <a:xfrm>
            <a:off x="8461125" y="1900475"/>
            <a:ext cx="2400" cy="405900"/>
          </a:xfrm>
          <a:prstGeom prst="straightConnector1">
            <a:avLst/>
          </a:prstGeom>
          <a:noFill/>
          <a:ln cap="flat" cmpd="sng" w="19050">
            <a:solidFill>
              <a:srgbClr val="E78372"/>
            </a:solidFill>
            <a:prstDash val="solid"/>
            <a:round/>
            <a:headEnd len="med" w="med" type="none"/>
            <a:tailEnd len="med" w="med" type="triangle"/>
          </a:ln>
        </p:spPr>
      </p:cxnSp>
      <p:sp>
        <p:nvSpPr>
          <p:cNvPr id="1704" name="Google Shape;1704;p33"/>
          <p:cNvSpPr/>
          <p:nvPr/>
        </p:nvSpPr>
        <p:spPr>
          <a:xfrm>
            <a:off x="7820850" y="2288850"/>
            <a:ext cx="1280400" cy="530100"/>
          </a:xfrm>
          <a:prstGeom prst="rect">
            <a:avLst/>
          </a:prstGeom>
          <a:solidFill>
            <a:srgbClr val="E78372"/>
          </a:solidFill>
          <a:ln cap="flat" cmpd="sng" w="9525">
            <a:solidFill>
              <a:srgbClr val="E783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Private Key</a:t>
            </a:r>
            <a:endParaRPr/>
          </a:p>
        </p:txBody>
      </p:sp>
      <p:sp>
        <p:nvSpPr>
          <p:cNvPr id="1705" name="Google Shape;1705;p33"/>
          <p:cNvSpPr txBox="1"/>
          <p:nvPr/>
        </p:nvSpPr>
        <p:spPr>
          <a:xfrm>
            <a:off x="5659875" y="388157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Data-oriented attack</a:t>
            </a:r>
            <a:endParaRPr b="1" sz="1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709" name="Shape 1709"/>
        <p:cNvGrpSpPr/>
        <p:nvPr/>
      </p:nvGrpSpPr>
      <p:grpSpPr>
        <a:xfrm>
          <a:off x="0" y="0"/>
          <a:ext cx="0" cy="0"/>
          <a:chOff x="0" y="0"/>
          <a:chExt cx="0" cy="0"/>
        </a:xfrm>
      </p:grpSpPr>
      <p:pic>
        <p:nvPicPr>
          <p:cNvPr id="1710" name="Google Shape;1710;p34"/>
          <p:cNvPicPr preferRelativeResize="0"/>
          <p:nvPr/>
        </p:nvPicPr>
        <p:blipFill>
          <a:blip r:embed="rId3">
            <a:alphaModFix/>
          </a:blip>
          <a:stretch>
            <a:fillRect/>
          </a:stretch>
        </p:blipFill>
        <p:spPr>
          <a:xfrm>
            <a:off x="3089260" y="871025"/>
            <a:ext cx="5925565" cy="3620850"/>
          </a:xfrm>
          <a:prstGeom prst="rect">
            <a:avLst/>
          </a:prstGeom>
          <a:noFill/>
          <a:ln>
            <a:noFill/>
          </a:ln>
        </p:spPr>
      </p:pic>
      <p:sp>
        <p:nvSpPr>
          <p:cNvPr id="1711" name="Google Shape;1711;p34"/>
          <p:cNvSpPr/>
          <p:nvPr/>
        </p:nvSpPr>
        <p:spPr>
          <a:xfrm>
            <a:off x="3378950" y="2096076"/>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1262575" y="1318150"/>
            <a:ext cx="1477800" cy="236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4"/>
          <p:cNvSpPr txBox="1"/>
          <p:nvPr/>
        </p:nvSpPr>
        <p:spPr>
          <a:xfrm>
            <a:off x="1262575" y="999000"/>
            <a:ext cx="14778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stack</a:t>
            </a:r>
            <a:endParaRPr/>
          </a:p>
        </p:txBody>
      </p:sp>
      <p:sp>
        <p:nvSpPr>
          <p:cNvPr id="1714" name="Google Shape;1714;p34"/>
          <p:cNvSpPr txBox="1"/>
          <p:nvPr/>
        </p:nvSpPr>
        <p:spPr>
          <a:xfrm>
            <a:off x="509075" y="3362350"/>
            <a:ext cx="532200" cy="363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0xff</a:t>
            </a:r>
            <a:endParaRPr/>
          </a:p>
          <a:p>
            <a:pPr indent="0" lvl="0" marL="0" rtl="0" algn="l">
              <a:lnSpc>
                <a:spcPct val="115000"/>
              </a:lnSpc>
              <a:spcBef>
                <a:spcPts val="0"/>
              </a:spcBef>
              <a:spcAft>
                <a:spcPts val="0"/>
              </a:spcAft>
              <a:buNone/>
            </a:pPr>
            <a:r>
              <a:t/>
            </a:r>
            <a:endParaRPr sz="1100"/>
          </a:p>
        </p:txBody>
      </p:sp>
      <p:sp>
        <p:nvSpPr>
          <p:cNvPr id="1715" name="Google Shape;1715;p34"/>
          <p:cNvSpPr txBox="1"/>
          <p:nvPr/>
        </p:nvSpPr>
        <p:spPr>
          <a:xfrm>
            <a:off x="485375" y="1318150"/>
            <a:ext cx="5796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0x00</a:t>
            </a:r>
            <a:endParaRPr/>
          </a:p>
        </p:txBody>
      </p:sp>
      <p:sp>
        <p:nvSpPr>
          <p:cNvPr id="1716" name="Google Shape;1716;p34"/>
          <p:cNvSpPr txBox="1"/>
          <p:nvPr/>
        </p:nvSpPr>
        <p:spPr>
          <a:xfrm>
            <a:off x="1254675" y="3262475"/>
            <a:ext cx="1485600" cy="41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ret</a:t>
            </a:r>
            <a:endParaRPr/>
          </a:p>
        </p:txBody>
      </p:sp>
      <p:sp>
        <p:nvSpPr>
          <p:cNvPr id="1717" name="Google Shape;1717;p34"/>
          <p:cNvSpPr/>
          <p:nvPr/>
        </p:nvSpPr>
        <p:spPr>
          <a:xfrm>
            <a:off x="4689550" y="4012325"/>
            <a:ext cx="3366600" cy="20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4"/>
          <p:cNvSpPr txBox="1"/>
          <p:nvPr/>
        </p:nvSpPr>
        <p:spPr>
          <a:xfrm>
            <a:off x="1258675" y="2846375"/>
            <a:ext cx="1485600" cy="41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func</a:t>
            </a:r>
            <a:endParaRPr/>
          </a:p>
        </p:txBody>
      </p:sp>
      <p:sp>
        <p:nvSpPr>
          <p:cNvPr id="1719" name="Google Shape;1719;p34"/>
          <p:cNvSpPr/>
          <p:nvPr/>
        </p:nvSpPr>
        <p:spPr>
          <a:xfrm>
            <a:off x="3378950" y="2289927"/>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4"/>
          <p:cNvSpPr txBox="1"/>
          <p:nvPr/>
        </p:nvSpPr>
        <p:spPr>
          <a:xfrm>
            <a:off x="1258675" y="1893150"/>
            <a:ext cx="1485600" cy="953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buf</a:t>
            </a:r>
            <a:endParaRPr/>
          </a:p>
        </p:txBody>
      </p:sp>
      <p:sp>
        <p:nvSpPr>
          <p:cNvPr id="1721" name="Google Shape;1721;p34"/>
          <p:cNvSpPr/>
          <p:nvPr/>
        </p:nvSpPr>
        <p:spPr>
          <a:xfrm>
            <a:off x="3378950" y="1894475"/>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4"/>
          <p:cNvSpPr/>
          <p:nvPr/>
        </p:nvSpPr>
        <p:spPr>
          <a:xfrm>
            <a:off x="3378950" y="2642655"/>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4"/>
          <p:cNvSpPr/>
          <p:nvPr/>
        </p:nvSpPr>
        <p:spPr>
          <a:xfrm>
            <a:off x="3378950" y="3009869"/>
            <a:ext cx="5538600" cy="201600"/>
          </a:xfrm>
          <a:prstGeom prst="rect">
            <a:avLst/>
          </a:prstGeom>
          <a:solidFill>
            <a:srgbClr val="FFDF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4"/>
          <p:cNvSpPr txBox="1"/>
          <p:nvPr/>
        </p:nvSpPr>
        <p:spPr>
          <a:xfrm>
            <a:off x="1254675" y="2846375"/>
            <a:ext cx="1485600" cy="41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AA84F"/>
                </a:solidFill>
              </a:rPr>
              <a:t>func = &amp;X</a:t>
            </a:r>
            <a:endParaRPr>
              <a:solidFill>
                <a:srgbClr val="6AA84F"/>
              </a:solidFill>
            </a:endParaRPr>
          </a:p>
        </p:txBody>
      </p:sp>
      <p:sp>
        <p:nvSpPr>
          <p:cNvPr id="1725" name="Google Shape;1725;p34"/>
          <p:cNvSpPr txBox="1"/>
          <p:nvPr/>
        </p:nvSpPr>
        <p:spPr>
          <a:xfrm>
            <a:off x="1266475" y="2846363"/>
            <a:ext cx="1485600" cy="41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Malicious ptr</a:t>
            </a:r>
            <a:endParaRPr>
              <a:solidFill>
                <a:srgbClr val="FF0000"/>
              </a:solidFill>
            </a:endParaRPr>
          </a:p>
        </p:txBody>
      </p:sp>
      <p:sp>
        <p:nvSpPr>
          <p:cNvPr id="1726" name="Google Shape;1726;p34"/>
          <p:cNvSpPr/>
          <p:nvPr/>
        </p:nvSpPr>
        <p:spPr>
          <a:xfrm>
            <a:off x="1270375" y="1893150"/>
            <a:ext cx="1477800" cy="1369200"/>
          </a:xfrm>
          <a:prstGeom prst="rect">
            <a:avLst/>
          </a:prstGeom>
          <a:solidFill>
            <a:srgbClr val="FF00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4"/>
          <p:cNvSpPr/>
          <p:nvPr/>
        </p:nvSpPr>
        <p:spPr>
          <a:xfrm>
            <a:off x="3378950" y="3371334"/>
            <a:ext cx="5538600" cy="201600"/>
          </a:xfrm>
          <a:prstGeom prst="rect">
            <a:avLst/>
          </a:prstGeom>
          <a:solidFill>
            <a:srgbClr val="FF00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4"/>
          <p:cNvSpPr/>
          <p:nvPr/>
        </p:nvSpPr>
        <p:spPr>
          <a:xfrm>
            <a:off x="3386296" y="3729924"/>
            <a:ext cx="5538600" cy="201600"/>
          </a:xfrm>
          <a:prstGeom prst="rect">
            <a:avLst/>
          </a:prstGeom>
          <a:solidFill>
            <a:srgbClr val="FF0000">
              <a:alpha val="30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4"/>
          <p:cNvSpPr txBox="1"/>
          <p:nvPr>
            <p:ph type="title"/>
          </p:nvPr>
        </p:nvSpPr>
        <p:spPr>
          <a:xfrm>
            <a:off x="128070" y="104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900"/>
              <a:buFont typeface="Arial"/>
              <a:buNone/>
            </a:pPr>
            <a:r>
              <a:rPr lang="en" sz="2500"/>
              <a:t>Vulnerable Control Data Example</a:t>
            </a:r>
            <a:endParaRPr sz="3200"/>
          </a:p>
        </p:txBody>
      </p:sp>
      <p:sp>
        <p:nvSpPr>
          <p:cNvPr id="1730" name="Google Shape;1730;p3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31" name="Google Shape;1731;p34"/>
          <p:cNvPicPr preferRelativeResize="0"/>
          <p:nvPr/>
        </p:nvPicPr>
        <p:blipFill>
          <a:blip r:embed="rId4">
            <a:alphaModFix/>
          </a:blip>
          <a:stretch>
            <a:fillRect/>
          </a:stretch>
        </p:blipFill>
        <p:spPr>
          <a:xfrm>
            <a:off x="849900" y="2898725"/>
            <a:ext cx="324841" cy="311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2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1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2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1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2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2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7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35"/>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Pointer Authentication</a:t>
            </a:r>
            <a:endParaRPr/>
          </a:p>
        </p:txBody>
      </p:sp>
      <p:sp>
        <p:nvSpPr>
          <p:cNvPr id="1737" name="Google Shape;1737;p35"/>
          <p:cNvSpPr txBox="1"/>
          <p:nvPr>
            <p:ph idx="1" type="body"/>
          </p:nvPr>
        </p:nvSpPr>
        <p:spPr>
          <a:xfrm>
            <a:off x="311700" y="923875"/>
            <a:ext cx="8520600" cy="25653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Pointer Authentication Code (PAC) is generated by a cryptographic hash function.</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sz="400"/>
          </a:p>
          <a:p>
            <a:pPr indent="0" lvl="0" marL="0" rtl="0" algn="l">
              <a:spcBef>
                <a:spcPts val="0"/>
              </a:spcBef>
              <a:spcAft>
                <a:spcPts val="0"/>
              </a:spcAft>
              <a:buNone/>
            </a:pPr>
            <a:r>
              <a:t/>
            </a:r>
            <a:endParaRPr sz="300"/>
          </a:p>
          <a:p>
            <a:pPr indent="-342900" lvl="0" marL="457200" rtl="0" algn="l">
              <a:spcBef>
                <a:spcPts val="0"/>
              </a:spcBef>
              <a:spcAft>
                <a:spcPts val="0"/>
              </a:spcAft>
              <a:buSzPts val="1800"/>
              <a:buChar char="●"/>
            </a:pPr>
            <a:r>
              <a:rPr lang="en"/>
              <a:t>The PAC is then placed on the unused bits of the 64-bit pointer.</a:t>
            </a:r>
            <a:endParaRPr/>
          </a:p>
        </p:txBody>
      </p:sp>
      <p:sp>
        <p:nvSpPr>
          <p:cNvPr id="1738" name="Google Shape;1738;p35"/>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9" name="Google Shape;1739;p35"/>
          <p:cNvSpPr/>
          <p:nvPr/>
        </p:nvSpPr>
        <p:spPr>
          <a:xfrm>
            <a:off x="1869300" y="3627600"/>
            <a:ext cx="5572800" cy="623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               Address</a:t>
            </a:r>
            <a:endParaRPr sz="3000"/>
          </a:p>
        </p:txBody>
      </p:sp>
      <p:sp>
        <p:nvSpPr>
          <p:cNvPr id="1740" name="Google Shape;1740;p35"/>
          <p:cNvSpPr/>
          <p:nvPr/>
        </p:nvSpPr>
        <p:spPr>
          <a:xfrm>
            <a:off x="1869300" y="3627600"/>
            <a:ext cx="16443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Calibri"/>
                <a:ea typeface="Calibri"/>
                <a:cs typeface="Calibri"/>
                <a:sym typeface="Calibri"/>
              </a:rPr>
              <a:t>PAC</a:t>
            </a:r>
            <a:endParaRPr sz="3000">
              <a:latin typeface="Calibri"/>
              <a:ea typeface="Calibri"/>
              <a:cs typeface="Calibri"/>
              <a:sym typeface="Calibri"/>
            </a:endParaRPr>
          </a:p>
        </p:txBody>
      </p:sp>
      <p:sp>
        <p:nvSpPr>
          <p:cNvPr id="1741" name="Google Shape;1741;p35"/>
          <p:cNvSpPr txBox="1"/>
          <p:nvPr/>
        </p:nvSpPr>
        <p:spPr>
          <a:xfrm>
            <a:off x="4357800" y="4251300"/>
            <a:ext cx="7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64-bits</a:t>
            </a:r>
            <a:endParaRPr/>
          </a:p>
        </p:txBody>
      </p:sp>
      <p:cxnSp>
        <p:nvCxnSpPr>
          <p:cNvPr id="1742" name="Google Shape;1742;p35"/>
          <p:cNvCxnSpPr>
            <a:stCxn id="1741" idx="3"/>
          </p:cNvCxnSpPr>
          <p:nvPr/>
        </p:nvCxnSpPr>
        <p:spPr>
          <a:xfrm flipH="1" rot="10800000">
            <a:off x="5078700" y="4447200"/>
            <a:ext cx="2381400" cy="4200"/>
          </a:xfrm>
          <a:prstGeom prst="straightConnector1">
            <a:avLst/>
          </a:prstGeom>
          <a:noFill/>
          <a:ln cap="flat" cmpd="sng" w="9525">
            <a:solidFill>
              <a:schemeClr val="dk1"/>
            </a:solidFill>
            <a:prstDash val="solid"/>
            <a:round/>
            <a:headEnd len="med" w="med" type="none"/>
            <a:tailEnd len="med" w="med" type="triangle"/>
          </a:ln>
        </p:spPr>
      </p:cxnSp>
      <p:cxnSp>
        <p:nvCxnSpPr>
          <p:cNvPr id="1743" name="Google Shape;1743;p35"/>
          <p:cNvCxnSpPr>
            <a:stCxn id="1741" idx="1"/>
          </p:cNvCxnSpPr>
          <p:nvPr/>
        </p:nvCxnSpPr>
        <p:spPr>
          <a:xfrm flipH="1">
            <a:off x="1869300" y="4451400"/>
            <a:ext cx="2488500" cy="900"/>
          </a:xfrm>
          <a:prstGeom prst="straightConnector1">
            <a:avLst/>
          </a:prstGeom>
          <a:noFill/>
          <a:ln cap="flat" cmpd="sng" w="9525">
            <a:solidFill>
              <a:schemeClr val="dk1"/>
            </a:solidFill>
            <a:prstDash val="solid"/>
            <a:round/>
            <a:headEnd len="med" w="med" type="none"/>
            <a:tailEnd len="med" w="med" type="triangle"/>
          </a:ln>
        </p:spPr>
      </p:cxnSp>
      <p:sp>
        <p:nvSpPr>
          <p:cNvPr id="1744" name="Google Shape;1744;p35"/>
          <p:cNvSpPr txBox="1"/>
          <p:nvPr/>
        </p:nvSpPr>
        <p:spPr>
          <a:xfrm>
            <a:off x="5119800" y="3260700"/>
            <a:ext cx="7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40-bits</a:t>
            </a:r>
            <a:endParaRPr/>
          </a:p>
        </p:txBody>
      </p:sp>
      <p:cxnSp>
        <p:nvCxnSpPr>
          <p:cNvPr id="1745" name="Google Shape;1745;p35"/>
          <p:cNvCxnSpPr>
            <a:stCxn id="1744" idx="3"/>
          </p:cNvCxnSpPr>
          <p:nvPr/>
        </p:nvCxnSpPr>
        <p:spPr>
          <a:xfrm flipH="1" rot="10800000">
            <a:off x="5840700" y="3456600"/>
            <a:ext cx="1619700" cy="4200"/>
          </a:xfrm>
          <a:prstGeom prst="straightConnector1">
            <a:avLst/>
          </a:prstGeom>
          <a:noFill/>
          <a:ln cap="flat" cmpd="sng" w="9525">
            <a:solidFill>
              <a:schemeClr val="dk1"/>
            </a:solidFill>
            <a:prstDash val="solid"/>
            <a:round/>
            <a:headEnd len="med" w="med" type="none"/>
            <a:tailEnd len="med" w="med" type="triangle"/>
          </a:ln>
        </p:spPr>
      </p:cxnSp>
      <p:cxnSp>
        <p:nvCxnSpPr>
          <p:cNvPr id="1746" name="Google Shape;1746;p35"/>
          <p:cNvCxnSpPr>
            <a:stCxn id="1744" idx="1"/>
          </p:cNvCxnSpPr>
          <p:nvPr/>
        </p:nvCxnSpPr>
        <p:spPr>
          <a:xfrm flipH="1">
            <a:off x="3539400" y="3460800"/>
            <a:ext cx="1580400" cy="3300"/>
          </a:xfrm>
          <a:prstGeom prst="straightConnector1">
            <a:avLst/>
          </a:prstGeom>
          <a:noFill/>
          <a:ln cap="flat" cmpd="sng" w="9525">
            <a:solidFill>
              <a:schemeClr val="dk1"/>
            </a:solidFill>
            <a:prstDash val="solid"/>
            <a:round/>
            <a:headEnd len="med" w="med" type="none"/>
            <a:tailEnd len="med" w="med" type="triangle"/>
          </a:ln>
        </p:spPr>
      </p:cxnSp>
      <p:sp>
        <p:nvSpPr>
          <p:cNvPr id="1747" name="Google Shape;1747;p35"/>
          <p:cNvSpPr/>
          <p:nvPr/>
        </p:nvSpPr>
        <p:spPr>
          <a:xfrm>
            <a:off x="3497400" y="1943100"/>
            <a:ext cx="1644300" cy="1968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Hash</a:t>
            </a:r>
            <a:endParaRPr sz="1600">
              <a:latin typeface="Calibri"/>
              <a:ea typeface="Calibri"/>
              <a:cs typeface="Calibri"/>
              <a:sym typeface="Calibri"/>
            </a:endParaRPr>
          </a:p>
        </p:txBody>
      </p:sp>
      <p:sp>
        <p:nvSpPr>
          <p:cNvPr id="1748" name="Google Shape;1748;p35"/>
          <p:cNvSpPr/>
          <p:nvPr/>
        </p:nvSpPr>
        <p:spPr>
          <a:xfrm>
            <a:off x="3205800" y="2384250"/>
            <a:ext cx="2227800" cy="1968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Hashed Text (PAC)</a:t>
            </a:r>
            <a:endParaRPr sz="1600">
              <a:latin typeface="Calibri"/>
              <a:ea typeface="Calibri"/>
              <a:cs typeface="Calibri"/>
              <a:sym typeface="Calibri"/>
            </a:endParaRPr>
          </a:p>
        </p:txBody>
      </p:sp>
      <p:sp>
        <p:nvSpPr>
          <p:cNvPr id="1749" name="Google Shape;1749;p35"/>
          <p:cNvSpPr/>
          <p:nvPr/>
        </p:nvSpPr>
        <p:spPr>
          <a:xfrm>
            <a:off x="3231150" y="1519500"/>
            <a:ext cx="2170800" cy="196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Plaintext (Address)</a:t>
            </a:r>
            <a:endParaRPr sz="1600"/>
          </a:p>
        </p:txBody>
      </p:sp>
      <p:sp>
        <p:nvSpPr>
          <p:cNvPr id="1750" name="Google Shape;1750;p35"/>
          <p:cNvSpPr/>
          <p:nvPr/>
        </p:nvSpPr>
        <p:spPr>
          <a:xfrm>
            <a:off x="2396100" y="1943100"/>
            <a:ext cx="842400" cy="196800"/>
          </a:xfrm>
          <a:prstGeom prst="roundRect">
            <a:avLst>
              <a:gd fmla="val 16667" name="adj"/>
            </a:avLst>
          </a:prstGeom>
          <a:solidFill>
            <a:srgbClr val="026F58">
              <a:alpha val="8095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Key</a:t>
            </a:r>
            <a:endParaRPr sz="1600">
              <a:latin typeface="Calibri"/>
              <a:ea typeface="Calibri"/>
              <a:cs typeface="Calibri"/>
              <a:sym typeface="Calibri"/>
            </a:endParaRPr>
          </a:p>
        </p:txBody>
      </p:sp>
      <p:sp>
        <p:nvSpPr>
          <p:cNvPr id="1751" name="Google Shape;1751;p35"/>
          <p:cNvSpPr/>
          <p:nvPr/>
        </p:nvSpPr>
        <p:spPr>
          <a:xfrm>
            <a:off x="5409300" y="1943100"/>
            <a:ext cx="1070700" cy="1968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Salt</a:t>
            </a:r>
            <a:endParaRPr sz="1600">
              <a:latin typeface="Calibri"/>
              <a:ea typeface="Calibri"/>
              <a:cs typeface="Calibri"/>
              <a:sym typeface="Calibri"/>
            </a:endParaRPr>
          </a:p>
        </p:txBody>
      </p:sp>
      <p:cxnSp>
        <p:nvCxnSpPr>
          <p:cNvPr id="1752" name="Google Shape;1752;p35"/>
          <p:cNvCxnSpPr>
            <a:stCxn id="1750" idx="3"/>
            <a:endCxn id="1747" idx="1"/>
          </p:cNvCxnSpPr>
          <p:nvPr/>
        </p:nvCxnSpPr>
        <p:spPr>
          <a:xfrm>
            <a:off x="3238500" y="2041500"/>
            <a:ext cx="258900" cy="0"/>
          </a:xfrm>
          <a:prstGeom prst="straightConnector1">
            <a:avLst/>
          </a:prstGeom>
          <a:noFill/>
          <a:ln cap="flat" cmpd="sng" w="9525">
            <a:solidFill>
              <a:schemeClr val="dk1"/>
            </a:solidFill>
            <a:prstDash val="solid"/>
            <a:round/>
            <a:headEnd len="med" w="med" type="none"/>
            <a:tailEnd len="med" w="med" type="triangle"/>
          </a:ln>
        </p:spPr>
      </p:cxnSp>
      <p:cxnSp>
        <p:nvCxnSpPr>
          <p:cNvPr id="1753" name="Google Shape;1753;p35"/>
          <p:cNvCxnSpPr>
            <a:stCxn id="1749" idx="2"/>
            <a:endCxn id="1747" idx="0"/>
          </p:cNvCxnSpPr>
          <p:nvPr/>
        </p:nvCxnSpPr>
        <p:spPr>
          <a:xfrm>
            <a:off x="4316550" y="1716300"/>
            <a:ext cx="3000" cy="226800"/>
          </a:xfrm>
          <a:prstGeom prst="straightConnector1">
            <a:avLst/>
          </a:prstGeom>
          <a:noFill/>
          <a:ln cap="flat" cmpd="sng" w="9525">
            <a:solidFill>
              <a:schemeClr val="dk1"/>
            </a:solidFill>
            <a:prstDash val="solid"/>
            <a:round/>
            <a:headEnd len="med" w="med" type="none"/>
            <a:tailEnd len="med" w="med" type="triangle"/>
          </a:ln>
        </p:spPr>
      </p:cxnSp>
      <p:cxnSp>
        <p:nvCxnSpPr>
          <p:cNvPr id="1754" name="Google Shape;1754;p35"/>
          <p:cNvCxnSpPr>
            <a:stCxn id="1747" idx="2"/>
            <a:endCxn id="1748" idx="0"/>
          </p:cNvCxnSpPr>
          <p:nvPr/>
        </p:nvCxnSpPr>
        <p:spPr>
          <a:xfrm>
            <a:off x="4319550" y="2139900"/>
            <a:ext cx="300" cy="244500"/>
          </a:xfrm>
          <a:prstGeom prst="straightConnector1">
            <a:avLst/>
          </a:prstGeom>
          <a:noFill/>
          <a:ln cap="flat" cmpd="sng" w="9525">
            <a:solidFill>
              <a:schemeClr val="dk1"/>
            </a:solidFill>
            <a:prstDash val="solid"/>
            <a:round/>
            <a:headEnd len="med" w="med" type="none"/>
            <a:tailEnd len="med" w="med" type="triangle"/>
          </a:ln>
        </p:spPr>
      </p:cxnSp>
      <p:cxnSp>
        <p:nvCxnSpPr>
          <p:cNvPr id="1755" name="Google Shape;1755;p35"/>
          <p:cNvCxnSpPr>
            <a:stCxn id="1751" idx="1"/>
            <a:endCxn id="1747" idx="3"/>
          </p:cNvCxnSpPr>
          <p:nvPr/>
        </p:nvCxnSpPr>
        <p:spPr>
          <a:xfrm rot="10800000">
            <a:off x="5141700" y="2041500"/>
            <a:ext cx="267600" cy="0"/>
          </a:xfrm>
          <a:prstGeom prst="straightConnector1">
            <a:avLst/>
          </a:prstGeom>
          <a:noFill/>
          <a:ln cap="flat" cmpd="sng" w="9525">
            <a:solidFill>
              <a:schemeClr val="dk1"/>
            </a:solidFill>
            <a:prstDash val="solid"/>
            <a:round/>
            <a:headEnd len="med" w="med" type="none"/>
            <a:tailEnd len="med" w="med" type="triangle"/>
          </a:ln>
        </p:spPr>
      </p:cxnSp>
      <p:sp>
        <p:nvSpPr>
          <p:cNvPr id="1756" name="Google Shape;1756;p35"/>
          <p:cNvSpPr txBox="1"/>
          <p:nvPr>
            <p:ph idx="12" type="sldNum"/>
          </p:nvPr>
        </p:nvSpPr>
        <p:spPr>
          <a:xfrm>
            <a:off x="8472450" y="484595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36"/>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Pointer Authentication</a:t>
            </a:r>
            <a:endParaRPr/>
          </a:p>
        </p:txBody>
      </p:sp>
      <p:sp>
        <p:nvSpPr>
          <p:cNvPr id="1762" name="Google Shape;1762;p36"/>
          <p:cNvSpPr txBox="1"/>
          <p:nvPr>
            <p:ph idx="1" type="body"/>
          </p:nvPr>
        </p:nvSpPr>
        <p:spPr>
          <a:xfrm>
            <a:off x="311700" y="996775"/>
            <a:ext cx="3859800" cy="11853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u="sng"/>
              <a:t>PAC signing: </a:t>
            </a:r>
            <a:r>
              <a:rPr lang="en"/>
              <a:t>The algorithm takes the pointer and modifier, as well as a key, and generates a PAC.</a:t>
            </a:r>
            <a:endParaRPr/>
          </a:p>
        </p:txBody>
      </p:sp>
      <p:sp>
        <p:nvSpPr>
          <p:cNvPr id="1763" name="Google Shape;1763;p36"/>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64" name="Google Shape;1764;p36"/>
          <p:cNvSpPr/>
          <p:nvPr/>
        </p:nvSpPr>
        <p:spPr>
          <a:xfrm>
            <a:off x="1287600" y="3390900"/>
            <a:ext cx="16443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Cryptographic algorithm</a:t>
            </a:r>
            <a:endParaRPr sz="1800">
              <a:latin typeface="Calibri"/>
              <a:ea typeface="Calibri"/>
              <a:cs typeface="Calibri"/>
              <a:sym typeface="Calibri"/>
            </a:endParaRPr>
          </a:p>
        </p:txBody>
      </p:sp>
      <p:sp>
        <p:nvSpPr>
          <p:cNvPr id="1765" name="Google Shape;1765;p36"/>
          <p:cNvSpPr/>
          <p:nvPr/>
        </p:nvSpPr>
        <p:spPr>
          <a:xfrm>
            <a:off x="453600" y="43695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1766" name="Google Shape;1766;p36"/>
          <p:cNvSpPr/>
          <p:nvPr/>
        </p:nvSpPr>
        <p:spPr>
          <a:xfrm>
            <a:off x="453600" y="4369500"/>
            <a:ext cx="981900" cy="2688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PAC</a:t>
            </a:r>
            <a:endParaRPr sz="1800">
              <a:latin typeface="Calibri"/>
              <a:ea typeface="Calibri"/>
              <a:cs typeface="Calibri"/>
              <a:sym typeface="Calibri"/>
            </a:endParaRPr>
          </a:p>
        </p:txBody>
      </p:sp>
      <p:sp>
        <p:nvSpPr>
          <p:cNvPr id="1767" name="Google Shape;1767;p36"/>
          <p:cNvSpPr/>
          <p:nvPr/>
        </p:nvSpPr>
        <p:spPr>
          <a:xfrm>
            <a:off x="452100" y="28191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Address</a:t>
            </a:r>
            <a:endParaRPr sz="1800"/>
          </a:p>
        </p:txBody>
      </p:sp>
      <p:sp>
        <p:nvSpPr>
          <p:cNvPr id="1768" name="Google Shape;1768;p36"/>
          <p:cNvSpPr/>
          <p:nvPr/>
        </p:nvSpPr>
        <p:spPr>
          <a:xfrm>
            <a:off x="186300" y="3390900"/>
            <a:ext cx="842400" cy="623700"/>
          </a:xfrm>
          <a:prstGeom prst="roundRect">
            <a:avLst>
              <a:gd fmla="val 16667" name="adj"/>
            </a:avLst>
          </a:prstGeom>
          <a:solidFill>
            <a:srgbClr val="026F58">
              <a:alpha val="8095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Secret Key</a:t>
            </a:r>
            <a:endParaRPr sz="1800">
              <a:latin typeface="Calibri"/>
              <a:ea typeface="Calibri"/>
              <a:cs typeface="Calibri"/>
              <a:sym typeface="Calibri"/>
            </a:endParaRPr>
          </a:p>
        </p:txBody>
      </p:sp>
      <p:sp>
        <p:nvSpPr>
          <p:cNvPr id="1769" name="Google Shape;1769;p36"/>
          <p:cNvSpPr/>
          <p:nvPr/>
        </p:nvSpPr>
        <p:spPr>
          <a:xfrm>
            <a:off x="3199500" y="3390900"/>
            <a:ext cx="1070700" cy="6237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Modifier</a:t>
            </a:r>
            <a:endParaRPr sz="1800">
              <a:latin typeface="Calibri"/>
              <a:ea typeface="Calibri"/>
              <a:cs typeface="Calibri"/>
              <a:sym typeface="Calibri"/>
            </a:endParaRPr>
          </a:p>
        </p:txBody>
      </p:sp>
      <p:cxnSp>
        <p:nvCxnSpPr>
          <p:cNvPr id="1770" name="Google Shape;1770;p36"/>
          <p:cNvCxnSpPr>
            <a:stCxn id="1768" idx="3"/>
            <a:endCxn id="1764" idx="1"/>
          </p:cNvCxnSpPr>
          <p:nvPr/>
        </p:nvCxnSpPr>
        <p:spPr>
          <a:xfrm>
            <a:off x="1028700" y="3702750"/>
            <a:ext cx="258900" cy="0"/>
          </a:xfrm>
          <a:prstGeom prst="straightConnector1">
            <a:avLst/>
          </a:prstGeom>
          <a:noFill/>
          <a:ln cap="flat" cmpd="sng" w="9525">
            <a:solidFill>
              <a:schemeClr val="dk1"/>
            </a:solidFill>
            <a:prstDash val="solid"/>
            <a:round/>
            <a:headEnd len="med" w="med" type="none"/>
            <a:tailEnd len="med" w="med" type="triangle"/>
          </a:ln>
        </p:spPr>
      </p:cxnSp>
      <p:cxnSp>
        <p:nvCxnSpPr>
          <p:cNvPr id="1771" name="Google Shape;1771;p36"/>
          <p:cNvCxnSpPr>
            <a:stCxn id="1767" idx="2"/>
            <a:endCxn id="1764" idx="0"/>
          </p:cNvCxnSpPr>
          <p:nvPr/>
        </p:nvCxnSpPr>
        <p:spPr>
          <a:xfrm>
            <a:off x="2109450" y="3087900"/>
            <a:ext cx="300" cy="303000"/>
          </a:xfrm>
          <a:prstGeom prst="straightConnector1">
            <a:avLst/>
          </a:prstGeom>
          <a:noFill/>
          <a:ln cap="flat" cmpd="sng" w="9525">
            <a:solidFill>
              <a:schemeClr val="dk1"/>
            </a:solidFill>
            <a:prstDash val="solid"/>
            <a:round/>
            <a:headEnd len="med" w="med" type="none"/>
            <a:tailEnd len="med" w="med" type="triangle"/>
          </a:ln>
        </p:spPr>
      </p:cxnSp>
      <p:cxnSp>
        <p:nvCxnSpPr>
          <p:cNvPr id="1772" name="Google Shape;1772;p36"/>
          <p:cNvCxnSpPr/>
          <p:nvPr/>
        </p:nvCxnSpPr>
        <p:spPr>
          <a:xfrm>
            <a:off x="2109750" y="4014600"/>
            <a:ext cx="1200" cy="354900"/>
          </a:xfrm>
          <a:prstGeom prst="straightConnector1">
            <a:avLst/>
          </a:prstGeom>
          <a:noFill/>
          <a:ln cap="flat" cmpd="sng" w="9525">
            <a:solidFill>
              <a:schemeClr val="dk1"/>
            </a:solidFill>
            <a:prstDash val="solid"/>
            <a:round/>
            <a:headEnd len="med" w="med" type="none"/>
            <a:tailEnd len="med" w="med" type="triangle"/>
          </a:ln>
        </p:spPr>
      </p:cxnSp>
      <p:cxnSp>
        <p:nvCxnSpPr>
          <p:cNvPr id="1773" name="Google Shape;1773;p36"/>
          <p:cNvCxnSpPr>
            <a:stCxn id="1769" idx="1"/>
            <a:endCxn id="1764" idx="3"/>
          </p:cNvCxnSpPr>
          <p:nvPr/>
        </p:nvCxnSpPr>
        <p:spPr>
          <a:xfrm rot="10800000">
            <a:off x="2931900" y="3702750"/>
            <a:ext cx="267600" cy="0"/>
          </a:xfrm>
          <a:prstGeom prst="straightConnector1">
            <a:avLst/>
          </a:prstGeom>
          <a:noFill/>
          <a:ln cap="flat" cmpd="sng" w="9525">
            <a:solidFill>
              <a:schemeClr val="dk1"/>
            </a:solidFill>
            <a:prstDash val="solid"/>
            <a:round/>
            <a:headEnd len="med" w="med" type="none"/>
            <a:tailEnd len="med" w="med" type="triangle"/>
          </a:ln>
        </p:spPr>
      </p:cxnSp>
      <p:sp>
        <p:nvSpPr>
          <p:cNvPr id="1774" name="Google Shape;1774;p36"/>
          <p:cNvSpPr/>
          <p:nvPr/>
        </p:nvSpPr>
        <p:spPr>
          <a:xfrm>
            <a:off x="5859600" y="3390900"/>
            <a:ext cx="16443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Cryptographic algorithm</a:t>
            </a:r>
            <a:endParaRPr sz="1800">
              <a:latin typeface="Calibri"/>
              <a:ea typeface="Calibri"/>
              <a:cs typeface="Calibri"/>
              <a:sym typeface="Calibri"/>
            </a:endParaRPr>
          </a:p>
        </p:txBody>
      </p:sp>
      <p:sp>
        <p:nvSpPr>
          <p:cNvPr id="1775" name="Google Shape;1775;p36"/>
          <p:cNvSpPr/>
          <p:nvPr/>
        </p:nvSpPr>
        <p:spPr>
          <a:xfrm>
            <a:off x="5025600" y="43695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1776" name="Google Shape;1776;p36"/>
          <p:cNvSpPr/>
          <p:nvPr/>
        </p:nvSpPr>
        <p:spPr>
          <a:xfrm>
            <a:off x="5024100" y="28191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1777" name="Google Shape;1777;p36"/>
          <p:cNvSpPr/>
          <p:nvPr/>
        </p:nvSpPr>
        <p:spPr>
          <a:xfrm>
            <a:off x="4758300" y="3390900"/>
            <a:ext cx="842400" cy="623700"/>
          </a:xfrm>
          <a:prstGeom prst="roundRect">
            <a:avLst>
              <a:gd fmla="val 16667" name="adj"/>
            </a:avLst>
          </a:prstGeom>
          <a:solidFill>
            <a:srgbClr val="026F58">
              <a:alpha val="8095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Secret Key</a:t>
            </a:r>
            <a:endParaRPr sz="1800">
              <a:latin typeface="Calibri"/>
              <a:ea typeface="Calibri"/>
              <a:cs typeface="Calibri"/>
              <a:sym typeface="Calibri"/>
            </a:endParaRPr>
          </a:p>
        </p:txBody>
      </p:sp>
      <p:sp>
        <p:nvSpPr>
          <p:cNvPr id="1778" name="Google Shape;1778;p36"/>
          <p:cNvSpPr/>
          <p:nvPr/>
        </p:nvSpPr>
        <p:spPr>
          <a:xfrm>
            <a:off x="7771500" y="3390900"/>
            <a:ext cx="1070700" cy="6237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Modifier</a:t>
            </a:r>
            <a:endParaRPr sz="1800">
              <a:latin typeface="Calibri"/>
              <a:ea typeface="Calibri"/>
              <a:cs typeface="Calibri"/>
              <a:sym typeface="Calibri"/>
            </a:endParaRPr>
          </a:p>
        </p:txBody>
      </p:sp>
      <p:cxnSp>
        <p:nvCxnSpPr>
          <p:cNvPr id="1779" name="Google Shape;1779;p36"/>
          <p:cNvCxnSpPr>
            <a:stCxn id="1777" idx="3"/>
            <a:endCxn id="1774" idx="1"/>
          </p:cNvCxnSpPr>
          <p:nvPr/>
        </p:nvCxnSpPr>
        <p:spPr>
          <a:xfrm>
            <a:off x="5600700" y="3702750"/>
            <a:ext cx="258900" cy="0"/>
          </a:xfrm>
          <a:prstGeom prst="straightConnector1">
            <a:avLst/>
          </a:prstGeom>
          <a:noFill/>
          <a:ln cap="flat" cmpd="sng" w="9525">
            <a:solidFill>
              <a:schemeClr val="dk1"/>
            </a:solidFill>
            <a:prstDash val="solid"/>
            <a:round/>
            <a:headEnd len="med" w="med" type="none"/>
            <a:tailEnd len="med" w="med" type="triangle"/>
          </a:ln>
        </p:spPr>
      </p:cxnSp>
      <p:cxnSp>
        <p:nvCxnSpPr>
          <p:cNvPr id="1780" name="Google Shape;1780;p36"/>
          <p:cNvCxnSpPr>
            <a:stCxn id="1776" idx="2"/>
            <a:endCxn id="1774" idx="0"/>
          </p:cNvCxnSpPr>
          <p:nvPr/>
        </p:nvCxnSpPr>
        <p:spPr>
          <a:xfrm>
            <a:off x="6681450" y="3087900"/>
            <a:ext cx="300" cy="303000"/>
          </a:xfrm>
          <a:prstGeom prst="straightConnector1">
            <a:avLst/>
          </a:prstGeom>
          <a:noFill/>
          <a:ln cap="flat" cmpd="sng" w="9525">
            <a:solidFill>
              <a:schemeClr val="dk1"/>
            </a:solidFill>
            <a:prstDash val="solid"/>
            <a:round/>
            <a:headEnd len="med" w="med" type="none"/>
            <a:tailEnd len="med" w="med" type="triangle"/>
          </a:ln>
        </p:spPr>
      </p:cxnSp>
      <p:cxnSp>
        <p:nvCxnSpPr>
          <p:cNvPr id="1781" name="Google Shape;1781;p36"/>
          <p:cNvCxnSpPr/>
          <p:nvPr/>
        </p:nvCxnSpPr>
        <p:spPr>
          <a:xfrm flipH="1">
            <a:off x="6681750" y="4014600"/>
            <a:ext cx="1200" cy="354900"/>
          </a:xfrm>
          <a:prstGeom prst="straightConnector1">
            <a:avLst/>
          </a:prstGeom>
          <a:noFill/>
          <a:ln cap="flat" cmpd="sng" w="9525">
            <a:solidFill>
              <a:schemeClr val="dk1"/>
            </a:solidFill>
            <a:prstDash val="solid"/>
            <a:round/>
            <a:headEnd len="med" w="med" type="none"/>
            <a:tailEnd len="med" w="med" type="triangle"/>
          </a:ln>
        </p:spPr>
      </p:cxnSp>
      <p:cxnSp>
        <p:nvCxnSpPr>
          <p:cNvPr id="1782" name="Google Shape;1782;p36"/>
          <p:cNvCxnSpPr>
            <a:stCxn id="1778" idx="1"/>
            <a:endCxn id="1774" idx="3"/>
          </p:cNvCxnSpPr>
          <p:nvPr/>
        </p:nvCxnSpPr>
        <p:spPr>
          <a:xfrm rot="10800000">
            <a:off x="7503900" y="3702750"/>
            <a:ext cx="267600" cy="0"/>
          </a:xfrm>
          <a:prstGeom prst="straightConnector1">
            <a:avLst/>
          </a:prstGeom>
          <a:noFill/>
          <a:ln cap="flat" cmpd="sng" w="9525">
            <a:solidFill>
              <a:schemeClr val="dk1"/>
            </a:solidFill>
            <a:prstDash val="solid"/>
            <a:round/>
            <a:headEnd len="med" w="med" type="none"/>
            <a:tailEnd len="med" w="med" type="triangle"/>
          </a:ln>
        </p:spPr>
      </p:cxnSp>
      <p:cxnSp>
        <p:nvCxnSpPr>
          <p:cNvPr id="1783" name="Google Shape;1783;p36"/>
          <p:cNvCxnSpPr/>
          <p:nvPr/>
        </p:nvCxnSpPr>
        <p:spPr>
          <a:xfrm>
            <a:off x="4536000" y="1022100"/>
            <a:ext cx="32400" cy="3564000"/>
          </a:xfrm>
          <a:prstGeom prst="straightConnector1">
            <a:avLst/>
          </a:prstGeom>
          <a:noFill/>
          <a:ln cap="flat" cmpd="sng" w="19050">
            <a:solidFill>
              <a:srgbClr val="861F41"/>
            </a:solidFill>
            <a:prstDash val="solid"/>
            <a:round/>
            <a:headEnd len="med" w="med" type="none"/>
            <a:tailEnd len="med" w="med" type="none"/>
          </a:ln>
        </p:spPr>
      </p:cxnSp>
      <p:sp>
        <p:nvSpPr>
          <p:cNvPr id="1784" name="Google Shape;1784;p36"/>
          <p:cNvSpPr/>
          <p:nvPr/>
        </p:nvSpPr>
        <p:spPr>
          <a:xfrm>
            <a:off x="5025600" y="2821200"/>
            <a:ext cx="981900" cy="2688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PAC</a:t>
            </a:r>
            <a:endParaRPr sz="1800">
              <a:latin typeface="Calibri"/>
              <a:ea typeface="Calibri"/>
              <a:cs typeface="Calibri"/>
              <a:sym typeface="Calibri"/>
            </a:endParaRPr>
          </a:p>
        </p:txBody>
      </p:sp>
      <p:sp>
        <p:nvSpPr>
          <p:cNvPr id="1785" name="Google Shape;1785;p36"/>
          <p:cNvSpPr txBox="1"/>
          <p:nvPr>
            <p:ph idx="1" type="body"/>
          </p:nvPr>
        </p:nvSpPr>
        <p:spPr>
          <a:xfrm>
            <a:off x="4758300" y="981813"/>
            <a:ext cx="3958500" cy="16446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u="sng"/>
              <a:t>PAC authentication:</a:t>
            </a:r>
            <a:r>
              <a:rPr lang="en"/>
              <a:t> The algorithm takes the pointer with the PAC and the modifier. The PAC is then regenerated and compared with the one on the passed pointer.</a:t>
            </a:r>
            <a:endParaRPr/>
          </a:p>
        </p:txBody>
      </p:sp>
      <p:sp>
        <p:nvSpPr>
          <p:cNvPr id="1786" name="Google Shape;1786;p36"/>
          <p:cNvSpPr txBox="1"/>
          <p:nvPr/>
        </p:nvSpPr>
        <p:spPr>
          <a:xfrm>
            <a:off x="397950" y="3929350"/>
            <a:ext cx="39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Key</a:t>
            </a:r>
            <a:endParaRPr sz="900"/>
          </a:p>
        </p:txBody>
      </p:sp>
      <p:sp>
        <p:nvSpPr>
          <p:cNvPr id="1787" name="Google Shape;1787;p36"/>
          <p:cNvSpPr txBox="1"/>
          <p:nvPr/>
        </p:nvSpPr>
        <p:spPr>
          <a:xfrm>
            <a:off x="2044426"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Hash</a:t>
            </a:r>
            <a:endParaRPr sz="900"/>
          </a:p>
        </p:txBody>
      </p:sp>
      <p:sp>
        <p:nvSpPr>
          <p:cNvPr id="1788" name="Google Shape;1788;p36"/>
          <p:cNvSpPr txBox="1"/>
          <p:nvPr/>
        </p:nvSpPr>
        <p:spPr>
          <a:xfrm>
            <a:off x="3521659"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Salt</a:t>
            </a:r>
            <a:endParaRPr sz="900"/>
          </a:p>
        </p:txBody>
      </p:sp>
      <p:sp>
        <p:nvSpPr>
          <p:cNvPr id="1789" name="Google Shape;1789;p36"/>
          <p:cNvSpPr txBox="1"/>
          <p:nvPr/>
        </p:nvSpPr>
        <p:spPr>
          <a:xfrm>
            <a:off x="4962592" y="3929350"/>
            <a:ext cx="39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Key</a:t>
            </a:r>
            <a:endParaRPr sz="900"/>
          </a:p>
        </p:txBody>
      </p:sp>
      <p:sp>
        <p:nvSpPr>
          <p:cNvPr id="1790" name="Google Shape;1790;p36"/>
          <p:cNvSpPr txBox="1"/>
          <p:nvPr/>
        </p:nvSpPr>
        <p:spPr>
          <a:xfrm>
            <a:off x="6609068"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Hash</a:t>
            </a:r>
            <a:endParaRPr sz="900"/>
          </a:p>
        </p:txBody>
      </p:sp>
      <p:sp>
        <p:nvSpPr>
          <p:cNvPr id="1791" name="Google Shape;1791;p36"/>
          <p:cNvSpPr txBox="1"/>
          <p:nvPr/>
        </p:nvSpPr>
        <p:spPr>
          <a:xfrm>
            <a:off x="8086301"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Salt</a:t>
            </a:r>
            <a:endParaRPr sz="900"/>
          </a:p>
        </p:txBody>
      </p:sp>
      <p:pic>
        <p:nvPicPr>
          <p:cNvPr id="1792" name="Google Shape;1792;p36"/>
          <p:cNvPicPr preferRelativeResize="0"/>
          <p:nvPr/>
        </p:nvPicPr>
        <p:blipFill>
          <a:blip r:embed="rId3">
            <a:alphaModFix/>
          </a:blip>
          <a:stretch>
            <a:fillRect/>
          </a:stretch>
        </p:blipFill>
        <p:spPr>
          <a:xfrm>
            <a:off x="3842055" y="4233525"/>
            <a:ext cx="386369" cy="386369"/>
          </a:xfrm>
          <a:prstGeom prst="rect">
            <a:avLst/>
          </a:prstGeom>
          <a:noFill/>
          <a:ln>
            <a:noFill/>
          </a:ln>
        </p:spPr>
      </p:pic>
      <p:pic>
        <p:nvPicPr>
          <p:cNvPr id="1793" name="Google Shape;1793;p36"/>
          <p:cNvPicPr preferRelativeResize="0"/>
          <p:nvPr/>
        </p:nvPicPr>
        <p:blipFill>
          <a:blip r:embed="rId3">
            <a:alphaModFix/>
          </a:blip>
          <a:stretch>
            <a:fillRect/>
          </a:stretch>
        </p:blipFill>
        <p:spPr>
          <a:xfrm>
            <a:off x="8414055" y="2633325"/>
            <a:ext cx="386369" cy="386369"/>
          </a:xfrm>
          <a:prstGeom prst="rect">
            <a:avLst/>
          </a:prstGeom>
          <a:noFill/>
          <a:ln>
            <a:noFill/>
          </a:ln>
        </p:spPr>
      </p:pic>
      <p:grpSp>
        <p:nvGrpSpPr>
          <p:cNvPr id="1794" name="Google Shape;1794;p36"/>
          <p:cNvGrpSpPr/>
          <p:nvPr/>
        </p:nvGrpSpPr>
        <p:grpSpPr>
          <a:xfrm>
            <a:off x="3806209" y="2623276"/>
            <a:ext cx="512850" cy="512850"/>
            <a:chOff x="3710550" y="2089876"/>
            <a:chExt cx="512850" cy="512850"/>
          </a:xfrm>
        </p:grpSpPr>
        <p:pic>
          <p:nvPicPr>
            <p:cNvPr id="1795" name="Google Shape;1795;p36"/>
            <p:cNvPicPr preferRelativeResize="0"/>
            <p:nvPr/>
          </p:nvPicPr>
          <p:blipFill>
            <a:blip r:embed="rId4">
              <a:alphaModFix/>
            </a:blip>
            <a:stretch>
              <a:fillRect/>
            </a:stretch>
          </p:blipFill>
          <p:spPr>
            <a:xfrm>
              <a:off x="3710550" y="2089876"/>
              <a:ext cx="512850" cy="512850"/>
            </a:xfrm>
            <a:prstGeom prst="rect">
              <a:avLst/>
            </a:prstGeom>
            <a:noFill/>
            <a:ln>
              <a:noFill/>
            </a:ln>
          </p:spPr>
        </p:pic>
        <p:sp>
          <p:nvSpPr>
            <p:cNvPr id="1796" name="Google Shape;1796;p36"/>
            <p:cNvSpPr/>
            <p:nvPr/>
          </p:nvSpPr>
          <p:spPr>
            <a:xfrm>
              <a:off x="3997175" y="2183800"/>
              <a:ext cx="168900" cy="10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36"/>
          <p:cNvGrpSpPr/>
          <p:nvPr/>
        </p:nvGrpSpPr>
        <p:grpSpPr>
          <a:xfrm>
            <a:off x="8438209" y="4223476"/>
            <a:ext cx="512850" cy="512850"/>
            <a:chOff x="8342550" y="3690076"/>
            <a:chExt cx="512850" cy="512850"/>
          </a:xfrm>
        </p:grpSpPr>
        <p:pic>
          <p:nvPicPr>
            <p:cNvPr id="1798" name="Google Shape;1798;p36"/>
            <p:cNvPicPr preferRelativeResize="0"/>
            <p:nvPr/>
          </p:nvPicPr>
          <p:blipFill>
            <a:blip r:embed="rId4">
              <a:alphaModFix/>
            </a:blip>
            <a:stretch>
              <a:fillRect/>
            </a:stretch>
          </p:blipFill>
          <p:spPr>
            <a:xfrm>
              <a:off x="8342550" y="3690076"/>
              <a:ext cx="512850" cy="512850"/>
            </a:xfrm>
            <a:prstGeom prst="rect">
              <a:avLst/>
            </a:prstGeom>
            <a:noFill/>
            <a:ln>
              <a:noFill/>
            </a:ln>
          </p:spPr>
        </p:pic>
        <p:sp>
          <p:nvSpPr>
            <p:cNvPr id="1799" name="Google Shape;1799;p36"/>
            <p:cNvSpPr/>
            <p:nvPr/>
          </p:nvSpPr>
          <p:spPr>
            <a:xfrm>
              <a:off x="8626500" y="3778763"/>
              <a:ext cx="168900" cy="10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0" name="Google Shape;1800;p36"/>
          <p:cNvSpPr txBox="1"/>
          <p:nvPr>
            <p:ph idx="12" type="sldNum"/>
          </p:nvPr>
        </p:nvSpPr>
        <p:spPr>
          <a:xfrm>
            <a:off x="8472450" y="484595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37"/>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ARM Pointer Authentication</a:t>
            </a:r>
            <a:endParaRPr/>
          </a:p>
        </p:txBody>
      </p:sp>
      <p:sp>
        <p:nvSpPr>
          <p:cNvPr id="1806" name="Google Shape;1806;p37"/>
          <p:cNvSpPr txBox="1"/>
          <p:nvPr>
            <p:ph idx="1" type="body"/>
          </p:nvPr>
        </p:nvSpPr>
        <p:spPr>
          <a:xfrm>
            <a:off x="311700" y="996775"/>
            <a:ext cx="3859800" cy="11853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u="sng"/>
              <a:t>PAC signing: </a:t>
            </a:r>
            <a:r>
              <a:rPr lang="en"/>
              <a:t>The algorithm takes the pointer and modifier, as well as a key, and generates a PAC.</a:t>
            </a:r>
            <a:endParaRPr/>
          </a:p>
        </p:txBody>
      </p:sp>
      <p:sp>
        <p:nvSpPr>
          <p:cNvPr id="1807" name="Google Shape;1807;p37"/>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08" name="Google Shape;1808;p37"/>
          <p:cNvSpPr/>
          <p:nvPr/>
        </p:nvSpPr>
        <p:spPr>
          <a:xfrm>
            <a:off x="1287600" y="3390900"/>
            <a:ext cx="16443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Cryptographic algorithm</a:t>
            </a:r>
            <a:endParaRPr sz="1800">
              <a:latin typeface="Calibri"/>
              <a:ea typeface="Calibri"/>
              <a:cs typeface="Calibri"/>
              <a:sym typeface="Calibri"/>
            </a:endParaRPr>
          </a:p>
        </p:txBody>
      </p:sp>
      <p:sp>
        <p:nvSpPr>
          <p:cNvPr id="1809" name="Google Shape;1809;p37"/>
          <p:cNvSpPr/>
          <p:nvPr/>
        </p:nvSpPr>
        <p:spPr>
          <a:xfrm>
            <a:off x="453600" y="43695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1810" name="Google Shape;1810;p37"/>
          <p:cNvSpPr/>
          <p:nvPr/>
        </p:nvSpPr>
        <p:spPr>
          <a:xfrm>
            <a:off x="453600" y="4369500"/>
            <a:ext cx="981900" cy="2688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PAC</a:t>
            </a:r>
            <a:endParaRPr sz="1800">
              <a:latin typeface="Calibri"/>
              <a:ea typeface="Calibri"/>
              <a:cs typeface="Calibri"/>
              <a:sym typeface="Calibri"/>
            </a:endParaRPr>
          </a:p>
        </p:txBody>
      </p:sp>
      <p:sp>
        <p:nvSpPr>
          <p:cNvPr id="1811" name="Google Shape;1811;p37"/>
          <p:cNvSpPr/>
          <p:nvPr/>
        </p:nvSpPr>
        <p:spPr>
          <a:xfrm>
            <a:off x="452100" y="28191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Address</a:t>
            </a:r>
            <a:endParaRPr sz="1800"/>
          </a:p>
        </p:txBody>
      </p:sp>
      <p:sp>
        <p:nvSpPr>
          <p:cNvPr id="1812" name="Google Shape;1812;p37"/>
          <p:cNvSpPr/>
          <p:nvPr/>
        </p:nvSpPr>
        <p:spPr>
          <a:xfrm>
            <a:off x="186300" y="3390900"/>
            <a:ext cx="842400" cy="623700"/>
          </a:xfrm>
          <a:prstGeom prst="roundRect">
            <a:avLst>
              <a:gd fmla="val 16667" name="adj"/>
            </a:avLst>
          </a:prstGeom>
          <a:solidFill>
            <a:srgbClr val="026F58">
              <a:alpha val="8095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Secret Key</a:t>
            </a:r>
            <a:endParaRPr sz="1800">
              <a:latin typeface="Calibri"/>
              <a:ea typeface="Calibri"/>
              <a:cs typeface="Calibri"/>
              <a:sym typeface="Calibri"/>
            </a:endParaRPr>
          </a:p>
        </p:txBody>
      </p:sp>
      <p:sp>
        <p:nvSpPr>
          <p:cNvPr id="1813" name="Google Shape;1813;p37"/>
          <p:cNvSpPr/>
          <p:nvPr/>
        </p:nvSpPr>
        <p:spPr>
          <a:xfrm>
            <a:off x="3199500" y="3390900"/>
            <a:ext cx="1070700" cy="6237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Modifier</a:t>
            </a:r>
            <a:endParaRPr sz="1800">
              <a:latin typeface="Calibri"/>
              <a:ea typeface="Calibri"/>
              <a:cs typeface="Calibri"/>
              <a:sym typeface="Calibri"/>
            </a:endParaRPr>
          </a:p>
        </p:txBody>
      </p:sp>
      <p:cxnSp>
        <p:nvCxnSpPr>
          <p:cNvPr id="1814" name="Google Shape;1814;p37"/>
          <p:cNvCxnSpPr>
            <a:stCxn id="1812" idx="3"/>
            <a:endCxn id="1808" idx="1"/>
          </p:cNvCxnSpPr>
          <p:nvPr/>
        </p:nvCxnSpPr>
        <p:spPr>
          <a:xfrm>
            <a:off x="1028700" y="3702750"/>
            <a:ext cx="258900" cy="0"/>
          </a:xfrm>
          <a:prstGeom prst="straightConnector1">
            <a:avLst/>
          </a:prstGeom>
          <a:noFill/>
          <a:ln cap="flat" cmpd="sng" w="9525">
            <a:solidFill>
              <a:schemeClr val="dk1"/>
            </a:solidFill>
            <a:prstDash val="solid"/>
            <a:round/>
            <a:headEnd len="med" w="med" type="none"/>
            <a:tailEnd len="med" w="med" type="triangle"/>
          </a:ln>
        </p:spPr>
      </p:cxnSp>
      <p:cxnSp>
        <p:nvCxnSpPr>
          <p:cNvPr id="1815" name="Google Shape;1815;p37"/>
          <p:cNvCxnSpPr>
            <a:stCxn id="1811" idx="2"/>
            <a:endCxn id="1808" idx="0"/>
          </p:cNvCxnSpPr>
          <p:nvPr/>
        </p:nvCxnSpPr>
        <p:spPr>
          <a:xfrm>
            <a:off x="2109450" y="3087900"/>
            <a:ext cx="300" cy="303000"/>
          </a:xfrm>
          <a:prstGeom prst="straightConnector1">
            <a:avLst/>
          </a:prstGeom>
          <a:noFill/>
          <a:ln cap="flat" cmpd="sng" w="9525">
            <a:solidFill>
              <a:schemeClr val="dk1"/>
            </a:solidFill>
            <a:prstDash val="solid"/>
            <a:round/>
            <a:headEnd len="med" w="med" type="none"/>
            <a:tailEnd len="med" w="med" type="triangle"/>
          </a:ln>
        </p:spPr>
      </p:cxnSp>
      <p:cxnSp>
        <p:nvCxnSpPr>
          <p:cNvPr id="1816" name="Google Shape;1816;p37"/>
          <p:cNvCxnSpPr/>
          <p:nvPr/>
        </p:nvCxnSpPr>
        <p:spPr>
          <a:xfrm>
            <a:off x="2109750" y="4014600"/>
            <a:ext cx="1200" cy="354900"/>
          </a:xfrm>
          <a:prstGeom prst="straightConnector1">
            <a:avLst/>
          </a:prstGeom>
          <a:noFill/>
          <a:ln cap="flat" cmpd="sng" w="9525">
            <a:solidFill>
              <a:schemeClr val="dk1"/>
            </a:solidFill>
            <a:prstDash val="solid"/>
            <a:round/>
            <a:headEnd len="med" w="med" type="none"/>
            <a:tailEnd len="med" w="med" type="triangle"/>
          </a:ln>
        </p:spPr>
      </p:cxnSp>
      <p:cxnSp>
        <p:nvCxnSpPr>
          <p:cNvPr id="1817" name="Google Shape;1817;p37"/>
          <p:cNvCxnSpPr>
            <a:stCxn id="1813" idx="1"/>
            <a:endCxn id="1808" idx="3"/>
          </p:cNvCxnSpPr>
          <p:nvPr/>
        </p:nvCxnSpPr>
        <p:spPr>
          <a:xfrm rot="10800000">
            <a:off x="2931900" y="3702750"/>
            <a:ext cx="267600" cy="0"/>
          </a:xfrm>
          <a:prstGeom prst="straightConnector1">
            <a:avLst/>
          </a:prstGeom>
          <a:noFill/>
          <a:ln cap="flat" cmpd="sng" w="9525">
            <a:solidFill>
              <a:schemeClr val="dk1"/>
            </a:solidFill>
            <a:prstDash val="solid"/>
            <a:round/>
            <a:headEnd len="med" w="med" type="none"/>
            <a:tailEnd len="med" w="med" type="triangle"/>
          </a:ln>
        </p:spPr>
      </p:cxnSp>
      <p:sp>
        <p:nvSpPr>
          <p:cNvPr id="1818" name="Google Shape;1818;p37"/>
          <p:cNvSpPr/>
          <p:nvPr/>
        </p:nvSpPr>
        <p:spPr>
          <a:xfrm>
            <a:off x="5859600" y="3390900"/>
            <a:ext cx="16443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Cryptographic algorithm</a:t>
            </a:r>
            <a:endParaRPr sz="1800">
              <a:latin typeface="Calibri"/>
              <a:ea typeface="Calibri"/>
              <a:cs typeface="Calibri"/>
              <a:sym typeface="Calibri"/>
            </a:endParaRPr>
          </a:p>
        </p:txBody>
      </p:sp>
      <p:sp>
        <p:nvSpPr>
          <p:cNvPr id="1819" name="Google Shape;1819;p37"/>
          <p:cNvSpPr/>
          <p:nvPr/>
        </p:nvSpPr>
        <p:spPr>
          <a:xfrm>
            <a:off x="5025600" y="43695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1820" name="Google Shape;1820;p37"/>
          <p:cNvSpPr/>
          <p:nvPr/>
        </p:nvSpPr>
        <p:spPr>
          <a:xfrm>
            <a:off x="5024100" y="28191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1821" name="Google Shape;1821;p37"/>
          <p:cNvSpPr/>
          <p:nvPr/>
        </p:nvSpPr>
        <p:spPr>
          <a:xfrm>
            <a:off x="4758300" y="3390900"/>
            <a:ext cx="842400" cy="623700"/>
          </a:xfrm>
          <a:prstGeom prst="roundRect">
            <a:avLst>
              <a:gd fmla="val 16667" name="adj"/>
            </a:avLst>
          </a:prstGeom>
          <a:solidFill>
            <a:srgbClr val="026F58">
              <a:alpha val="8095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Secret Key</a:t>
            </a:r>
            <a:endParaRPr sz="1800">
              <a:latin typeface="Calibri"/>
              <a:ea typeface="Calibri"/>
              <a:cs typeface="Calibri"/>
              <a:sym typeface="Calibri"/>
            </a:endParaRPr>
          </a:p>
        </p:txBody>
      </p:sp>
      <p:sp>
        <p:nvSpPr>
          <p:cNvPr id="1822" name="Google Shape;1822;p37"/>
          <p:cNvSpPr/>
          <p:nvPr/>
        </p:nvSpPr>
        <p:spPr>
          <a:xfrm>
            <a:off x="7771500" y="3390900"/>
            <a:ext cx="1070700" cy="6237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Modifier</a:t>
            </a:r>
            <a:endParaRPr sz="1800">
              <a:latin typeface="Calibri"/>
              <a:ea typeface="Calibri"/>
              <a:cs typeface="Calibri"/>
              <a:sym typeface="Calibri"/>
            </a:endParaRPr>
          </a:p>
        </p:txBody>
      </p:sp>
      <p:cxnSp>
        <p:nvCxnSpPr>
          <p:cNvPr id="1823" name="Google Shape;1823;p37"/>
          <p:cNvCxnSpPr>
            <a:stCxn id="1821" idx="3"/>
            <a:endCxn id="1818" idx="1"/>
          </p:cNvCxnSpPr>
          <p:nvPr/>
        </p:nvCxnSpPr>
        <p:spPr>
          <a:xfrm>
            <a:off x="5600700" y="3702750"/>
            <a:ext cx="258900" cy="0"/>
          </a:xfrm>
          <a:prstGeom prst="straightConnector1">
            <a:avLst/>
          </a:prstGeom>
          <a:noFill/>
          <a:ln cap="flat" cmpd="sng" w="9525">
            <a:solidFill>
              <a:schemeClr val="dk1"/>
            </a:solidFill>
            <a:prstDash val="solid"/>
            <a:round/>
            <a:headEnd len="med" w="med" type="none"/>
            <a:tailEnd len="med" w="med" type="triangle"/>
          </a:ln>
        </p:spPr>
      </p:cxnSp>
      <p:cxnSp>
        <p:nvCxnSpPr>
          <p:cNvPr id="1824" name="Google Shape;1824;p37"/>
          <p:cNvCxnSpPr>
            <a:stCxn id="1820" idx="2"/>
            <a:endCxn id="1818" idx="0"/>
          </p:cNvCxnSpPr>
          <p:nvPr/>
        </p:nvCxnSpPr>
        <p:spPr>
          <a:xfrm>
            <a:off x="6681450" y="3087900"/>
            <a:ext cx="300" cy="303000"/>
          </a:xfrm>
          <a:prstGeom prst="straightConnector1">
            <a:avLst/>
          </a:prstGeom>
          <a:noFill/>
          <a:ln cap="flat" cmpd="sng" w="9525">
            <a:solidFill>
              <a:schemeClr val="dk1"/>
            </a:solidFill>
            <a:prstDash val="solid"/>
            <a:round/>
            <a:headEnd len="med" w="med" type="none"/>
            <a:tailEnd len="med" w="med" type="triangle"/>
          </a:ln>
        </p:spPr>
      </p:cxnSp>
      <p:cxnSp>
        <p:nvCxnSpPr>
          <p:cNvPr id="1825" name="Google Shape;1825;p37"/>
          <p:cNvCxnSpPr/>
          <p:nvPr/>
        </p:nvCxnSpPr>
        <p:spPr>
          <a:xfrm flipH="1">
            <a:off x="6681750" y="4014600"/>
            <a:ext cx="1200" cy="354900"/>
          </a:xfrm>
          <a:prstGeom prst="straightConnector1">
            <a:avLst/>
          </a:prstGeom>
          <a:noFill/>
          <a:ln cap="flat" cmpd="sng" w="9525">
            <a:solidFill>
              <a:schemeClr val="dk1"/>
            </a:solidFill>
            <a:prstDash val="solid"/>
            <a:round/>
            <a:headEnd len="med" w="med" type="none"/>
            <a:tailEnd len="med" w="med" type="triangle"/>
          </a:ln>
        </p:spPr>
      </p:cxnSp>
      <p:cxnSp>
        <p:nvCxnSpPr>
          <p:cNvPr id="1826" name="Google Shape;1826;p37"/>
          <p:cNvCxnSpPr>
            <a:stCxn id="1822" idx="1"/>
            <a:endCxn id="1818" idx="3"/>
          </p:cNvCxnSpPr>
          <p:nvPr/>
        </p:nvCxnSpPr>
        <p:spPr>
          <a:xfrm rot="10800000">
            <a:off x="7503900" y="3702750"/>
            <a:ext cx="267600" cy="0"/>
          </a:xfrm>
          <a:prstGeom prst="straightConnector1">
            <a:avLst/>
          </a:prstGeom>
          <a:noFill/>
          <a:ln cap="flat" cmpd="sng" w="9525">
            <a:solidFill>
              <a:schemeClr val="dk1"/>
            </a:solidFill>
            <a:prstDash val="solid"/>
            <a:round/>
            <a:headEnd len="med" w="med" type="none"/>
            <a:tailEnd len="med" w="med" type="triangle"/>
          </a:ln>
        </p:spPr>
      </p:cxnSp>
      <p:cxnSp>
        <p:nvCxnSpPr>
          <p:cNvPr id="1827" name="Google Shape;1827;p37"/>
          <p:cNvCxnSpPr/>
          <p:nvPr/>
        </p:nvCxnSpPr>
        <p:spPr>
          <a:xfrm>
            <a:off x="4536000" y="1022100"/>
            <a:ext cx="32400" cy="3564000"/>
          </a:xfrm>
          <a:prstGeom prst="straightConnector1">
            <a:avLst/>
          </a:prstGeom>
          <a:noFill/>
          <a:ln cap="flat" cmpd="sng" w="19050">
            <a:solidFill>
              <a:srgbClr val="861F41"/>
            </a:solidFill>
            <a:prstDash val="solid"/>
            <a:round/>
            <a:headEnd len="med" w="med" type="none"/>
            <a:tailEnd len="med" w="med" type="none"/>
          </a:ln>
        </p:spPr>
      </p:cxnSp>
      <p:sp>
        <p:nvSpPr>
          <p:cNvPr id="1828" name="Google Shape;1828;p37"/>
          <p:cNvSpPr/>
          <p:nvPr/>
        </p:nvSpPr>
        <p:spPr>
          <a:xfrm>
            <a:off x="5025600" y="2821200"/>
            <a:ext cx="981900" cy="2688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PAC</a:t>
            </a:r>
            <a:endParaRPr sz="1800">
              <a:latin typeface="Calibri"/>
              <a:ea typeface="Calibri"/>
              <a:cs typeface="Calibri"/>
              <a:sym typeface="Calibri"/>
            </a:endParaRPr>
          </a:p>
        </p:txBody>
      </p:sp>
      <p:sp>
        <p:nvSpPr>
          <p:cNvPr id="1829" name="Google Shape;1829;p37"/>
          <p:cNvSpPr txBox="1"/>
          <p:nvPr>
            <p:ph idx="1" type="body"/>
          </p:nvPr>
        </p:nvSpPr>
        <p:spPr>
          <a:xfrm>
            <a:off x="4758300" y="981813"/>
            <a:ext cx="3958500" cy="16446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u="sng"/>
              <a:t>PAC authentication:</a:t>
            </a:r>
            <a:r>
              <a:rPr lang="en"/>
              <a:t> The algorithm takes the pointer with the PAC and the modifier. The PAC is then regenerated and compared with the one on the passed pointer.</a:t>
            </a:r>
            <a:endParaRPr/>
          </a:p>
        </p:txBody>
      </p:sp>
      <p:sp>
        <p:nvSpPr>
          <p:cNvPr id="1830" name="Google Shape;1830;p37"/>
          <p:cNvSpPr/>
          <p:nvPr/>
        </p:nvSpPr>
        <p:spPr>
          <a:xfrm>
            <a:off x="5033625" y="4369500"/>
            <a:ext cx="981900" cy="268800"/>
          </a:xfrm>
          <a:prstGeom prst="roundRect">
            <a:avLst>
              <a:gd fmla="val 16667" name="adj"/>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0x2</a:t>
            </a:r>
            <a:endParaRPr sz="1800">
              <a:latin typeface="Calibri"/>
              <a:ea typeface="Calibri"/>
              <a:cs typeface="Calibri"/>
              <a:sym typeface="Calibri"/>
            </a:endParaRPr>
          </a:p>
        </p:txBody>
      </p:sp>
      <p:pic>
        <p:nvPicPr>
          <p:cNvPr id="1831" name="Google Shape;1831;p37"/>
          <p:cNvPicPr preferRelativeResize="0"/>
          <p:nvPr/>
        </p:nvPicPr>
        <p:blipFill>
          <a:blip r:embed="rId3">
            <a:alphaModFix/>
          </a:blip>
          <a:stretch>
            <a:fillRect/>
          </a:stretch>
        </p:blipFill>
        <p:spPr>
          <a:xfrm flipH="1" rot="10800000">
            <a:off x="4613500" y="4211897"/>
            <a:ext cx="340302" cy="340302"/>
          </a:xfrm>
          <a:prstGeom prst="rect">
            <a:avLst/>
          </a:prstGeom>
          <a:noFill/>
          <a:ln>
            <a:noFill/>
          </a:ln>
        </p:spPr>
      </p:pic>
      <p:pic>
        <p:nvPicPr>
          <p:cNvPr id="1832" name="Google Shape;1832;p37"/>
          <p:cNvPicPr preferRelativeResize="0"/>
          <p:nvPr/>
        </p:nvPicPr>
        <p:blipFill>
          <a:blip r:embed="rId4">
            <a:alphaModFix/>
          </a:blip>
          <a:stretch>
            <a:fillRect/>
          </a:stretch>
        </p:blipFill>
        <p:spPr>
          <a:xfrm>
            <a:off x="3842055" y="4233525"/>
            <a:ext cx="386369" cy="386369"/>
          </a:xfrm>
          <a:prstGeom prst="rect">
            <a:avLst/>
          </a:prstGeom>
          <a:noFill/>
          <a:ln>
            <a:noFill/>
          </a:ln>
        </p:spPr>
      </p:pic>
      <p:pic>
        <p:nvPicPr>
          <p:cNvPr id="1833" name="Google Shape;1833;p37"/>
          <p:cNvPicPr preferRelativeResize="0"/>
          <p:nvPr/>
        </p:nvPicPr>
        <p:blipFill>
          <a:blip r:embed="rId4">
            <a:alphaModFix/>
          </a:blip>
          <a:stretch>
            <a:fillRect/>
          </a:stretch>
        </p:blipFill>
        <p:spPr>
          <a:xfrm>
            <a:off x="8414055" y="2633325"/>
            <a:ext cx="386369" cy="386369"/>
          </a:xfrm>
          <a:prstGeom prst="rect">
            <a:avLst/>
          </a:prstGeom>
          <a:noFill/>
          <a:ln>
            <a:noFill/>
          </a:ln>
        </p:spPr>
      </p:pic>
      <p:grpSp>
        <p:nvGrpSpPr>
          <p:cNvPr id="1834" name="Google Shape;1834;p37"/>
          <p:cNvGrpSpPr/>
          <p:nvPr/>
        </p:nvGrpSpPr>
        <p:grpSpPr>
          <a:xfrm>
            <a:off x="3806209" y="2623276"/>
            <a:ext cx="512850" cy="512850"/>
            <a:chOff x="3710550" y="2089876"/>
            <a:chExt cx="512850" cy="512850"/>
          </a:xfrm>
        </p:grpSpPr>
        <p:pic>
          <p:nvPicPr>
            <p:cNvPr id="1835" name="Google Shape;1835;p37"/>
            <p:cNvPicPr preferRelativeResize="0"/>
            <p:nvPr/>
          </p:nvPicPr>
          <p:blipFill>
            <a:blip r:embed="rId5">
              <a:alphaModFix/>
            </a:blip>
            <a:stretch>
              <a:fillRect/>
            </a:stretch>
          </p:blipFill>
          <p:spPr>
            <a:xfrm>
              <a:off x="3710550" y="2089876"/>
              <a:ext cx="512850" cy="512850"/>
            </a:xfrm>
            <a:prstGeom prst="rect">
              <a:avLst/>
            </a:prstGeom>
            <a:noFill/>
            <a:ln>
              <a:noFill/>
            </a:ln>
          </p:spPr>
        </p:pic>
        <p:sp>
          <p:nvSpPr>
            <p:cNvPr id="1836" name="Google Shape;1836;p37"/>
            <p:cNvSpPr/>
            <p:nvPr/>
          </p:nvSpPr>
          <p:spPr>
            <a:xfrm>
              <a:off x="3997175" y="2183800"/>
              <a:ext cx="168900" cy="10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37"/>
          <p:cNvGrpSpPr/>
          <p:nvPr/>
        </p:nvGrpSpPr>
        <p:grpSpPr>
          <a:xfrm>
            <a:off x="8438209" y="4223476"/>
            <a:ext cx="512850" cy="512850"/>
            <a:chOff x="8342550" y="3690076"/>
            <a:chExt cx="512850" cy="512850"/>
          </a:xfrm>
        </p:grpSpPr>
        <p:pic>
          <p:nvPicPr>
            <p:cNvPr id="1838" name="Google Shape;1838;p37"/>
            <p:cNvPicPr preferRelativeResize="0"/>
            <p:nvPr/>
          </p:nvPicPr>
          <p:blipFill>
            <a:blip r:embed="rId5">
              <a:alphaModFix/>
            </a:blip>
            <a:stretch>
              <a:fillRect/>
            </a:stretch>
          </p:blipFill>
          <p:spPr>
            <a:xfrm>
              <a:off x="8342550" y="3690076"/>
              <a:ext cx="512850" cy="512850"/>
            </a:xfrm>
            <a:prstGeom prst="rect">
              <a:avLst/>
            </a:prstGeom>
            <a:noFill/>
            <a:ln>
              <a:noFill/>
            </a:ln>
          </p:spPr>
        </p:pic>
        <p:sp>
          <p:nvSpPr>
            <p:cNvPr id="1839" name="Google Shape;1839;p37"/>
            <p:cNvSpPr/>
            <p:nvPr/>
          </p:nvSpPr>
          <p:spPr>
            <a:xfrm>
              <a:off x="8626500" y="3778763"/>
              <a:ext cx="168900" cy="10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37"/>
          <p:cNvSpPr txBox="1"/>
          <p:nvPr/>
        </p:nvSpPr>
        <p:spPr>
          <a:xfrm>
            <a:off x="397950" y="3929350"/>
            <a:ext cx="39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Key</a:t>
            </a:r>
            <a:endParaRPr sz="900"/>
          </a:p>
        </p:txBody>
      </p:sp>
      <p:sp>
        <p:nvSpPr>
          <p:cNvPr id="1841" name="Google Shape;1841;p37"/>
          <p:cNvSpPr txBox="1"/>
          <p:nvPr/>
        </p:nvSpPr>
        <p:spPr>
          <a:xfrm>
            <a:off x="2044426"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Hash</a:t>
            </a:r>
            <a:endParaRPr sz="900"/>
          </a:p>
        </p:txBody>
      </p:sp>
      <p:sp>
        <p:nvSpPr>
          <p:cNvPr id="1842" name="Google Shape;1842;p37"/>
          <p:cNvSpPr txBox="1"/>
          <p:nvPr/>
        </p:nvSpPr>
        <p:spPr>
          <a:xfrm>
            <a:off x="3521659"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Salt</a:t>
            </a:r>
            <a:endParaRPr sz="900"/>
          </a:p>
        </p:txBody>
      </p:sp>
      <p:sp>
        <p:nvSpPr>
          <p:cNvPr id="1843" name="Google Shape;1843;p37"/>
          <p:cNvSpPr txBox="1"/>
          <p:nvPr/>
        </p:nvSpPr>
        <p:spPr>
          <a:xfrm>
            <a:off x="4962592" y="3929350"/>
            <a:ext cx="39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Key</a:t>
            </a:r>
            <a:endParaRPr sz="900"/>
          </a:p>
        </p:txBody>
      </p:sp>
      <p:sp>
        <p:nvSpPr>
          <p:cNvPr id="1844" name="Google Shape;1844;p37"/>
          <p:cNvSpPr txBox="1"/>
          <p:nvPr/>
        </p:nvSpPr>
        <p:spPr>
          <a:xfrm>
            <a:off x="6609068"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Hash</a:t>
            </a:r>
            <a:endParaRPr sz="900"/>
          </a:p>
        </p:txBody>
      </p:sp>
      <p:sp>
        <p:nvSpPr>
          <p:cNvPr id="1845" name="Google Shape;1845;p37"/>
          <p:cNvSpPr txBox="1"/>
          <p:nvPr/>
        </p:nvSpPr>
        <p:spPr>
          <a:xfrm>
            <a:off x="8086301"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Salt</a:t>
            </a:r>
            <a:endParaRPr sz="900"/>
          </a:p>
        </p:txBody>
      </p:sp>
      <p:sp>
        <p:nvSpPr>
          <p:cNvPr id="1846" name="Google Shape;1846;p37"/>
          <p:cNvSpPr txBox="1"/>
          <p:nvPr>
            <p:ph idx="12" type="sldNum"/>
          </p:nvPr>
        </p:nvSpPr>
        <p:spPr>
          <a:xfrm>
            <a:off x="8472450" y="484595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850" name="Shape 1850"/>
        <p:cNvGrpSpPr/>
        <p:nvPr/>
      </p:nvGrpSpPr>
      <p:grpSpPr>
        <a:xfrm>
          <a:off x="0" y="0"/>
          <a:ext cx="0" cy="0"/>
          <a:chOff x="0" y="0"/>
          <a:chExt cx="0" cy="0"/>
        </a:xfrm>
      </p:grpSpPr>
      <p:sp>
        <p:nvSpPr>
          <p:cNvPr id="1851" name="Google Shape;1851;p3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852" name="Google Shape;1852;p38"/>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lnSpc>
                <a:spcPct val="150000"/>
              </a:lnSpc>
              <a:spcBef>
                <a:spcPts val="0"/>
              </a:spcBef>
              <a:spcAft>
                <a:spcPts val="0"/>
              </a:spcAft>
              <a:buSzPts val="1800"/>
              <a:buChar char="●"/>
            </a:pPr>
            <a:r>
              <a:rPr lang="en"/>
              <a:t>Motivation</a:t>
            </a:r>
            <a:endParaRPr/>
          </a:p>
          <a:p>
            <a:pPr indent="-342900" lvl="0" marL="457200" rtl="0" algn="l">
              <a:lnSpc>
                <a:spcPct val="150000"/>
              </a:lnSpc>
              <a:spcBef>
                <a:spcPts val="0"/>
              </a:spcBef>
              <a:spcAft>
                <a:spcPts val="0"/>
              </a:spcAft>
              <a:buSzPts val="1800"/>
              <a:buChar char="●"/>
            </a:pPr>
            <a:r>
              <a:rPr b="1" lang="en"/>
              <a:t>Background</a:t>
            </a:r>
            <a:endParaRPr b="1"/>
          </a:p>
          <a:p>
            <a:pPr indent="-317500" lvl="1" marL="914400" rtl="0" algn="l">
              <a:lnSpc>
                <a:spcPct val="150000"/>
              </a:lnSpc>
              <a:spcBef>
                <a:spcPts val="0"/>
              </a:spcBef>
              <a:spcAft>
                <a:spcPts val="0"/>
              </a:spcAft>
              <a:buSzPts val="1400"/>
              <a:buChar char="○"/>
            </a:pPr>
            <a:r>
              <a:rPr lang="en"/>
              <a:t>Memory safety basics</a:t>
            </a:r>
            <a:endParaRPr/>
          </a:p>
          <a:p>
            <a:pPr indent="-317500" lvl="1" marL="914400" rtl="0" algn="l">
              <a:lnSpc>
                <a:spcPct val="150000"/>
              </a:lnSpc>
              <a:spcBef>
                <a:spcPts val="0"/>
              </a:spcBef>
              <a:spcAft>
                <a:spcPts val="0"/>
              </a:spcAft>
              <a:buSzPts val="1400"/>
              <a:buChar char="○"/>
            </a:pPr>
            <a:r>
              <a:rPr lang="en"/>
              <a:t>Memory safety attacks</a:t>
            </a:r>
            <a:endParaRPr/>
          </a:p>
          <a:p>
            <a:pPr indent="-317500" lvl="1" marL="914400" rtl="0" algn="l">
              <a:lnSpc>
                <a:spcPct val="150000"/>
              </a:lnSpc>
              <a:spcBef>
                <a:spcPts val="0"/>
              </a:spcBef>
              <a:spcAft>
                <a:spcPts val="0"/>
              </a:spcAft>
              <a:buSzPts val="1400"/>
              <a:buChar char="○"/>
            </a:pPr>
            <a:r>
              <a:rPr lang="en"/>
              <a:t>ARM Pointer Authentication</a:t>
            </a:r>
            <a:endParaRPr/>
          </a:p>
          <a:p>
            <a:pPr indent="-317500" lvl="1" marL="914400" rtl="0" algn="l">
              <a:lnSpc>
                <a:spcPct val="150000"/>
              </a:lnSpc>
              <a:spcBef>
                <a:spcPts val="0"/>
              </a:spcBef>
              <a:spcAft>
                <a:spcPts val="0"/>
              </a:spcAft>
              <a:buSzPts val="1400"/>
              <a:buChar char="○"/>
            </a:pPr>
            <a:r>
              <a:rPr b="1" lang="en"/>
              <a:t>Past work: PACTight</a:t>
            </a:r>
            <a:endParaRPr/>
          </a:p>
          <a:p>
            <a:pPr indent="-342900" lvl="0" marL="457200" rtl="0" algn="l">
              <a:lnSpc>
                <a:spcPct val="150000"/>
              </a:lnSpc>
              <a:spcBef>
                <a:spcPts val="0"/>
              </a:spcBef>
              <a:spcAft>
                <a:spcPts val="0"/>
              </a:spcAft>
              <a:buSzPts val="1800"/>
              <a:buChar char="●"/>
            </a:pPr>
            <a:r>
              <a:rPr lang="en"/>
              <a:t>Present Contributions</a:t>
            </a:r>
            <a:endParaRPr/>
          </a:p>
          <a:p>
            <a:pPr indent="-342900" lvl="0" marL="457200" rtl="0" algn="l">
              <a:lnSpc>
                <a:spcPct val="150000"/>
              </a:lnSpc>
              <a:spcBef>
                <a:spcPts val="0"/>
              </a:spcBef>
              <a:spcAft>
                <a:spcPts val="0"/>
              </a:spcAft>
              <a:buSzPts val="1800"/>
              <a:buChar char="●"/>
            </a:pPr>
            <a:r>
              <a:rPr lang="en"/>
              <a:t>Future Work</a:t>
            </a:r>
            <a:endParaRPr/>
          </a:p>
          <a:p>
            <a:pPr indent="-342900" lvl="0" marL="457200" rtl="0" algn="l">
              <a:lnSpc>
                <a:spcPct val="150000"/>
              </a:lnSpc>
              <a:spcBef>
                <a:spcPts val="0"/>
              </a:spcBef>
              <a:spcAft>
                <a:spcPts val="0"/>
              </a:spcAft>
              <a:buSzPts val="1800"/>
              <a:buChar char="●"/>
            </a:pPr>
            <a:r>
              <a:rPr lang="en"/>
              <a:t>Summary</a:t>
            </a:r>
            <a:endParaRPr/>
          </a:p>
        </p:txBody>
      </p:sp>
      <p:sp>
        <p:nvSpPr>
          <p:cNvPr id="1853" name="Google Shape;1853;p3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39"/>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state-of-the-art PAC techniques</a:t>
            </a:r>
            <a:endParaRPr/>
          </a:p>
        </p:txBody>
      </p:sp>
      <p:sp>
        <p:nvSpPr>
          <p:cNvPr id="1859" name="Google Shape;1859;p39"/>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Reliance on a modifier that can be </a:t>
            </a:r>
            <a:r>
              <a:rPr b="1" lang="en" u="sng"/>
              <a:t>repeated</a:t>
            </a:r>
            <a:r>
              <a:rPr lang="en"/>
              <a:t>, thus attackers can </a:t>
            </a:r>
            <a:r>
              <a:rPr b="1" lang="en" u="sng"/>
              <a:t>reuse</a:t>
            </a:r>
            <a:r>
              <a:rPr lang="en"/>
              <a:t> the PAC generated for one in the context of using the other. </a:t>
            </a:r>
            <a:r>
              <a:rPr lang="en" sz="1400"/>
              <a:t>[PARTS-CFI SEC’19]</a:t>
            </a:r>
            <a:endParaRPr sz="1400"/>
          </a:p>
        </p:txBody>
      </p:sp>
      <p:sp>
        <p:nvSpPr>
          <p:cNvPr id="1860" name="Google Shape;1860;p39"/>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61" name="Google Shape;1861;p39"/>
          <p:cNvSpPr txBox="1"/>
          <p:nvPr>
            <p:ph idx="1" type="body"/>
          </p:nvPr>
        </p:nvSpPr>
        <p:spPr>
          <a:xfrm>
            <a:off x="311700" y="2350675"/>
            <a:ext cx="8520600" cy="929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Reliance on the presence of a </a:t>
            </a:r>
            <a:r>
              <a:rPr b="1" lang="en" u="sng"/>
              <a:t>forward-edge CFI technique</a:t>
            </a:r>
            <a:r>
              <a:rPr lang="en"/>
              <a:t> with the PAC defense mechanism. </a:t>
            </a:r>
            <a:r>
              <a:rPr lang="en" sz="1400"/>
              <a:t>[PACStack SEC’21]</a:t>
            </a:r>
            <a:endParaRPr/>
          </a:p>
        </p:txBody>
      </p:sp>
      <p:sp>
        <p:nvSpPr>
          <p:cNvPr id="1862" name="Google Shape;1862;p39"/>
          <p:cNvSpPr txBox="1"/>
          <p:nvPr>
            <p:ph idx="1" type="body"/>
          </p:nvPr>
        </p:nvSpPr>
        <p:spPr>
          <a:xfrm>
            <a:off x="311700" y="3468828"/>
            <a:ext cx="8520600" cy="1170300"/>
          </a:xfrm>
          <a:prstGeom prst="rect">
            <a:avLst/>
          </a:prstGeom>
        </p:spPr>
        <p:txBody>
          <a:bodyPr anchorCtr="0" anchor="t" bIns="27425" lIns="36575" spcFirstLastPara="1" rIns="27425" wrap="square" tIns="27425">
            <a:noAutofit/>
          </a:bodyPr>
          <a:lstStyle/>
          <a:p>
            <a:pPr indent="-342900" lvl="0" marL="457200" rtl="0" algn="l">
              <a:lnSpc>
                <a:spcPct val="115000"/>
              </a:lnSpc>
              <a:spcBef>
                <a:spcPts val="0"/>
              </a:spcBef>
              <a:spcAft>
                <a:spcPts val="0"/>
              </a:spcAft>
              <a:buSzPts val="1800"/>
              <a:buChar char="●"/>
            </a:pPr>
            <a:r>
              <a:rPr lang="en"/>
              <a:t>Constrained threat model, defending </a:t>
            </a:r>
            <a:r>
              <a:rPr b="1" lang="en" u="sng"/>
              <a:t>only</a:t>
            </a:r>
            <a:r>
              <a:rPr lang="en"/>
              <a:t> against attackers with just </a:t>
            </a:r>
            <a:r>
              <a:rPr b="1" lang="en" u="sng"/>
              <a:t>arbitrary write</a:t>
            </a:r>
            <a:r>
              <a:rPr lang="en"/>
              <a:t>. The defense is not effective </a:t>
            </a:r>
            <a:r>
              <a:rPr b="1" lang="en" u="sng"/>
              <a:t>if the attacker has arbitrary read</a:t>
            </a:r>
            <a:r>
              <a:rPr lang="en"/>
              <a:t>. </a:t>
            </a:r>
            <a:endParaRPr/>
          </a:p>
          <a:p>
            <a:pPr indent="0" lvl="0" marL="457200" rtl="0" algn="l">
              <a:lnSpc>
                <a:spcPct val="115000"/>
              </a:lnSpc>
              <a:spcBef>
                <a:spcPts val="0"/>
              </a:spcBef>
              <a:spcAft>
                <a:spcPts val="0"/>
              </a:spcAft>
              <a:buNone/>
            </a:pPr>
            <a:r>
              <a:rPr lang="en" sz="1400"/>
              <a:t>[PTAuth SEC’21]</a:t>
            </a:r>
            <a:endParaRPr/>
          </a:p>
        </p:txBody>
      </p:sp>
      <p:pic>
        <p:nvPicPr>
          <p:cNvPr id="1863" name="Google Shape;1863;p39"/>
          <p:cNvPicPr preferRelativeResize="0"/>
          <p:nvPr/>
        </p:nvPicPr>
        <p:blipFill>
          <a:blip r:embed="rId3">
            <a:alphaModFix/>
          </a:blip>
          <a:stretch>
            <a:fillRect/>
          </a:stretch>
        </p:blipFill>
        <p:spPr>
          <a:xfrm>
            <a:off x="7202700" y="1472800"/>
            <a:ext cx="557686" cy="557686"/>
          </a:xfrm>
          <a:prstGeom prst="rect">
            <a:avLst/>
          </a:prstGeom>
          <a:noFill/>
          <a:ln>
            <a:noFill/>
          </a:ln>
        </p:spPr>
      </p:pic>
      <p:pic>
        <p:nvPicPr>
          <p:cNvPr id="1864" name="Google Shape;1864;p39"/>
          <p:cNvPicPr preferRelativeResize="0"/>
          <p:nvPr/>
        </p:nvPicPr>
        <p:blipFill>
          <a:blip r:embed="rId4">
            <a:alphaModFix/>
          </a:blip>
          <a:stretch>
            <a:fillRect/>
          </a:stretch>
        </p:blipFill>
        <p:spPr>
          <a:xfrm>
            <a:off x="7235025" y="2844975"/>
            <a:ext cx="505320" cy="505320"/>
          </a:xfrm>
          <a:prstGeom prst="rect">
            <a:avLst/>
          </a:prstGeom>
          <a:noFill/>
          <a:ln>
            <a:noFill/>
          </a:ln>
        </p:spPr>
      </p:pic>
      <p:pic>
        <p:nvPicPr>
          <p:cNvPr id="1865" name="Google Shape;1865;p39"/>
          <p:cNvPicPr preferRelativeResize="0"/>
          <p:nvPr/>
        </p:nvPicPr>
        <p:blipFill>
          <a:blip r:embed="rId5">
            <a:alphaModFix/>
          </a:blip>
          <a:stretch>
            <a:fillRect/>
          </a:stretch>
        </p:blipFill>
        <p:spPr>
          <a:xfrm>
            <a:off x="7848900" y="4110250"/>
            <a:ext cx="623538" cy="623538"/>
          </a:xfrm>
          <a:prstGeom prst="rect">
            <a:avLst/>
          </a:prstGeom>
          <a:noFill/>
          <a:ln>
            <a:noFill/>
          </a:ln>
        </p:spPr>
      </p:pic>
      <p:sp>
        <p:nvSpPr>
          <p:cNvPr id="1866" name="Google Shape;1866;p3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40"/>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Overview</a:t>
            </a:r>
            <a:endParaRPr/>
          </a:p>
        </p:txBody>
      </p:sp>
      <p:sp>
        <p:nvSpPr>
          <p:cNvPr id="1872" name="Google Shape;1872;p40"/>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We define three security properties of a pointer such that, if achieved, prevent pointers from being tampered with. </a:t>
            </a:r>
            <a:endParaRPr/>
          </a:p>
        </p:txBody>
      </p:sp>
      <p:sp>
        <p:nvSpPr>
          <p:cNvPr id="1873" name="Google Shape;1873;p40"/>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4" name="Google Shape;1874;p40"/>
          <p:cNvPicPr preferRelativeResize="0"/>
          <p:nvPr/>
        </p:nvPicPr>
        <p:blipFill>
          <a:blip r:embed="rId3">
            <a:alphaModFix/>
          </a:blip>
          <a:stretch>
            <a:fillRect/>
          </a:stretch>
        </p:blipFill>
        <p:spPr>
          <a:xfrm>
            <a:off x="7784100" y="1879975"/>
            <a:ext cx="529032" cy="529032"/>
          </a:xfrm>
          <a:prstGeom prst="rect">
            <a:avLst/>
          </a:prstGeom>
          <a:noFill/>
          <a:ln>
            <a:noFill/>
          </a:ln>
        </p:spPr>
      </p:pic>
      <p:sp>
        <p:nvSpPr>
          <p:cNvPr id="1875" name="Google Shape;1875;p40"/>
          <p:cNvSpPr txBox="1"/>
          <p:nvPr>
            <p:ph idx="1" type="body"/>
          </p:nvPr>
        </p:nvSpPr>
        <p:spPr>
          <a:xfrm>
            <a:off x="350700" y="1879975"/>
            <a:ext cx="7271400" cy="3594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Unforgeability: A pointer should always point to its legitimate object.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Non-copyability: A pointer can only be used when it is at its specific legitimate location.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Non-dangling: A pointer cannot be used after its object has been freed.</a:t>
            </a:r>
            <a:endParaRPr/>
          </a:p>
          <a:p>
            <a:pPr indent="0" lvl="0" marL="0" rtl="0" algn="l">
              <a:spcBef>
                <a:spcPts val="0"/>
              </a:spcBef>
              <a:spcAft>
                <a:spcPts val="0"/>
              </a:spcAft>
              <a:buNone/>
            </a:pPr>
            <a:r>
              <a:t/>
            </a:r>
            <a:endParaRPr/>
          </a:p>
        </p:txBody>
      </p:sp>
      <p:pic>
        <p:nvPicPr>
          <p:cNvPr id="1876" name="Google Shape;1876;p40"/>
          <p:cNvPicPr preferRelativeResize="0"/>
          <p:nvPr/>
        </p:nvPicPr>
        <p:blipFill>
          <a:blip r:embed="rId4">
            <a:alphaModFix/>
          </a:blip>
          <a:stretch>
            <a:fillRect/>
          </a:stretch>
        </p:blipFill>
        <p:spPr>
          <a:xfrm>
            <a:off x="7748188" y="2823150"/>
            <a:ext cx="587209" cy="587209"/>
          </a:xfrm>
          <a:prstGeom prst="rect">
            <a:avLst/>
          </a:prstGeom>
          <a:noFill/>
          <a:ln>
            <a:noFill/>
          </a:ln>
        </p:spPr>
      </p:pic>
      <p:cxnSp>
        <p:nvCxnSpPr>
          <p:cNvPr id="1877" name="Google Shape;1877;p40"/>
          <p:cNvCxnSpPr>
            <a:endCxn id="1878" idx="1"/>
          </p:cNvCxnSpPr>
          <p:nvPr/>
        </p:nvCxnSpPr>
        <p:spPr>
          <a:xfrm>
            <a:off x="7711200" y="4266900"/>
            <a:ext cx="572400" cy="0"/>
          </a:xfrm>
          <a:prstGeom prst="straightConnector1">
            <a:avLst/>
          </a:prstGeom>
          <a:noFill/>
          <a:ln cap="flat" cmpd="sng" w="19050">
            <a:solidFill>
              <a:srgbClr val="6BA0B1"/>
            </a:solidFill>
            <a:prstDash val="solid"/>
            <a:round/>
            <a:headEnd len="med" w="med" type="none"/>
            <a:tailEnd len="med" w="med" type="triangle"/>
          </a:ln>
        </p:spPr>
      </p:cxnSp>
      <p:sp>
        <p:nvSpPr>
          <p:cNvPr id="1878" name="Google Shape;1878;p40"/>
          <p:cNvSpPr/>
          <p:nvPr/>
        </p:nvSpPr>
        <p:spPr>
          <a:xfrm>
            <a:off x="8283600" y="4028400"/>
            <a:ext cx="548700" cy="477000"/>
          </a:xfrm>
          <a:prstGeom prst="rect">
            <a:avLst/>
          </a:prstGeom>
          <a:solidFill>
            <a:schemeClr val="lt1"/>
          </a:solidFill>
          <a:ln cap="flat" cmpd="sng" w="28575">
            <a:solidFill>
              <a:srgbClr val="E7837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41"/>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Overview</a:t>
            </a:r>
            <a:endParaRPr/>
          </a:p>
        </p:txBody>
      </p:sp>
      <p:sp>
        <p:nvSpPr>
          <p:cNvPr id="1885" name="Google Shape;1885;p41"/>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We define three security properties of a pointer such that, if achieved, prevent pointers from being tampered with. </a:t>
            </a:r>
            <a:endParaRPr/>
          </a:p>
        </p:txBody>
      </p:sp>
      <p:sp>
        <p:nvSpPr>
          <p:cNvPr id="1886" name="Google Shape;1886;p41"/>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87" name="Google Shape;1887;p41"/>
          <p:cNvPicPr preferRelativeResize="0"/>
          <p:nvPr/>
        </p:nvPicPr>
        <p:blipFill>
          <a:blip r:embed="rId3">
            <a:alphaModFix/>
          </a:blip>
          <a:stretch>
            <a:fillRect/>
          </a:stretch>
        </p:blipFill>
        <p:spPr>
          <a:xfrm>
            <a:off x="7784100" y="1879975"/>
            <a:ext cx="529032" cy="529032"/>
          </a:xfrm>
          <a:prstGeom prst="rect">
            <a:avLst/>
          </a:prstGeom>
          <a:noFill/>
          <a:ln>
            <a:noFill/>
          </a:ln>
        </p:spPr>
      </p:pic>
      <p:sp>
        <p:nvSpPr>
          <p:cNvPr id="1888" name="Google Shape;1888;p41"/>
          <p:cNvSpPr txBox="1"/>
          <p:nvPr>
            <p:ph idx="1" type="body"/>
          </p:nvPr>
        </p:nvSpPr>
        <p:spPr>
          <a:xfrm>
            <a:off x="350700" y="1879975"/>
            <a:ext cx="7271400" cy="3594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u="sng"/>
              <a:t>Unforgeability</a:t>
            </a:r>
            <a:r>
              <a:rPr lang="en"/>
              <a:t>: A pointer should always point to its legitimate object.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Non-copyability: A pointer can only be used when it is at its specific legitimate location.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Non-dangling: A pointer cannot be used after its object has been freed.</a:t>
            </a:r>
            <a:endParaRPr/>
          </a:p>
          <a:p>
            <a:pPr indent="0" lvl="0" marL="0" rtl="0" algn="l">
              <a:spcBef>
                <a:spcPts val="0"/>
              </a:spcBef>
              <a:spcAft>
                <a:spcPts val="0"/>
              </a:spcAft>
              <a:buNone/>
            </a:pPr>
            <a:r>
              <a:t/>
            </a:r>
            <a:endParaRPr/>
          </a:p>
        </p:txBody>
      </p:sp>
      <p:pic>
        <p:nvPicPr>
          <p:cNvPr id="1889" name="Google Shape;1889;p41"/>
          <p:cNvPicPr preferRelativeResize="0"/>
          <p:nvPr/>
        </p:nvPicPr>
        <p:blipFill>
          <a:blip r:embed="rId4">
            <a:alphaModFix/>
          </a:blip>
          <a:stretch>
            <a:fillRect/>
          </a:stretch>
        </p:blipFill>
        <p:spPr>
          <a:xfrm>
            <a:off x="7748188" y="2823150"/>
            <a:ext cx="587209" cy="587209"/>
          </a:xfrm>
          <a:prstGeom prst="rect">
            <a:avLst/>
          </a:prstGeom>
          <a:noFill/>
          <a:ln>
            <a:noFill/>
          </a:ln>
        </p:spPr>
      </p:pic>
      <p:cxnSp>
        <p:nvCxnSpPr>
          <p:cNvPr id="1890" name="Google Shape;1890;p41"/>
          <p:cNvCxnSpPr>
            <a:endCxn id="1891" idx="1"/>
          </p:cNvCxnSpPr>
          <p:nvPr/>
        </p:nvCxnSpPr>
        <p:spPr>
          <a:xfrm>
            <a:off x="7711200" y="4266900"/>
            <a:ext cx="572400" cy="0"/>
          </a:xfrm>
          <a:prstGeom prst="straightConnector1">
            <a:avLst/>
          </a:prstGeom>
          <a:noFill/>
          <a:ln cap="flat" cmpd="sng" w="19050">
            <a:solidFill>
              <a:srgbClr val="6BA0B1"/>
            </a:solidFill>
            <a:prstDash val="solid"/>
            <a:round/>
            <a:headEnd len="med" w="med" type="none"/>
            <a:tailEnd len="med" w="med" type="triangle"/>
          </a:ln>
        </p:spPr>
      </p:cxnSp>
      <p:sp>
        <p:nvSpPr>
          <p:cNvPr id="1891" name="Google Shape;1891;p41"/>
          <p:cNvSpPr/>
          <p:nvPr/>
        </p:nvSpPr>
        <p:spPr>
          <a:xfrm>
            <a:off x="8283600" y="4028400"/>
            <a:ext cx="548700" cy="477000"/>
          </a:xfrm>
          <a:prstGeom prst="rect">
            <a:avLst/>
          </a:prstGeom>
          <a:solidFill>
            <a:schemeClr val="lt1"/>
          </a:solidFill>
          <a:ln cap="flat" cmpd="sng" w="28575">
            <a:solidFill>
              <a:srgbClr val="E7837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42"/>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Overview</a:t>
            </a:r>
            <a:endParaRPr/>
          </a:p>
        </p:txBody>
      </p:sp>
      <p:sp>
        <p:nvSpPr>
          <p:cNvPr id="1898" name="Google Shape;1898;p42"/>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We define three security properties of a pointer such that, if achieved, prevent pointers from being tampered with. </a:t>
            </a:r>
            <a:endParaRPr/>
          </a:p>
        </p:txBody>
      </p:sp>
      <p:sp>
        <p:nvSpPr>
          <p:cNvPr id="1899" name="Google Shape;1899;p42"/>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0" name="Google Shape;1900;p42"/>
          <p:cNvPicPr preferRelativeResize="0"/>
          <p:nvPr/>
        </p:nvPicPr>
        <p:blipFill>
          <a:blip r:embed="rId3">
            <a:alphaModFix/>
          </a:blip>
          <a:stretch>
            <a:fillRect/>
          </a:stretch>
        </p:blipFill>
        <p:spPr>
          <a:xfrm>
            <a:off x="7784100" y="1879975"/>
            <a:ext cx="529032" cy="529032"/>
          </a:xfrm>
          <a:prstGeom prst="rect">
            <a:avLst/>
          </a:prstGeom>
          <a:noFill/>
          <a:ln>
            <a:noFill/>
          </a:ln>
        </p:spPr>
      </p:pic>
      <p:sp>
        <p:nvSpPr>
          <p:cNvPr id="1901" name="Google Shape;1901;p42"/>
          <p:cNvSpPr txBox="1"/>
          <p:nvPr>
            <p:ph idx="1" type="body"/>
          </p:nvPr>
        </p:nvSpPr>
        <p:spPr>
          <a:xfrm>
            <a:off x="350700" y="1879975"/>
            <a:ext cx="7271400" cy="3594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Unforgeability: A pointer should always point to its legitimate object.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b="1" lang="en" u="sng"/>
              <a:t>Non-copyability</a:t>
            </a:r>
            <a:r>
              <a:rPr lang="en"/>
              <a:t>: A pointer can only be used when it is at its specific legitimate location.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Non-dangling: A pointer cannot be used after its object has been freed.</a:t>
            </a:r>
            <a:endParaRPr/>
          </a:p>
          <a:p>
            <a:pPr indent="0" lvl="0" marL="0" rtl="0" algn="l">
              <a:spcBef>
                <a:spcPts val="0"/>
              </a:spcBef>
              <a:spcAft>
                <a:spcPts val="0"/>
              </a:spcAft>
              <a:buNone/>
            </a:pPr>
            <a:r>
              <a:t/>
            </a:r>
            <a:endParaRPr/>
          </a:p>
        </p:txBody>
      </p:sp>
      <p:pic>
        <p:nvPicPr>
          <p:cNvPr id="1902" name="Google Shape;1902;p42"/>
          <p:cNvPicPr preferRelativeResize="0"/>
          <p:nvPr/>
        </p:nvPicPr>
        <p:blipFill>
          <a:blip r:embed="rId4">
            <a:alphaModFix/>
          </a:blip>
          <a:stretch>
            <a:fillRect/>
          </a:stretch>
        </p:blipFill>
        <p:spPr>
          <a:xfrm>
            <a:off x="7748188" y="2823150"/>
            <a:ext cx="587209" cy="587209"/>
          </a:xfrm>
          <a:prstGeom prst="rect">
            <a:avLst/>
          </a:prstGeom>
          <a:noFill/>
          <a:ln>
            <a:noFill/>
          </a:ln>
        </p:spPr>
      </p:pic>
      <p:cxnSp>
        <p:nvCxnSpPr>
          <p:cNvPr id="1903" name="Google Shape;1903;p42"/>
          <p:cNvCxnSpPr>
            <a:endCxn id="1904" idx="1"/>
          </p:cNvCxnSpPr>
          <p:nvPr/>
        </p:nvCxnSpPr>
        <p:spPr>
          <a:xfrm>
            <a:off x="7711200" y="4266900"/>
            <a:ext cx="572400" cy="0"/>
          </a:xfrm>
          <a:prstGeom prst="straightConnector1">
            <a:avLst/>
          </a:prstGeom>
          <a:noFill/>
          <a:ln cap="flat" cmpd="sng" w="19050">
            <a:solidFill>
              <a:srgbClr val="6BA0B1"/>
            </a:solidFill>
            <a:prstDash val="solid"/>
            <a:round/>
            <a:headEnd len="med" w="med" type="none"/>
            <a:tailEnd len="med" w="med" type="triangle"/>
          </a:ln>
        </p:spPr>
      </p:cxnSp>
      <p:sp>
        <p:nvSpPr>
          <p:cNvPr id="1904" name="Google Shape;1904;p42"/>
          <p:cNvSpPr/>
          <p:nvPr/>
        </p:nvSpPr>
        <p:spPr>
          <a:xfrm>
            <a:off x="8283600" y="4028400"/>
            <a:ext cx="548700" cy="477000"/>
          </a:xfrm>
          <a:prstGeom prst="rect">
            <a:avLst/>
          </a:prstGeom>
          <a:solidFill>
            <a:schemeClr val="lt1"/>
          </a:solidFill>
          <a:ln cap="flat" cmpd="sng" w="28575">
            <a:solidFill>
              <a:srgbClr val="E7837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86" name="Shape 86"/>
        <p:cNvGrpSpPr/>
        <p:nvPr/>
      </p:nvGrpSpPr>
      <p:grpSpPr>
        <a:xfrm>
          <a:off x="0" y="0"/>
          <a:ext cx="0" cy="0"/>
          <a:chOff x="0" y="0"/>
          <a:chExt cx="0" cy="0"/>
        </a:xfrm>
      </p:grpSpPr>
      <p:sp>
        <p:nvSpPr>
          <p:cNvPr id="87" name="Google Shape;87;p1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88" name="Google Shape;88;p16"/>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lnSpc>
                <a:spcPct val="150000"/>
              </a:lnSpc>
              <a:spcBef>
                <a:spcPts val="0"/>
              </a:spcBef>
              <a:spcAft>
                <a:spcPts val="0"/>
              </a:spcAft>
              <a:buSzPts val="1800"/>
              <a:buChar char="●"/>
            </a:pPr>
            <a:r>
              <a:rPr b="1" lang="en"/>
              <a:t>Motivation</a:t>
            </a:r>
            <a:endParaRPr b="1"/>
          </a:p>
          <a:p>
            <a:pPr indent="-342900" lvl="0" marL="457200" rtl="0" algn="l">
              <a:lnSpc>
                <a:spcPct val="150000"/>
              </a:lnSpc>
              <a:spcBef>
                <a:spcPts val="0"/>
              </a:spcBef>
              <a:spcAft>
                <a:spcPts val="0"/>
              </a:spcAft>
              <a:buSzPts val="1800"/>
              <a:buChar char="●"/>
            </a:pPr>
            <a:r>
              <a:rPr lang="en"/>
              <a:t>Background</a:t>
            </a:r>
            <a:endParaRPr/>
          </a:p>
          <a:p>
            <a:pPr indent="-342900" lvl="0" marL="457200" rtl="0" algn="l">
              <a:lnSpc>
                <a:spcPct val="150000"/>
              </a:lnSpc>
              <a:spcBef>
                <a:spcPts val="0"/>
              </a:spcBef>
              <a:spcAft>
                <a:spcPts val="0"/>
              </a:spcAft>
              <a:buSzPts val="1800"/>
              <a:buChar char="●"/>
            </a:pPr>
            <a:r>
              <a:rPr lang="en"/>
              <a:t>Present </a:t>
            </a:r>
            <a:r>
              <a:rPr lang="en"/>
              <a:t>Contributions</a:t>
            </a:r>
            <a:endParaRPr/>
          </a:p>
          <a:p>
            <a:pPr indent="-342900" lvl="0" marL="457200" rtl="0" algn="l">
              <a:lnSpc>
                <a:spcPct val="150000"/>
              </a:lnSpc>
              <a:spcBef>
                <a:spcPts val="0"/>
              </a:spcBef>
              <a:spcAft>
                <a:spcPts val="0"/>
              </a:spcAft>
              <a:buSzPts val="1800"/>
              <a:buChar char="●"/>
            </a:pPr>
            <a:r>
              <a:rPr lang="en"/>
              <a:t>Future Work</a:t>
            </a:r>
            <a:endParaRPr/>
          </a:p>
          <a:p>
            <a:pPr indent="-342900" lvl="0" marL="457200" rtl="0" algn="l">
              <a:lnSpc>
                <a:spcPct val="150000"/>
              </a:lnSpc>
              <a:spcBef>
                <a:spcPts val="0"/>
              </a:spcBef>
              <a:spcAft>
                <a:spcPts val="0"/>
              </a:spcAft>
              <a:buSzPts val="1800"/>
              <a:buChar char="●"/>
            </a:pPr>
            <a:r>
              <a:rPr lang="en"/>
              <a:t>Summary</a:t>
            </a:r>
            <a:endParaRPr/>
          </a:p>
        </p:txBody>
      </p:sp>
      <p:sp>
        <p:nvSpPr>
          <p:cNvPr id="89" name="Google Shape;89;p1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43"/>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Overview</a:t>
            </a:r>
            <a:endParaRPr/>
          </a:p>
        </p:txBody>
      </p:sp>
      <p:sp>
        <p:nvSpPr>
          <p:cNvPr id="1911" name="Google Shape;1911;p43"/>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We define three security properties of a pointer such that, if achieved, prevent pointers from being tampered with. </a:t>
            </a:r>
            <a:endParaRPr/>
          </a:p>
        </p:txBody>
      </p:sp>
      <p:sp>
        <p:nvSpPr>
          <p:cNvPr id="1912" name="Google Shape;1912;p43"/>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13" name="Google Shape;1913;p43"/>
          <p:cNvPicPr preferRelativeResize="0"/>
          <p:nvPr/>
        </p:nvPicPr>
        <p:blipFill>
          <a:blip r:embed="rId3">
            <a:alphaModFix/>
          </a:blip>
          <a:stretch>
            <a:fillRect/>
          </a:stretch>
        </p:blipFill>
        <p:spPr>
          <a:xfrm>
            <a:off x="7784100" y="1879975"/>
            <a:ext cx="529032" cy="529032"/>
          </a:xfrm>
          <a:prstGeom prst="rect">
            <a:avLst/>
          </a:prstGeom>
          <a:noFill/>
          <a:ln>
            <a:noFill/>
          </a:ln>
        </p:spPr>
      </p:pic>
      <p:sp>
        <p:nvSpPr>
          <p:cNvPr id="1914" name="Google Shape;1914;p43"/>
          <p:cNvSpPr txBox="1"/>
          <p:nvPr>
            <p:ph idx="1" type="body"/>
          </p:nvPr>
        </p:nvSpPr>
        <p:spPr>
          <a:xfrm>
            <a:off x="350700" y="1879975"/>
            <a:ext cx="7271400" cy="3594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Unforgeability: A pointer should always point to its legitimate object.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Non-copyability: A pointer can only be used when it is at its specific legitimate location.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b="1" lang="en" u="sng"/>
              <a:t>Non-dangling:</a:t>
            </a:r>
            <a:r>
              <a:rPr lang="en"/>
              <a:t> A pointer cannot be used after its object has been freed.</a:t>
            </a:r>
            <a:endParaRPr/>
          </a:p>
          <a:p>
            <a:pPr indent="0" lvl="0" marL="0" rtl="0" algn="l">
              <a:spcBef>
                <a:spcPts val="0"/>
              </a:spcBef>
              <a:spcAft>
                <a:spcPts val="0"/>
              </a:spcAft>
              <a:buNone/>
            </a:pPr>
            <a:r>
              <a:t/>
            </a:r>
            <a:endParaRPr/>
          </a:p>
        </p:txBody>
      </p:sp>
      <p:pic>
        <p:nvPicPr>
          <p:cNvPr id="1915" name="Google Shape;1915;p43"/>
          <p:cNvPicPr preferRelativeResize="0"/>
          <p:nvPr/>
        </p:nvPicPr>
        <p:blipFill>
          <a:blip r:embed="rId4">
            <a:alphaModFix/>
          </a:blip>
          <a:stretch>
            <a:fillRect/>
          </a:stretch>
        </p:blipFill>
        <p:spPr>
          <a:xfrm>
            <a:off x="7748188" y="2823150"/>
            <a:ext cx="587209" cy="587209"/>
          </a:xfrm>
          <a:prstGeom prst="rect">
            <a:avLst/>
          </a:prstGeom>
          <a:noFill/>
          <a:ln>
            <a:noFill/>
          </a:ln>
        </p:spPr>
      </p:pic>
      <p:cxnSp>
        <p:nvCxnSpPr>
          <p:cNvPr id="1916" name="Google Shape;1916;p43"/>
          <p:cNvCxnSpPr>
            <a:endCxn id="1917" idx="1"/>
          </p:cNvCxnSpPr>
          <p:nvPr/>
        </p:nvCxnSpPr>
        <p:spPr>
          <a:xfrm>
            <a:off x="7711200" y="4266900"/>
            <a:ext cx="572400" cy="0"/>
          </a:xfrm>
          <a:prstGeom prst="straightConnector1">
            <a:avLst/>
          </a:prstGeom>
          <a:noFill/>
          <a:ln cap="flat" cmpd="sng" w="19050">
            <a:solidFill>
              <a:srgbClr val="6BA0B1"/>
            </a:solidFill>
            <a:prstDash val="solid"/>
            <a:round/>
            <a:headEnd len="med" w="med" type="none"/>
            <a:tailEnd len="med" w="med" type="triangle"/>
          </a:ln>
        </p:spPr>
      </p:cxnSp>
      <p:sp>
        <p:nvSpPr>
          <p:cNvPr id="1917" name="Google Shape;1917;p43"/>
          <p:cNvSpPr/>
          <p:nvPr/>
        </p:nvSpPr>
        <p:spPr>
          <a:xfrm>
            <a:off x="8283600" y="4028400"/>
            <a:ext cx="548700" cy="477000"/>
          </a:xfrm>
          <a:prstGeom prst="rect">
            <a:avLst/>
          </a:prstGeom>
          <a:solidFill>
            <a:schemeClr val="lt1"/>
          </a:solidFill>
          <a:ln cap="flat" cmpd="sng" w="28575">
            <a:solidFill>
              <a:srgbClr val="E7837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44"/>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PACTight</a:t>
            </a:r>
            <a:endParaRPr/>
          </a:p>
        </p:txBody>
      </p:sp>
      <p:sp>
        <p:nvSpPr>
          <p:cNvPr id="1924" name="Google Shape;1924;p44"/>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sz="2200" u="sng"/>
              <a:t>The three properties:</a:t>
            </a:r>
            <a:endParaRPr sz="2200"/>
          </a:p>
        </p:txBody>
      </p:sp>
      <p:sp>
        <p:nvSpPr>
          <p:cNvPr id="1925" name="Google Shape;1925;p44"/>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926" name="Google Shape;1926;p44"/>
          <p:cNvCxnSpPr/>
          <p:nvPr/>
        </p:nvCxnSpPr>
        <p:spPr>
          <a:xfrm>
            <a:off x="3183000" y="1425600"/>
            <a:ext cx="8100" cy="2956500"/>
          </a:xfrm>
          <a:prstGeom prst="straightConnector1">
            <a:avLst/>
          </a:prstGeom>
          <a:noFill/>
          <a:ln cap="flat" cmpd="sng" w="19050">
            <a:solidFill>
              <a:srgbClr val="861F41"/>
            </a:solidFill>
            <a:prstDash val="solid"/>
            <a:round/>
            <a:headEnd len="med" w="med" type="none"/>
            <a:tailEnd len="med" w="med" type="none"/>
          </a:ln>
        </p:spPr>
      </p:cxnSp>
      <p:cxnSp>
        <p:nvCxnSpPr>
          <p:cNvPr id="1927" name="Google Shape;1927;p44"/>
          <p:cNvCxnSpPr/>
          <p:nvPr/>
        </p:nvCxnSpPr>
        <p:spPr>
          <a:xfrm>
            <a:off x="6002400" y="1425600"/>
            <a:ext cx="8100" cy="2956500"/>
          </a:xfrm>
          <a:prstGeom prst="straightConnector1">
            <a:avLst/>
          </a:prstGeom>
          <a:noFill/>
          <a:ln cap="flat" cmpd="sng" w="19050">
            <a:solidFill>
              <a:srgbClr val="861F41"/>
            </a:solidFill>
            <a:prstDash val="solid"/>
            <a:round/>
            <a:headEnd len="med" w="med" type="none"/>
            <a:tailEnd len="med" w="med" type="none"/>
          </a:ln>
        </p:spPr>
      </p:cxnSp>
      <p:sp>
        <p:nvSpPr>
          <p:cNvPr id="1928" name="Google Shape;1928;p4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45"/>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PACTight</a:t>
            </a:r>
            <a:endParaRPr/>
          </a:p>
        </p:txBody>
      </p:sp>
      <p:sp>
        <p:nvSpPr>
          <p:cNvPr id="1934" name="Google Shape;1934;p45"/>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sz="2200" u="sng"/>
              <a:t>The three properties:</a:t>
            </a:r>
            <a:endParaRPr sz="2200"/>
          </a:p>
        </p:txBody>
      </p:sp>
      <p:sp>
        <p:nvSpPr>
          <p:cNvPr id="1935" name="Google Shape;1935;p45"/>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6" name="Google Shape;1936;p45"/>
          <p:cNvSpPr/>
          <p:nvPr/>
        </p:nvSpPr>
        <p:spPr>
          <a:xfrm>
            <a:off x="470250" y="27774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Forged Pointer</a:t>
            </a:r>
            <a:endParaRPr sz="1800">
              <a:latin typeface="Calibri"/>
              <a:ea typeface="Calibri"/>
              <a:cs typeface="Calibri"/>
              <a:sym typeface="Calibri"/>
            </a:endParaRPr>
          </a:p>
        </p:txBody>
      </p:sp>
      <p:sp>
        <p:nvSpPr>
          <p:cNvPr id="1937" name="Google Shape;1937;p45"/>
          <p:cNvSpPr/>
          <p:nvPr/>
        </p:nvSpPr>
        <p:spPr>
          <a:xfrm>
            <a:off x="5181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1938" name="Google Shape;1938;p45"/>
          <p:cNvSpPr/>
          <p:nvPr/>
        </p:nvSpPr>
        <p:spPr>
          <a:xfrm>
            <a:off x="19518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1939" name="Google Shape;1939;p45"/>
          <p:cNvSpPr/>
          <p:nvPr/>
        </p:nvSpPr>
        <p:spPr>
          <a:xfrm>
            <a:off x="19518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1940" name="Google Shape;1940;p45"/>
          <p:cNvSpPr txBox="1"/>
          <p:nvPr/>
        </p:nvSpPr>
        <p:spPr>
          <a:xfrm>
            <a:off x="202200" y="434402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Forgeability</a:t>
            </a:r>
            <a:endParaRPr b="1" sz="1900">
              <a:latin typeface="Calibri"/>
              <a:ea typeface="Calibri"/>
              <a:cs typeface="Calibri"/>
              <a:sym typeface="Calibri"/>
            </a:endParaRPr>
          </a:p>
        </p:txBody>
      </p:sp>
      <p:cxnSp>
        <p:nvCxnSpPr>
          <p:cNvPr id="1941" name="Google Shape;1941;p45"/>
          <p:cNvCxnSpPr>
            <a:stCxn id="1937" idx="3"/>
            <a:endCxn id="1938" idx="1"/>
          </p:cNvCxnSpPr>
          <p:nvPr/>
        </p:nvCxnSpPr>
        <p:spPr>
          <a:xfrm>
            <a:off x="1500000" y="1953150"/>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1942" name="Google Shape;1942;p45"/>
          <p:cNvCxnSpPr>
            <a:stCxn id="1936" idx="3"/>
            <a:endCxn id="1943" idx="1"/>
          </p:cNvCxnSpPr>
          <p:nvPr/>
        </p:nvCxnSpPr>
        <p:spPr>
          <a:xfrm>
            <a:off x="1547850" y="3089275"/>
            <a:ext cx="356100" cy="783300"/>
          </a:xfrm>
          <a:prstGeom prst="straightConnector1">
            <a:avLst/>
          </a:prstGeom>
          <a:noFill/>
          <a:ln cap="flat" cmpd="sng" w="19050">
            <a:solidFill>
              <a:srgbClr val="E78372"/>
            </a:solidFill>
            <a:prstDash val="solid"/>
            <a:round/>
            <a:headEnd len="med" w="med" type="none"/>
            <a:tailEnd len="med" w="med" type="triangle"/>
          </a:ln>
        </p:spPr>
      </p:cxnSp>
      <p:cxnSp>
        <p:nvCxnSpPr>
          <p:cNvPr id="1944" name="Google Shape;1944;p45"/>
          <p:cNvCxnSpPr/>
          <p:nvPr/>
        </p:nvCxnSpPr>
        <p:spPr>
          <a:xfrm>
            <a:off x="1733100" y="2259900"/>
            <a:ext cx="0" cy="494100"/>
          </a:xfrm>
          <a:prstGeom prst="straightConnector1">
            <a:avLst/>
          </a:prstGeom>
          <a:noFill/>
          <a:ln cap="flat" cmpd="sng" w="19050">
            <a:solidFill>
              <a:schemeClr val="dk1"/>
            </a:solidFill>
            <a:prstDash val="dash"/>
            <a:round/>
            <a:headEnd len="med" w="med" type="none"/>
            <a:tailEnd len="med" w="med" type="triangle"/>
          </a:ln>
        </p:spPr>
      </p:cxnSp>
      <p:sp>
        <p:nvSpPr>
          <p:cNvPr id="1943" name="Google Shape;1943;p45"/>
          <p:cNvSpPr/>
          <p:nvPr/>
        </p:nvSpPr>
        <p:spPr>
          <a:xfrm>
            <a:off x="1903950" y="35607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Another object</a:t>
            </a:r>
            <a:endParaRPr sz="1800">
              <a:latin typeface="Calibri"/>
              <a:ea typeface="Calibri"/>
              <a:cs typeface="Calibri"/>
              <a:sym typeface="Calibri"/>
            </a:endParaRPr>
          </a:p>
        </p:txBody>
      </p:sp>
      <p:cxnSp>
        <p:nvCxnSpPr>
          <p:cNvPr id="1945" name="Google Shape;1945;p45"/>
          <p:cNvCxnSpPr/>
          <p:nvPr/>
        </p:nvCxnSpPr>
        <p:spPr>
          <a:xfrm>
            <a:off x="3183000" y="1425600"/>
            <a:ext cx="8100" cy="2956500"/>
          </a:xfrm>
          <a:prstGeom prst="straightConnector1">
            <a:avLst/>
          </a:prstGeom>
          <a:noFill/>
          <a:ln cap="flat" cmpd="sng" w="19050">
            <a:solidFill>
              <a:srgbClr val="861F41"/>
            </a:solidFill>
            <a:prstDash val="solid"/>
            <a:round/>
            <a:headEnd len="med" w="med" type="none"/>
            <a:tailEnd len="med" w="med" type="none"/>
          </a:ln>
        </p:spPr>
      </p:cxnSp>
      <p:cxnSp>
        <p:nvCxnSpPr>
          <p:cNvPr id="1946" name="Google Shape;1946;p45"/>
          <p:cNvCxnSpPr/>
          <p:nvPr/>
        </p:nvCxnSpPr>
        <p:spPr>
          <a:xfrm>
            <a:off x="6002400" y="1425600"/>
            <a:ext cx="8100" cy="2956500"/>
          </a:xfrm>
          <a:prstGeom prst="straightConnector1">
            <a:avLst/>
          </a:prstGeom>
          <a:noFill/>
          <a:ln cap="flat" cmpd="sng" w="19050">
            <a:solidFill>
              <a:srgbClr val="861F41"/>
            </a:solidFill>
            <a:prstDash val="solid"/>
            <a:round/>
            <a:headEnd len="med" w="med" type="none"/>
            <a:tailEnd len="med" w="med" type="none"/>
          </a:ln>
        </p:spPr>
      </p:cxnSp>
      <p:sp>
        <p:nvSpPr>
          <p:cNvPr id="1947" name="Google Shape;1947;p45"/>
          <p:cNvSpPr/>
          <p:nvPr/>
        </p:nvSpPr>
        <p:spPr>
          <a:xfrm>
            <a:off x="105150" y="3872575"/>
            <a:ext cx="1285800" cy="396300"/>
          </a:xfrm>
          <a:prstGeom prst="wedgeRoundRectCallout">
            <a:avLst>
              <a:gd fmla="val 18659" name="adj1"/>
              <a:gd fmla="val -161235"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Pointer is corrupted</a:t>
            </a:r>
            <a:endParaRPr b="1" sz="1200"/>
          </a:p>
        </p:txBody>
      </p:sp>
      <p:pic>
        <p:nvPicPr>
          <p:cNvPr id="1948" name="Google Shape;1948;p45"/>
          <p:cNvPicPr preferRelativeResize="0"/>
          <p:nvPr/>
        </p:nvPicPr>
        <p:blipFill>
          <a:blip r:embed="rId3">
            <a:alphaModFix/>
          </a:blip>
          <a:stretch>
            <a:fillRect/>
          </a:stretch>
        </p:blipFill>
        <p:spPr>
          <a:xfrm>
            <a:off x="1066925" y="3950432"/>
            <a:ext cx="203298" cy="194886"/>
          </a:xfrm>
          <a:prstGeom prst="rect">
            <a:avLst/>
          </a:prstGeom>
          <a:noFill/>
          <a:ln>
            <a:noFill/>
          </a:ln>
        </p:spPr>
      </p:pic>
      <p:sp>
        <p:nvSpPr>
          <p:cNvPr id="1949" name="Google Shape;1949;p4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46"/>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PACTight</a:t>
            </a:r>
            <a:endParaRPr/>
          </a:p>
        </p:txBody>
      </p:sp>
      <p:sp>
        <p:nvSpPr>
          <p:cNvPr id="1955" name="Google Shape;1955;p46"/>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sz="2200" u="sng"/>
              <a:t>The three properties:</a:t>
            </a:r>
            <a:endParaRPr sz="2200"/>
          </a:p>
        </p:txBody>
      </p:sp>
      <p:sp>
        <p:nvSpPr>
          <p:cNvPr id="1956" name="Google Shape;1956;p46"/>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7" name="Google Shape;1957;p46"/>
          <p:cNvSpPr/>
          <p:nvPr/>
        </p:nvSpPr>
        <p:spPr>
          <a:xfrm>
            <a:off x="470250" y="27774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Forged Pointer</a:t>
            </a:r>
            <a:endParaRPr sz="1800">
              <a:latin typeface="Calibri"/>
              <a:ea typeface="Calibri"/>
              <a:cs typeface="Calibri"/>
              <a:sym typeface="Calibri"/>
            </a:endParaRPr>
          </a:p>
        </p:txBody>
      </p:sp>
      <p:sp>
        <p:nvSpPr>
          <p:cNvPr id="1958" name="Google Shape;1958;p46"/>
          <p:cNvSpPr/>
          <p:nvPr/>
        </p:nvSpPr>
        <p:spPr>
          <a:xfrm>
            <a:off x="5181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1959" name="Google Shape;1959;p46"/>
          <p:cNvSpPr/>
          <p:nvPr/>
        </p:nvSpPr>
        <p:spPr>
          <a:xfrm>
            <a:off x="19518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1960" name="Google Shape;1960;p46"/>
          <p:cNvSpPr/>
          <p:nvPr/>
        </p:nvSpPr>
        <p:spPr>
          <a:xfrm>
            <a:off x="19518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1961" name="Google Shape;1961;p46"/>
          <p:cNvSpPr txBox="1"/>
          <p:nvPr/>
        </p:nvSpPr>
        <p:spPr>
          <a:xfrm>
            <a:off x="202200" y="434402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Forgeability</a:t>
            </a:r>
            <a:endParaRPr b="1" sz="1900">
              <a:latin typeface="Calibri"/>
              <a:ea typeface="Calibri"/>
              <a:cs typeface="Calibri"/>
              <a:sym typeface="Calibri"/>
            </a:endParaRPr>
          </a:p>
        </p:txBody>
      </p:sp>
      <p:cxnSp>
        <p:nvCxnSpPr>
          <p:cNvPr id="1962" name="Google Shape;1962;p46"/>
          <p:cNvCxnSpPr>
            <a:stCxn id="1958" idx="3"/>
            <a:endCxn id="1959" idx="1"/>
          </p:cNvCxnSpPr>
          <p:nvPr/>
        </p:nvCxnSpPr>
        <p:spPr>
          <a:xfrm>
            <a:off x="1500000" y="1953150"/>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1963" name="Google Shape;1963;p46"/>
          <p:cNvCxnSpPr>
            <a:stCxn id="1957" idx="3"/>
            <a:endCxn id="1964" idx="1"/>
          </p:cNvCxnSpPr>
          <p:nvPr/>
        </p:nvCxnSpPr>
        <p:spPr>
          <a:xfrm>
            <a:off x="1547850" y="3089275"/>
            <a:ext cx="356100" cy="783300"/>
          </a:xfrm>
          <a:prstGeom prst="straightConnector1">
            <a:avLst/>
          </a:prstGeom>
          <a:noFill/>
          <a:ln cap="flat" cmpd="sng" w="19050">
            <a:solidFill>
              <a:srgbClr val="E78372"/>
            </a:solidFill>
            <a:prstDash val="solid"/>
            <a:round/>
            <a:headEnd len="med" w="med" type="none"/>
            <a:tailEnd len="med" w="med" type="triangle"/>
          </a:ln>
        </p:spPr>
      </p:cxnSp>
      <p:cxnSp>
        <p:nvCxnSpPr>
          <p:cNvPr id="1965" name="Google Shape;1965;p46"/>
          <p:cNvCxnSpPr/>
          <p:nvPr/>
        </p:nvCxnSpPr>
        <p:spPr>
          <a:xfrm>
            <a:off x="1733100" y="2259900"/>
            <a:ext cx="0" cy="494100"/>
          </a:xfrm>
          <a:prstGeom prst="straightConnector1">
            <a:avLst/>
          </a:prstGeom>
          <a:noFill/>
          <a:ln cap="flat" cmpd="sng" w="19050">
            <a:solidFill>
              <a:schemeClr val="dk1"/>
            </a:solidFill>
            <a:prstDash val="dash"/>
            <a:round/>
            <a:headEnd len="med" w="med" type="none"/>
            <a:tailEnd len="med" w="med" type="triangle"/>
          </a:ln>
        </p:spPr>
      </p:cxnSp>
      <p:sp>
        <p:nvSpPr>
          <p:cNvPr id="1964" name="Google Shape;1964;p46"/>
          <p:cNvSpPr/>
          <p:nvPr/>
        </p:nvSpPr>
        <p:spPr>
          <a:xfrm>
            <a:off x="1903950" y="35607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Another object</a:t>
            </a:r>
            <a:endParaRPr sz="1800">
              <a:latin typeface="Calibri"/>
              <a:ea typeface="Calibri"/>
              <a:cs typeface="Calibri"/>
              <a:sym typeface="Calibri"/>
            </a:endParaRPr>
          </a:p>
        </p:txBody>
      </p:sp>
      <p:sp>
        <p:nvSpPr>
          <p:cNvPr id="1966" name="Google Shape;1966;p46"/>
          <p:cNvSpPr/>
          <p:nvPr/>
        </p:nvSpPr>
        <p:spPr>
          <a:xfrm>
            <a:off x="3365850" y="35607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Copied Pointer</a:t>
            </a:r>
            <a:endParaRPr sz="1800">
              <a:latin typeface="Calibri"/>
              <a:ea typeface="Calibri"/>
              <a:cs typeface="Calibri"/>
              <a:sym typeface="Calibri"/>
            </a:endParaRPr>
          </a:p>
        </p:txBody>
      </p:sp>
      <p:sp>
        <p:nvSpPr>
          <p:cNvPr id="1967" name="Google Shape;1967;p46"/>
          <p:cNvSpPr/>
          <p:nvPr/>
        </p:nvSpPr>
        <p:spPr>
          <a:xfrm>
            <a:off x="34137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1968" name="Google Shape;1968;p46"/>
          <p:cNvSpPr/>
          <p:nvPr/>
        </p:nvSpPr>
        <p:spPr>
          <a:xfrm>
            <a:off x="48474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1969" name="Google Shape;1969;p46"/>
          <p:cNvSpPr/>
          <p:nvPr/>
        </p:nvSpPr>
        <p:spPr>
          <a:xfrm>
            <a:off x="34137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1970" name="Google Shape;1970;p46"/>
          <p:cNvSpPr txBox="1"/>
          <p:nvPr/>
        </p:nvSpPr>
        <p:spPr>
          <a:xfrm>
            <a:off x="3097800" y="434402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Copyability</a:t>
            </a:r>
            <a:endParaRPr b="1" sz="1900">
              <a:latin typeface="Calibri"/>
              <a:ea typeface="Calibri"/>
              <a:cs typeface="Calibri"/>
              <a:sym typeface="Calibri"/>
            </a:endParaRPr>
          </a:p>
        </p:txBody>
      </p:sp>
      <p:cxnSp>
        <p:nvCxnSpPr>
          <p:cNvPr id="1971" name="Google Shape;1971;p46"/>
          <p:cNvCxnSpPr>
            <a:stCxn id="1967" idx="3"/>
            <a:endCxn id="1968" idx="1"/>
          </p:cNvCxnSpPr>
          <p:nvPr/>
        </p:nvCxnSpPr>
        <p:spPr>
          <a:xfrm>
            <a:off x="4395600" y="1953150"/>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1972" name="Google Shape;1972;p46"/>
          <p:cNvCxnSpPr>
            <a:stCxn id="1966" idx="3"/>
            <a:endCxn id="1973" idx="1"/>
          </p:cNvCxnSpPr>
          <p:nvPr/>
        </p:nvCxnSpPr>
        <p:spPr>
          <a:xfrm flipH="1" rot="10800000">
            <a:off x="4443450" y="3089275"/>
            <a:ext cx="404100" cy="783300"/>
          </a:xfrm>
          <a:prstGeom prst="straightConnector1">
            <a:avLst/>
          </a:prstGeom>
          <a:noFill/>
          <a:ln cap="flat" cmpd="sng" w="19050">
            <a:solidFill>
              <a:srgbClr val="E78372"/>
            </a:solidFill>
            <a:prstDash val="solid"/>
            <a:round/>
            <a:headEnd len="med" w="med" type="none"/>
            <a:tailEnd len="med" w="med" type="triangle"/>
          </a:ln>
        </p:spPr>
      </p:cxnSp>
      <p:cxnSp>
        <p:nvCxnSpPr>
          <p:cNvPr id="1974" name="Google Shape;1974;p46"/>
          <p:cNvCxnSpPr/>
          <p:nvPr/>
        </p:nvCxnSpPr>
        <p:spPr>
          <a:xfrm>
            <a:off x="4628700" y="2259900"/>
            <a:ext cx="0" cy="494100"/>
          </a:xfrm>
          <a:prstGeom prst="straightConnector1">
            <a:avLst/>
          </a:prstGeom>
          <a:noFill/>
          <a:ln cap="flat" cmpd="sng" w="19050">
            <a:solidFill>
              <a:schemeClr val="dk1"/>
            </a:solidFill>
            <a:prstDash val="dash"/>
            <a:round/>
            <a:headEnd len="med" w="med" type="none"/>
            <a:tailEnd len="med" w="med" type="triangle"/>
          </a:ln>
        </p:spPr>
      </p:cxnSp>
      <p:sp>
        <p:nvSpPr>
          <p:cNvPr id="1973" name="Google Shape;1973;p46"/>
          <p:cNvSpPr/>
          <p:nvPr/>
        </p:nvSpPr>
        <p:spPr>
          <a:xfrm>
            <a:off x="48474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cxnSp>
        <p:nvCxnSpPr>
          <p:cNvPr id="1975" name="Google Shape;1975;p46"/>
          <p:cNvCxnSpPr>
            <a:stCxn id="1969" idx="3"/>
            <a:endCxn id="1973" idx="1"/>
          </p:cNvCxnSpPr>
          <p:nvPr/>
        </p:nvCxnSpPr>
        <p:spPr>
          <a:xfrm>
            <a:off x="4395600" y="3089275"/>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1976" name="Google Shape;1976;p46"/>
          <p:cNvCxnSpPr/>
          <p:nvPr/>
        </p:nvCxnSpPr>
        <p:spPr>
          <a:xfrm>
            <a:off x="3183000" y="1425600"/>
            <a:ext cx="8100" cy="2956500"/>
          </a:xfrm>
          <a:prstGeom prst="straightConnector1">
            <a:avLst/>
          </a:prstGeom>
          <a:noFill/>
          <a:ln cap="flat" cmpd="sng" w="19050">
            <a:solidFill>
              <a:srgbClr val="861F41"/>
            </a:solidFill>
            <a:prstDash val="solid"/>
            <a:round/>
            <a:headEnd len="med" w="med" type="none"/>
            <a:tailEnd len="med" w="med" type="none"/>
          </a:ln>
        </p:spPr>
      </p:cxnSp>
      <p:cxnSp>
        <p:nvCxnSpPr>
          <p:cNvPr id="1977" name="Google Shape;1977;p46"/>
          <p:cNvCxnSpPr/>
          <p:nvPr/>
        </p:nvCxnSpPr>
        <p:spPr>
          <a:xfrm>
            <a:off x="6002400" y="1425600"/>
            <a:ext cx="8100" cy="2956500"/>
          </a:xfrm>
          <a:prstGeom prst="straightConnector1">
            <a:avLst/>
          </a:prstGeom>
          <a:noFill/>
          <a:ln cap="flat" cmpd="sng" w="19050">
            <a:solidFill>
              <a:srgbClr val="861F41"/>
            </a:solidFill>
            <a:prstDash val="solid"/>
            <a:round/>
            <a:headEnd len="med" w="med" type="none"/>
            <a:tailEnd len="med" w="med" type="none"/>
          </a:ln>
        </p:spPr>
      </p:cxnSp>
      <p:sp>
        <p:nvSpPr>
          <p:cNvPr id="1978" name="Google Shape;1978;p46"/>
          <p:cNvSpPr/>
          <p:nvPr/>
        </p:nvSpPr>
        <p:spPr>
          <a:xfrm>
            <a:off x="105150" y="3872575"/>
            <a:ext cx="1285800" cy="396300"/>
          </a:xfrm>
          <a:prstGeom prst="wedgeRoundRectCallout">
            <a:avLst>
              <a:gd fmla="val 18659" name="adj1"/>
              <a:gd fmla="val -161235"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Pointer is corrupted</a:t>
            </a:r>
            <a:endParaRPr b="1" sz="1200"/>
          </a:p>
        </p:txBody>
      </p:sp>
      <p:sp>
        <p:nvSpPr>
          <p:cNvPr id="1979" name="Google Shape;1979;p46"/>
          <p:cNvSpPr/>
          <p:nvPr/>
        </p:nvSpPr>
        <p:spPr>
          <a:xfrm>
            <a:off x="4664225" y="3720300"/>
            <a:ext cx="1165200" cy="623700"/>
          </a:xfrm>
          <a:prstGeom prst="wedgeRoundRectCallout">
            <a:avLst>
              <a:gd fmla="val -65848" name="adj1"/>
              <a:gd fmla="val -11817"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Pointer is harvested and copied</a:t>
            </a:r>
            <a:endParaRPr b="1" sz="1200"/>
          </a:p>
        </p:txBody>
      </p:sp>
      <p:pic>
        <p:nvPicPr>
          <p:cNvPr id="1980" name="Google Shape;1980;p46"/>
          <p:cNvPicPr preferRelativeResize="0"/>
          <p:nvPr/>
        </p:nvPicPr>
        <p:blipFill>
          <a:blip r:embed="rId3">
            <a:alphaModFix/>
          </a:blip>
          <a:stretch>
            <a:fillRect/>
          </a:stretch>
        </p:blipFill>
        <p:spPr>
          <a:xfrm>
            <a:off x="1066925" y="3950432"/>
            <a:ext cx="203298" cy="194886"/>
          </a:xfrm>
          <a:prstGeom prst="rect">
            <a:avLst/>
          </a:prstGeom>
          <a:noFill/>
          <a:ln>
            <a:noFill/>
          </a:ln>
        </p:spPr>
      </p:pic>
      <p:pic>
        <p:nvPicPr>
          <p:cNvPr id="1981" name="Google Shape;1981;p46"/>
          <p:cNvPicPr preferRelativeResize="0"/>
          <p:nvPr/>
        </p:nvPicPr>
        <p:blipFill>
          <a:blip r:embed="rId3">
            <a:alphaModFix/>
          </a:blip>
          <a:stretch>
            <a:fillRect/>
          </a:stretch>
        </p:blipFill>
        <p:spPr>
          <a:xfrm>
            <a:off x="5517486" y="3775093"/>
            <a:ext cx="203298" cy="194886"/>
          </a:xfrm>
          <a:prstGeom prst="rect">
            <a:avLst/>
          </a:prstGeom>
          <a:noFill/>
          <a:ln>
            <a:noFill/>
          </a:ln>
        </p:spPr>
      </p:pic>
      <p:sp>
        <p:nvSpPr>
          <p:cNvPr id="1982" name="Google Shape;1982;p4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47"/>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PACTight</a:t>
            </a:r>
            <a:endParaRPr/>
          </a:p>
        </p:txBody>
      </p:sp>
      <p:sp>
        <p:nvSpPr>
          <p:cNvPr id="1988" name="Google Shape;1988;p47"/>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sz="2200" u="sng"/>
              <a:t>The three properties:</a:t>
            </a:r>
            <a:endParaRPr sz="2200"/>
          </a:p>
        </p:txBody>
      </p:sp>
      <p:sp>
        <p:nvSpPr>
          <p:cNvPr id="1989" name="Google Shape;1989;p47"/>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0" name="Google Shape;1990;p47"/>
          <p:cNvSpPr/>
          <p:nvPr/>
        </p:nvSpPr>
        <p:spPr>
          <a:xfrm>
            <a:off x="470250" y="27774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Forged Pointer</a:t>
            </a:r>
            <a:endParaRPr sz="1800">
              <a:latin typeface="Calibri"/>
              <a:ea typeface="Calibri"/>
              <a:cs typeface="Calibri"/>
              <a:sym typeface="Calibri"/>
            </a:endParaRPr>
          </a:p>
        </p:txBody>
      </p:sp>
      <p:sp>
        <p:nvSpPr>
          <p:cNvPr id="1991" name="Google Shape;1991;p47"/>
          <p:cNvSpPr/>
          <p:nvPr/>
        </p:nvSpPr>
        <p:spPr>
          <a:xfrm>
            <a:off x="5181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1992" name="Google Shape;1992;p47"/>
          <p:cNvSpPr/>
          <p:nvPr/>
        </p:nvSpPr>
        <p:spPr>
          <a:xfrm>
            <a:off x="19518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1993" name="Google Shape;1993;p47"/>
          <p:cNvSpPr/>
          <p:nvPr/>
        </p:nvSpPr>
        <p:spPr>
          <a:xfrm>
            <a:off x="19518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1994" name="Google Shape;1994;p47"/>
          <p:cNvSpPr txBox="1"/>
          <p:nvPr/>
        </p:nvSpPr>
        <p:spPr>
          <a:xfrm>
            <a:off x="202200" y="434402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Forgeability</a:t>
            </a:r>
            <a:endParaRPr b="1" sz="1900">
              <a:latin typeface="Calibri"/>
              <a:ea typeface="Calibri"/>
              <a:cs typeface="Calibri"/>
              <a:sym typeface="Calibri"/>
            </a:endParaRPr>
          </a:p>
        </p:txBody>
      </p:sp>
      <p:cxnSp>
        <p:nvCxnSpPr>
          <p:cNvPr id="1995" name="Google Shape;1995;p47"/>
          <p:cNvCxnSpPr>
            <a:stCxn id="1991" idx="3"/>
            <a:endCxn id="1992" idx="1"/>
          </p:cNvCxnSpPr>
          <p:nvPr/>
        </p:nvCxnSpPr>
        <p:spPr>
          <a:xfrm>
            <a:off x="1500000" y="1953150"/>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1996" name="Google Shape;1996;p47"/>
          <p:cNvCxnSpPr>
            <a:stCxn id="1990" idx="3"/>
            <a:endCxn id="1997" idx="1"/>
          </p:cNvCxnSpPr>
          <p:nvPr/>
        </p:nvCxnSpPr>
        <p:spPr>
          <a:xfrm>
            <a:off x="1547850" y="3089275"/>
            <a:ext cx="356100" cy="783300"/>
          </a:xfrm>
          <a:prstGeom prst="straightConnector1">
            <a:avLst/>
          </a:prstGeom>
          <a:noFill/>
          <a:ln cap="flat" cmpd="sng" w="19050">
            <a:solidFill>
              <a:srgbClr val="E78372"/>
            </a:solidFill>
            <a:prstDash val="solid"/>
            <a:round/>
            <a:headEnd len="med" w="med" type="none"/>
            <a:tailEnd len="med" w="med" type="triangle"/>
          </a:ln>
        </p:spPr>
      </p:cxnSp>
      <p:cxnSp>
        <p:nvCxnSpPr>
          <p:cNvPr id="1998" name="Google Shape;1998;p47"/>
          <p:cNvCxnSpPr/>
          <p:nvPr/>
        </p:nvCxnSpPr>
        <p:spPr>
          <a:xfrm>
            <a:off x="1733100" y="2259900"/>
            <a:ext cx="0" cy="494100"/>
          </a:xfrm>
          <a:prstGeom prst="straightConnector1">
            <a:avLst/>
          </a:prstGeom>
          <a:noFill/>
          <a:ln cap="flat" cmpd="sng" w="19050">
            <a:solidFill>
              <a:schemeClr val="dk1"/>
            </a:solidFill>
            <a:prstDash val="dash"/>
            <a:round/>
            <a:headEnd len="med" w="med" type="none"/>
            <a:tailEnd len="med" w="med" type="triangle"/>
          </a:ln>
        </p:spPr>
      </p:cxnSp>
      <p:sp>
        <p:nvSpPr>
          <p:cNvPr id="1997" name="Google Shape;1997;p47"/>
          <p:cNvSpPr/>
          <p:nvPr/>
        </p:nvSpPr>
        <p:spPr>
          <a:xfrm>
            <a:off x="1903950" y="35607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Another object</a:t>
            </a:r>
            <a:endParaRPr sz="1800">
              <a:latin typeface="Calibri"/>
              <a:ea typeface="Calibri"/>
              <a:cs typeface="Calibri"/>
              <a:sym typeface="Calibri"/>
            </a:endParaRPr>
          </a:p>
        </p:txBody>
      </p:sp>
      <p:sp>
        <p:nvSpPr>
          <p:cNvPr id="1999" name="Google Shape;1999;p47"/>
          <p:cNvSpPr/>
          <p:nvPr/>
        </p:nvSpPr>
        <p:spPr>
          <a:xfrm>
            <a:off x="3365850" y="35607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Copied Pointer</a:t>
            </a:r>
            <a:endParaRPr sz="1800">
              <a:latin typeface="Calibri"/>
              <a:ea typeface="Calibri"/>
              <a:cs typeface="Calibri"/>
              <a:sym typeface="Calibri"/>
            </a:endParaRPr>
          </a:p>
        </p:txBody>
      </p:sp>
      <p:sp>
        <p:nvSpPr>
          <p:cNvPr id="2000" name="Google Shape;2000;p47"/>
          <p:cNvSpPr/>
          <p:nvPr/>
        </p:nvSpPr>
        <p:spPr>
          <a:xfrm>
            <a:off x="34137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2001" name="Google Shape;2001;p47"/>
          <p:cNvSpPr/>
          <p:nvPr/>
        </p:nvSpPr>
        <p:spPr>
          <a:xfrm>
            <a:off x="48474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2002" name="Google Shape;2002;p47"/>
          <p:cNvSpPr/>
          <p:nvPr/>
        </p:nvSpPr>
        <p:spPr>
          <a:xfrm>
            <a:off x="34137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2003" name="Google Shape;2003;p47"/>
          <p:cNvSpPr txBox="1"/>
          <p:nvPr/>
        </p:nvSpPr>
        <p:spPr>
          <a:xfrm>
            <a:off x="3097800" y="434402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Copyability</a:t>
            </a:r>
            <a:endParaRPr b="1" sz="1900">
              <a:latin typeface="Calibri"/>
              <a:ea typeface="Calibri"/>
              <a:cs typeface="Calibri"/>
              <a:sym typeface="Calibri"/>
            </a:endParaRPr>
          </a:p>
        </p:txBody>
      </p:sp>
      <p:cxnSp>
        <p:nvCxnSpPr>
          <p:cNvPr id="2004" name="Google Shape;2004;p47"/>
          <p:cNvCxnSpPr>
            <a:stCxn id="2000" idx="3"/>
            <a:endCxn id="2001" idx="1"/>
          </p:cNvCxnSpPr>
          <p:nvPr/>
        </p:nvCxnSpPr>
        <p:spPr>
          <a:xfrm>
            <a:off x="4395600" y="1953150"/>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2005" name="Google Shape;2005;p47"/>
          <p:cNvCxnSpPr>
            <a:stCxn id="1999" idx="3"/>
            <a:endCxn id="2006" idx="1"/>
          </p:cNvCxnSpPr>
          <p:nvPr/>
        </p:nvCxnSpPr>
        <p:spPr>
          <a:xfrm flipH="1" rot="10800000">
            <a:off x="4443450" y="3089275"/>
            <a:ext cx="404100" cy="783300"/>
          </a:xfrm>
          <a:prstGeom prst="straightConnector1">
            <a:avLst/>
          </a:prstGeom>
          <a:noFill/>
          <a:ln cap="flat" cmpd="sng" w="19050">
            <a:solidFill>
              <a:srgbClr val="E78372"/>
            </a:solidFill>
            <a:prstDash val="solid"/>
            <a:round/>
            <a:headEnd len="med" w="med" type="none"/>
            <a:tailEnd len="med" w="med" type="triangle"/>
          </a:ln>
        </p:spPr>
      </p:cxnSp>
      <p:cxnSp>
        <p:nvCxnSpPr>
          <p:cNvPr id="2007" name="Google Shape;2007;p47"/>
          <p:cNvCxnSpPr/>
          <p:nvPr/>
        </p:nvCxnSpPr>
        <p:spPr>
          <a:xfrm>
            <a:off x="4628700" y="2259900"/>
            <a:ext cx="0" cy="494100"/>
          </a:xfrm>
          <a:prstGeom prst="straightConnector1">
            <a:avLst/>
          </a:prstGeom>
          <a:noFill/>
          <a:ln cap="flat" cmpd="sng" w="19050">
            <a:solidFill>
              <a:schemeClr val="dk1"/>
            </a:solidFill>
            <a:prstDash val="dash"/>
            <a:round/>
            <a:headEnd len="med" w="med" type="none"/>
            <a:tailEnd len="med" w="med" type="triangle"/>
          </a:ln>
        </p:spPr>
      </p:cxnSp>
      <p:sp>
        <p:nvSpPr>
          <p:cNvPr id="2006" name="Google Shape;2006;p47"/>
          <p:cNvSpPr/>
          <p:nvPr/>
        </p:nvSpPr>
        <p:spPr>
          <a:xfrm>
            <a:off x="48474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cxnSp>
        <p:nvCxnSpPr>
          <p:cNvPr id="2008" name="Google Shape;2008;p47"/>
          <p:cNvCxnSpPr>
            <a:stCxn id="2002" idx="3"/>
            <a:endCxn id="2006" idx="1"/>
          </p:cNvCxnSpPr>
          <p:nvPr/>
        </p:nvCxnSpPr>
        <p:spPr>
          <a:xfrm>
            <a:off x="4395600" y="3089275"/>
            <a:ext cx="451800" cy="0"/>
          </a:xfrm>
          <a:prstGeom prst="straightConnector1">
            <a:avLst/>
          </a:prstGeom>
          <a:noFill/>
          <a:ln cap="flat" cmpd="sng" w="19050">
            <a:solidFill>
              <a:srgbClr val="6BA0B1"/>
            </a:solidFill>
            <a:prstDash val="solid"/>
            <a:round/>
            <a:headEnd len="med" w="med" type="none"/>
            <a:tailEnd len="med" w="med" type="triangle"/>
          </a:ln>
        </p:spPr>
      </p:cxnSp>
      <p:sp>
        <p:nvSpPr>
          <p:cNvPr id="2009" name="Google Shape;2009;p47"/>
          <p:cNvSpPr/>
          <p:nvPr/>
        </p:nvSpPr>
        <p:spPr>
          <a:xfrm>
            <a:off x="7569450" y="3082213"/>
            <a:ext cx="1077600" cy="623700"/>
          </a:xfrm>
          <a:prstGeom prst="roundRect">
            <a:avLst>
              <a:gd fmla="val 16667" name="adj"/>
            </a:avLst>
          </a:prstGeom>
          <a:solidFill>
            <a:srgbClr val="E78372">
              <a:alpha val="74400"/>
            </a:srgbClr>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Freed object</a:t>
            </a:r>
            <a:endParaRPr sz="1800">
              <a:latin typeface="Calibri"/>
              <a:ea typeface="Calibri"/>
              <a:cs typeface="Calibri"/>
              <a:sym typeface="Calibri"/>
            </a:endParaRPr>
          </a:p>
        </p:txBody>
      </p:sp>
      <p:sp>
        <p:nvSpPr>
          <p:cNvPr id="2010" name="Google Shape;2010;p47"/>
          <p:cNvSpPr/>
          <p:nvPr/>
        </p:nvSpPr>
        <p:spPr>
          <a:xfrm>
            <a:off x="61569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2011" name="Google Shape;2011;p47"/>
          <p:cNvSpPr/>
          <p:nvPr/>
        </p:nvSpPr>
        <p:spPr>
          <a:xfrm>
            <a:off x="75906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2012" name="Google Shape;2012;p47"/>
          <p:cNvSpPr/>
          <p:nvPr/>
        </p:nvSpPr>
        <p:spPr>
          <a:xfrm>
            <a:off x="6156900" y="30822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cxnSp>
        <p:nvCxnSpPr>
          <p:cNvPr id="2013" name="Google Shape;2013;p47"/>
          <p:cNvCxnSpPr>
            <a:stCxn id="2010" idx="3"/>
            <a:endCxn id="2011" idx="1"/>
          </p:cNvCxnSpPr>
          <p:nvPr/>
        </p:nvCxnSpPr>
        <p:spPr>
          <a:xfrm>
            <a:off x="7138800" y="1953150"/>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2014" name="Google Shape;2014;p47"/>
          <p:cNvCxnSpPr>
            <a:stCxn id="2012" idx="3"/>
            <a:endCxn id="2009" idx="1"/>
          </p:cNvCxnSpPr>
          <p:nvPr/>
        </p:nvCxnSpPr>
        <p:spPr>
          <a:xfrm>
            <a:off x="7138800" y="3394075"/>
            <a:ext cx="430800" cy="0"/>
          </a:xfrm>
          <a:prstGeom prst="straightConnector1">
            <a:avLst/>
          </a:prstGeom>
          <a:noFill/>
          <a:ln cap="flat" cmpd="sng" w="19050">
            <a:solidFill>
              <a:srgbClr val="E78372"/>
            </a:solidFill>
            <a:prstDash val="solid"/>
            <a:round/>
            <a:headEnd len="med" w="med" type="none"/>
            <a:tailEnd len="med" w="med" type="triangle"/>
          </a:ln>
        </p:spPr>
      </p:cxnSp>
      <p:cxnSp>
        <p:nvCxnSpPr>
          <p:cNvPr id="2015" name="Google Shape;2015;p47"/>
          <p:cNvCxnSpPr/>
          <p:nvPr/>
        </p:nvCxnSpPr>
        <p:spPr>
          <a:xfrm>
            <a:off x="7371900" y="2259900"/>
            <a:ext cx="0" cy="494100"/>
          </a:xfrm>
          <a:prstGeom prst="straightConnector1">
            <a:avLst/>
          </a:prstGeom>
          <a:noFill/>
          <a:ln cap="flat" cmpd="sng" w="19050">
            <a:solidFill>
              <a:schemeClr val="dk1"/>
            </a:solidFill>
            <a:prstDash val="dash"/>
            <a:round/>
            <a:headEnd len="med" w="med" type="none"/>
            <a:tailEnd len="med" w="med" type="triangle"/>
          </a:ln>
        </p:spPr>
      </p:cxnSp>
      <p:cxnSp>
        <p:nvCxnSpPr>
          <p:cNvPr id="2016" name="Google Shape;2016;p47"/>
          <p:cNvCxnSpPr/>
          <p:nvPr/>
        </p:nvCxnSpPr>
        <p:spPr>
          <a:xfrm>
            <a:off x="3183000" y="1425600"/>
            <a:ext cx="8100" cy="2956500"/>
          </a:xfrm>
          <a:prstGeom prst="straightConnector1">
            <a:avLst/>
          </a:prstGeom>
          <a:noFill/>
          <a:ln cap="flat" cmpd="sng" w="19050">
            <a:solidFill>
              <a:srgbClr val="861F41"/>
            </a:solidFill>
            <a:prstDash val="solid"/>
            <a:round/>
            <a:headEnd len="med" w="med" type="none"/>
            <a:tailEnd len="med" w="med" type="none"/>
          </a:ln>
        </p:spPr>
      </p:cxnSp>
      <p:cxnSp>
        <p:nvCxnSpPr>
          <p:cNvPr id="2017" name="Google Shape;2017;p47"/>
          <p:cNvCxnSpPr/>
          <p:nvPr/>
        </p:nvCxnSpPr>
        <p:spPr>
          <a:xfrm>
            <a:off x="6002400" y="1425600"/>
            <a:ext cx="8100" cy="2956500"/>
          </a:xfrm>
          <a:prstGeom prst="straightConnector1">
            <a:avLst/>
          </a:prstGeom>
          <a:noFill/>
          <a:ln cap="flat" cmpd="sng" w="19050">
            <a:solidFill>
              <a:srgbClr val="861F41"/>
            </a:solidFill>
            <a:prstDash val="solid"/>
            <a:round/>
            <a:headEnd len="med" w="med" type="none"/>
            <a:tailEnd len="med" w="med" type="none"/>
          </a:ln>
        </p:spPr>
      </p:cxnSp>
      <p:sp>
        <p:nvSpPr>
          <p:cNvPr id="2018" name="Google Shape;2018;p47"/>
          <p:cNvSpPr txBox="1"/>
          <p:nvPr/>
        </p:nvSpPr>
        <p:spPr>
          <a:xfrm>
            <a:off x="5885550" y="4382100"/>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Dangling</a:t>
            </a:r>
            <a:endParaRPr b="1" sz="1900">
              <a:latin typeface="Calibri"/>
              <a:ea typeface="Calibri"/>
              <a:cs typeface="Calibri"/>
              <a:sym typeface="Calibri"/>
            </a:endParaRPr>
          </a:p>
        </p:txBody>
      </p:sp>
      <p:sp>
        <p:nvSpPr>
          <p:cNvPr id="2019" name="Google Shape;2019;p47"/>
          <p:cNvSpPr/>
          <p:nvPr/>
        </p:nvSpPr>
        <p:spPr>
          <a:xfrm>
            <a:off x="7569450" y="3775100"/>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Realloc’d object</a:t>
            </a:r>
            <a:endParaRPr sz="1800">
              <a:latin typeface="Calibri"/>
              <a:ea typeface="Calibri"/>
              <a:cs typeface="Calibri"/>
              <a:sym typeface="Calibri"/>
            </a:endParaRPr>
          </a:p>
        </p:txBody>
      </p:sp>
      <p:sp>
        <p:nvSpPr>
          <p:cNvPr id="2020" name="Google Shape;2020;p47"/>
          <p:cNvSpPr/>
          <p:nvPr/>
        </p:nvSpPr>
        <p:spPr>
          <a:xfrm>
            <a:off x="6156900" y="37751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cxnSp>
        <p:nvCxnSpPr>
          <p:cNvPr id="2021" name="Google Shape;2021;p47"/>
          <p:cNvCxnSpPr>
            <a:stCxn id="2020" idx="3"/>
            <a:endCxn id="2019" idx="1"/>
          </p:cNvCxnSpPr>
          <p:nvPr/>
        </p:nvCxnSpPr>
        <p:spPr>
          <a:xfrm>
            <a:off x="7138800" y="4086950"/>
            <a:ext cx="430800" cy="0"/>
          </a:xfrm>
          <a:prstGeom prst="straightConnector1">
            <a:avLst/>
          </a:prstGeom>
          <a:noFill/>
          <a:ln cap="flat" cmpd="sng" w="19050">
            <a:solidFill>
              <a:srgbClr val="E78372"/>
            </a:solidFill>
            <a:prstDash val="solid"/>
            <a:round/>
            <a:headEnd len="med" w="med" type="none"/>
            <a:tailEnd len="med" w="med" type="triangle"/>
          </a:ln>
        </p:spPr>
      </p:cxnSp>
      <p:sp>
        <p:nvSpPr>
          <p:cNvPr id="2022" name="Google Shape;2022;p47"/>
          <p:cNvSpPr txBox="1"/>
          <p:nvPr/>
        </p:nvSpPr>
        <p:spPr>
          <a:xfrm>
            <a:off x="7047900" y="3524963"/>
            <a:ext cx="648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Calibri"/>
                <a:ea typeface="Calibri"/>
                <a:cs typeface="Calibri"/>
                <a:sym typeface="Calibri"/>
              </a:rPr>
              <a:t>or</a:t>
            </a:r>
            <a:endParaRPr b="1" sz="1600">
              <a:latin typeface="Calibri"/>
              <a:ea typeface="Calibri"/>
              <a:cs typeface="Calibri"/>
              <a:sym typeface="Calibri"/>
            </a:endParaRPr>
          </a:p>
        </p:txBody>
      </p:sp>
      <p:sp>
        <p:nvSpPr>
          <p:cNvPr id="2023" name="Google Shape;2023;p47"/>
          <p:cNvSpPr/>
          <p:nvPr/>
        </p:nvSpPr>
        <p:spPr>
          <a:xfrm>
            <a:off x="105150" y="3872575"/>
            <a:ext cx="1285800" cy="396300"/>
          </a:xfrm>
          <a:prstGeom prst="wedgeRoundRectCallout">
            <a:avLst>
              <a:gd fmla="val 18659" name="adj1"/>
              <a:gd fmla="val -161235"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Pointer is corrupted</a:t>
            </a:r>
            <a:endParaRPr b="1" sz="1200"/>
          </a:p>
        </p:txBody>
      </p:sp>
      <p:sp>
        <p:nvSpPr>
          <p:cNvPr id="2024" name="Google Shape;2024;p47"/>
          <p:cNvSpPr/>
          <p:nvPr/>
        </p:nvSpPr>
        <p:spPr>
          <a:xfrm>
            <a:off x="4664225" y="3720300"/>
            <a:ext cx="1165200" cy="623700"/>
          </a:xfrm>
          <a:prstGeom prst="wedgeRoundRectCallout">
            <a:avLst>
              <a:gd fmla="val -65848" name="adj1"/>
              <a:gd fmla="val -11817"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Pointer is harvested and copied</a:t>
            </a:r>
            <a:endParaRPr b="1" sz="1200"/>
          </a:p>
        </p:txBody>
      </p:sp>
      <p:pic>
        <p:nvPicPr>
          <p:cNvPr id="2025" name="Google Shape;2025;p47"/>
          <p:cNvPicPr preferRelativeResize="0"/>
          <p:nvPr/>
        </p:nvPicPr>
        <p:blipFill>
          <a:blip r:embed="rId3">
            <a:alphaModFix/>
          </a:blip>
          <a:stretch>
            <a:fillRect/>
          </a:stretch>
        </p:blipFill>
        <p:spPr>
          <a:xfrm>
            <a:off x="1066925" y="3950432"/>
            <a:ext cx="203298" cy="194886"/>
          </a:xfrm>
          <a:prstGeom prst="rect">
            <a:avLst/>
          </a:prstGeom>
          <a:noFill/>
          <a:ln>
            <a:noFill/>
          </a:ln>
        </p:spPr>
      </p:pic>
      <p:pic>
        <p:nvPicPr>
          <p:cNvPr id="2026" name="Google Shape;2026;p47"/>
          <p:cNvPicPr preferRelativeResize="0"/>
          <p:nvPr/>
        </p:nvPicPr>
        <p:blipFill>
          <a:blip r:embed="rId3">
            <a:alphaModFix/>
          </a:blip>
          <a:stretch>
            <a:fillRect/>
          </a:stretch>
        </p:blipFill>
        <p:spPr>
          <a:xfrm>
            <a:off x="5517486" y="3775093"/>
            <a:ext cx="203298" cy="194886"/>
          </a:xfrm>
          <a:prstGeom prst="rect">
            <a:avLst/>
          </a:prstGeom>
          <a:noFill/>
          <a:ln>
            <a:noFill/>
          </a:ln>
        </p:spPr>
      </p:pic>
      <p:sp>
        <p:nvSpPr>
          <p:cNvPr id="2027" name="Google Shape;2027;p47"/>
          <p:cNvSpPr/>
          <p:nvPr/>
        </p:nvSpPr>
        <p:spPr>
          <a:xfrm>
            <a:off x="6095526" y="2379600"/>
            <a:ext cx="1165200" cy="572700"/>
          </a:xfrm>
          <a:prstGeom prst="wedgeRoundRectCallout">
            <a:avLst>
              <a:gd fmla="val 21558" name="adj1"/>
              <a:gd fmla="val 6905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b="1" lang="en" sz="1200"/>
              <a:t>Pointer use after free</a:t>
            </a:r>
            <a:endParaRPr b="1" sz="1200"/>
          </a:p>
        </p:txBody>
      </p:sp>
      <p:pic>
        <p:nvPicPr>
          <p:cNvPr id="2028" name="Google Shape;2028;p47"/>
          <p:cNvPicPr preferRelativeResize="0"/>
          <p:nvPr/>
        </p:nvPicPr>
        <p:blipFill>
          <a:blip r:embed="rId3">
            <a:alphaModFix/>
          </a:blip>
          <a:stretch>
            <a:fillRect/>
          </a:stretch>
        </p:blipFill>
        <p:spPr>
          <a:xfrm>
            <a:off x="6946845" y="2652189"/>
            <a:ext cx="203298" cy="194886"/>
          </a:xfrm>
          <a:prstGeom prst="rect">
            <a:avLst/>
          </a:prstGeom>
          <a:noFill/>
          <a:ln>
            <a:noFill/>
          </a:ln>
        </p:spPr>
      </p:pic>
      <p:sp>
        <p:nvSpPr>
          <p:cNvPr id="2029" name="Google Shape;2029;p4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48"/>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PACTight</a:t>
            </a:r>
            <a:endParaRPr/>
          </a:p>
        </p:txBody>
      </p:sp>
      <p:sp>
        <p:nvSpPr>
          <p:cNvPr id="2035" name="Google Shape;2035;p48"/>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sz="2200" u="sng"/>
              <a:t>The three properties:</a:t>
            </a:r>
            <a:endParaRPr sz="2200"/>
          </a:p>
        </p:txBody>
      </p:sp>
      <p:sp>
        <p:nvSpPr>
          <p:cNvPr id="2036" name="Google Shape;2036;p48"/>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7" name="Google Shape;2037;p48"/>
          <p:cNvSpPr/>
          <p:nvPr/>
        </p:nvSpPr>
        <p:spPr>
          <a:xfrm>
            <a:off x="470250" y="27774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Forged Pointer</a:t>
            </a:r>
            <a:endParaRPr sz="1800">
              <a:latin typeface="Calibri"/>
              <a:ea typeface="Calibri"/>
              <a:cs typeface="Calibri"/>
              <a:sym typeface="Calibri"/>
            </a:endParaRPr>
          </a:p>
        </p:txBody>
      </p:sp>
      <p:sp>
        <p:nvSpPr>
          <p:cNvPr id="2038" name="Google Shape;2038;p48"/>
          <p:cNvSpPr/>
          <p:nvPr/>
        </p:nvSpPr>
        <p:spPr>
          <a:xfrm>
            <a:off x="5181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2039" name="Google Shape;2039;p48"/>
          <p:cNvSpPr/>
          <p:nvPr/>
        </p:nvSpPr>
        <p:spPr>
          <a:xfrm>
            <a:off x="19518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2040" name="Google Shape;2040;p48"/>
          <p:cNvSpPr/>
          <p:nvPr/>
        </p:nvSpPr>
        <p:spPr>
          <a:xfrm>
            <a:off x="19518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2041" name="Google Shape;2041;p48"/>
          <p:cNvSpPr txBox="1"/>
          <p:nvPr/>
        </p:nvSpPr>
        <p:spPr>
          <a:xfrm>
            <a:off x="126000" y="4398150"/>
            <a:ext cx="3163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latin typeface="Calibri"/>
                <a:ea typeface="Calibri"/>
                <a:cs typeface="Calibri"/>
                <a:sym typeface="Calibri"/>
              </a:rPr>
              <a:t>Forgeability -&gt; Generating valid PAC</a:t>
            </a:r>
            <a:endParaRPr b="1" sz="1500">
              <a:solidFill>
                <a:srgbClr val="FF0000"/>
              </a:solidFill>
              <a:latin typeface="Calibri"/>
              <a:ea typeface="Calibri"/>
              <a:cs typeface="Calibri"/>
              <a:sym typeface="Calibri"/>
            </a:endParaRPr>
          </a:p>
        </p:txBody>
      </p:sp>
      <p:cxnSp>
        <p:nvCxnSpPr>
          <p:cNvPr id="2042" name="Google Shape;2042;p48"/>
          <p:cNvCxnSpPr>
            <a:stCxn id="2038" idx="3"/>
            <a:endCxn id="2039" idx="1"/>
          </p:cNvCxnSpPr>
          <p:nvPr/>
        </p:nvCxnSpPr>
        <p:spPr>
          <a:xfrm>
            <a:off x="1500000" y="1953150"/>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2043" name="Google Shape;2043;p48"/>
          <p:cNvCxnSpPr>
            <a:stCxn id="2037" idx="3"/>
            <a:endCxn id="2044" idx="1"/>
          </p:cNvCxnSpPr>
          <p:nvPr/>
        </p:nvCxnSpPr>
        <p:spPr>
          <a:xfrm>
            <a:off x="1547850" y="3089275"/>
            <a:ext cx="356100" cy="783300"/>
          </a:xfrm>
          <a:prstGeom prst="straightConnector1">
            <a:avLst/>
          </a:prstGeom>
          <a:noFill/>
          <a:ln cap="flat" cmpd="sng" w="19050">
            <a:solidFill>
              <a:srgbClr val="E78372"/>
            </a:solidFill>
            <a:prstDash val="solid"/>
            <a:round/>
            <a:headEnd len="med" w="med" type="none"/>
            <a:tailEnd len="med" w="med" type="triangle"/>
          </a:ln>
        </p:spPr>
      </p:cxnSp>
      <p:cxnSp>
        <p:nvCxnSpPr>
          <p:cNvPr id="2045" name="Google Shape;2045;p48"/>
          <p:cNvCxnSpPr/>
          <p:nvPr/>
        </p:nvCxnSpPr>
        <p:spPr>
          <a:xfrm>
            <a:off x="1733100" y="2259900"/>
            <a:ext cx="0" cy="494100"/>
          </a:xfrm>
          <a:prstGeom prst="straightConnector1">
            <a:avLst/>
          </a:prstGeom>
          <a:noFill/>
          <a:ln cap="flat" cmpd="sng" w="19050">
            <a:solidFill>
              <a:schemeClr val="dk1"/>
            </a:solidFill>
            <a:prstDash val="dash"/>
            <a:round/>
            <a:headEnd len="med" w="med" type="none"/>
            <a:tailEnd len="med" w="med" type="triangle"/>
          </a:ln>
        </p:spPr>
      </p:cxnSp>
      <p:sp>
        <p:nvSpPr>
          <p:cNvPr id="2044" name="Google Shape;2044;p48"/>
          <p:cNvSpPr/>
          <p:nvPr/>
        </p:nvSpPr>
        <p:spPr>
          <a:xfrm>
            <a:off x="1903950" y="35607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Another object</a:t>
            </a:r>
            <a:endParaRPr sz="1800">
              <a:latin typeface="Calibri"/>
              <a:ea typeface="Calibri"/>
              <a:cs typeface="Calibri"/>
              <a:sym typeface="Calibri"/>
            </a:endParaRPr>
          </a:p>
        </p:txBody>
      </p:sp>
      <p:sp>
        <p:nvSpPr>
          <p:cNvPr id="2046" name="Google Shape;2046;p48"/>
          <p:cNvSpPr/>
          <p:nvPr/>
        </p:nvSpPr>
        <p:spPr>
          <a:xfrm>
            <a:off x="3365850" y="3560725"/>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Copied Pointer</a:t>
            </a:r>
            <a:endParaRPr sz="1800">
              <a:latin typeface="Calibri"/>
              <a:ea typeface="Calibri"/>
              <a:cs typeface="Calibri"/>
              <a:sym typeface="Calibri"/>
            </a:endParaRPr>
          </a:p>
        </p:txBody>
      </p:sp>
      <p:sp>
        <p:nvSpPr>
          <p:cNvPr id="2047" name="Google Shape;2047;p48"/>
          <p:cNvSpPr/>
          <p:nvPr/>
        </p:nvSpPr>
        <p:spPr>
          <a:xfrm>
            <a:off x="34137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2048" name="Google Shape;2048;p48"/>
          <p:cNvSpPr/>
          <p:nvPr/>
        </p:nvSpPr>
        <p:spPr>
          <a:xfrm>
            <a:off x="48474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2049" name="Google Shape;2049;p48"/>
          <p:cNvSpPr/>
          <p:nvPr/>
        </p:nvSpPr>
        <p:spPr>
          <a:xfrm>
            <a:off x="34137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2050" name="Google Shape;2050;p48"/>
          <p:cNvSpPr txBox="1"/>
          <p:nvPr/>
        </p:nvSpPr>
        <p:spPr>
          <a:xfrm>
            <a:off x="3191333" y="4398150"/>
            <a:ext cx="2972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latin typeface="Calibri"/>
                <a:ea typeface="Calibri"/>
                <a:cs typeface="Calibri"/>
                <a:sym typeface="Calibri"/>
              </a:rPr>
              <a:t>Copyability -&gt; Reuse valid pointer</a:t>
            </a:r>
            <a:endParaRPr b="1" sz="1500">
              <a:solidFill>
                <a:srgbClr val="FF0000"/>
              </a:solidFill>
              <a:latin typeface="Calibri"/>
              <a:ea typeface="Calibri"/>
              <a:cs typeface="Calibri"/>
              <a:sym typeface="Calibri"/>
            </a:endParaRPr>
          </a:p>
        </p:txBody>
      </p:sp>
      <p:cxnSp>
        <p:nvCxnSpPr>
          <p:cNvPr id="2051" name="Google Shape;2051;p48"/>
          <p:cNvCxnSpPr>
            <a:stCxn id="2047" idx="3"/>
            <a:endCxn id="2048" idx="1"/>
          </p:cNvCxnSpPr>
          <p:nvPr/>
        </p:nvCxnSpPr>
        <p:spPr>
          <a:xfrm>
            <a:off x="4395600" y="1953150"/>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2052" name="Google Shape;2052;p48"/>
          <p:cNvCxnSpPr>
            <a:stCxn id="2046" idx="3"/>
            <a:endCxn id="2053" idx="1"/>
          </p:cNvCxnSpPr>
          <p:nvPr/>
        </p:nvCxnSpPr>
        <p:spPr>
          <a:xfrm flipH="1" rot="10800000">
            <a:off x="4443450" y="3089275"/>
            <a:ext cx="404100" cy="783300"/>
          </a:xfrm>
          <a:prstGeom prst="straightConnector1">
            <a:avLst/>
          </a:prstGeom>
          <a:noFill/>
          <a:ln cap="flat" cmpd="sng" w="19050">
            <a:solidFill>
              <a:srgbClr val="E78372"/>
            </a:solidFill>
            <a:prstDash val="solid"/>
            <a:round/>
            <a:headEnd len="med" w="med" type="none"/>
            <a:tailEnd len="med" w="med" type="triangle"/>
          </a:ln>
        </p:spPr>
      </p:cxnSp>
      <p:cxnSp>
        <p:nvCxnSpPr>
          <p:cNvPr id="2054" name="Google Shape;2054;p48"/>
          <p:cNvCxnSpPr/>
          <p:nvPr/>
        </p:nvCxnSpPr>
        <p:spPr>
          <a:xfrm>
            <a:off x="4628700" y="2259900"/>
            <a:ext cx="0" cy="494100"/>
          </a:xfrm>
          <a:prstGeom prst="straightConnector1">
            <a:avLst/>
          </a:prstGeom>
          <a:noFill/>
          <a:ln cap="flat" cmpd="sng" w="19050">
            <a:solidFill>
              <a:schemeClr val="dk1"/>
            </a:solidFill>
            <a:prstDash val="dash"/>
            <a:round/>
            <a:headEnd len="med" w="med" type="none"/>
            <a:tailEnd len="med" w="med" type="triangle"/>
          </a:ln>
        </p:spPr>
      </p:cxnSp>
      <p:sp>
        <p:nvSpPr>
          <p:cNvPr id="2053" name="Google Shape;2053;p48"/>
          <p:cNvSpPr/>
          <p:nvPr/>
        </p:nvSpPr>
        <p:spPr>
          <a:xfrm>
            <a:off x="4847400" y="27774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cxnSp>
        <p:nvCxnSpPr>
          <p:cNvPr id="2055" name="Google Shape;2055;p48"/>
          <p:cNvCxnSpPr>
            <a:stCxn id="2049" idx="3"/>
            <a:endCxn id="2053" idx="1"/>
          </p:cNvCxnSpPr>
          <p:nvPr/>
        </p:nvCxnSpPr>
        <p:spPr>
          <a:xfrm>
            <a:off x="4395600" y="3089275"/>
            <a:ext cx="451800" cy="0"/>
          </a:xfrm>
          <a:prstGeom prst="straightConnector1">
            <a:avLst/>
          </a:prstGeom>
          <a:noFill/>
          <a:ln cap="flat" cmpd="sng" w="19050">
            <a:solidFill>
              <a:srgbClr val="6BA0B1"/>
            </a:solidFill>
            <a:prstDash val="solid"/>
            <a:round/>
            <a:headEnd len="med" w="med" type="none"/>
            <a:tailEnd len="med" w="med" type="triangle"/>
          </a:ln>
        </p:spPr>
      </p:cxnSp>
      <p:sp>
        <p:nvSpPr>
          <p:cNvPr id="2056" name="Google Shape;2056;p48"/>
          <p:cNvSpPr/>
          <p:nvPr/>
        </p:nvSpPr>
        <p:spPr>
          <a:xfrm>
            <a:off x="7569450" y="3082213"/>
            <a:ext cx="1077600" cy="623700"/>
          </a:xfrm>
          <a:prstGeom prst="roundRect">
            <a:avLst>
              <a:gd fmla="val 16667" name="adj"/>
            </a:avLst>
          </a:prstGeom>
          <a:solidFill>
            <a:srgbClr val="E78372">
              <a:alpha val="74400"/>
            </a:srgbClr>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Freed object</a:t>
            </a:r>
            <a:endParaRPr sz="1800">
              <a:latin typeface="Calibri"/>
              <a:ea typeface="Calibri"/>
              <a:cs typeface="Calibri"/>
              <a:sym typeface="Calibri"/>
            </a:endParaRPr>
          </a:p>
        </p:txBody>
      </p:sp>
      <p:sp>
        <p:nvSpPr>
          <p:cNvPr id="2057" name="Google Shape;2057;p48"/>
          <p:cNvSpPr/>
          <p:nvPr/>
        </p:nvSpPr>
        <p:spPr>
          <a:xfrm>
            <a:off x="61569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sp>
        <p:nvSpPr>
          <p:cNvPr id="2058" name="Google Shape;2058;p48"/>
          <p:cNvSpPr/>
          <p:nvPr/>
        </p:nvSpPr>
        <p:spPr>
          <a:xfrm>
            <a:off x="7590600" y="16413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Object</a:t>
            </a:r>
            <a:endParaRPr sz="1800">
              <a:latin typeface="Calibri"/>
              <a:ea typeface="Calibri"/>
              <a:cs typeface="Calibri"/>
              <a:sym typeface="Calibri"/>
            </a:endParaRPr>
          </a:p>
        </p:txBody>
      </p:sp>
      <p:sp>
        <p:nvSpPr>
          <p:cNvPr id="2059" name="Google Shape;2059;p48"/>
          <p:cNvSpPr/>
          <p:nvPr/>
        </p:nvSpPr>
        <p:spPr>
          <a:xfrm>
            <a:off x="6156900" y="3082225"/>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cxnSp>
        <p:nvCxnSpPr>
          <p:cNvPr id="2060" name="Google Shape;2060;p48"/>
          <p:cNvCxnSpPr>
            <a:stCxn id="2057" idx="3"/>
            <a:endCxn id="2058" idx="1"/>
          </p:cNvCxnSpPr>
          <p:nvPr/>
        </p:nvCxnSpPr>
        <p:spPr>
          <a:xfrm>
            <a:off x="7138800" y="1953150"/>
            <a:ext cx="451800" cy="0"/>
          </a:xfrm>
          <a:prstGeom prst="straightConnector1">
            <a:avLst/>
          </a:prstGeom>
          <a:noFill/>
          <a:ln cap="flat" cmpd="sng" w="19050">
            <a:solidFill>
              <a:srgbClr val="6BA0B1"/>
            </a:solidFill>
            <a:prstDash val="solid"/>
            <a:round/>
            <a:headEnd len="med" w="med" type="none"/>
            <a:tailEnd len="med" w="med" type="triangle"/>
          </a:ln>
        </p:spPr>
      </p:cxnSp>
      <p:cxnSp>
        <p:nvCxnSpPr>
          <p:cNvPr id="2061" name="Google Shape;2061;p48"/>
          <p:cNvCxnSpPr>
            <a:stCxn id="2059" idx="3"/>
            <a:endCxn id="2056" idx="1"/>
          </p:cNvCxnSpPr>
          <p:nvPr/>
        </p:nvCxnSpPr>
        <p:spPr>
          <a:xfrm>
            <a:off x="7138800" y="3394075"/>
            <a:ext cx="430800" cy="0"/>
          </a:xfrm>
          <a:prstGeom prst="straightConnector1">
            <a:avLst/>
          </a:prstGeom>
          <a:noFill/>
          <a:ln cap="flat" cmpd="sng" w="19050">
            <a:solidFill>
              <a:srgbClr val="E78372"/>
            </a:solidFill>
            <a:prstDash val="solid"/>
            <a:round/>
            <a:headEnd len="med" w="med" type="none"/>
            <a:tailEnd len="med" w="med" type="triangle"/>
          </a:ln>
        </p:spPr>
      </p:cxnSp>
      <p:cxnSp>
        <p:nvCxnSpPr>
          <p:cNvPr id="2062" name="Google Shape;2062;p48"/>
          <p:cNvCxnSpPr/>
          <p:nvPr/>
        </p:nvCxnSpPr>
        <p:spPr>
          <a:xfrm>
            <a:off x="7371900" y="2259900"/>
            <a:ext cx="0" cy="494100"/>
          </a:xfrm>
          <a:prstGeom prst="straightConnector1">
            <a:avLst/>
          </a:prstGeom>
          <a:noFill/>
          <a:ln cap="flat" cmpd="sng" w="19050">
            <a:solidFill>
              <a:schemeClr val="dk1"/>
            </a:solidFill>
            <a:prstDash val="dash"/>
            <a:round/>
            <a:headEnd len="med" w="med" type="none"/>
            <a:tailEnd len="med" w="med" type="triangle"/>
          </a:ln>
        </p:spPr>
      </p:cxnSp>
      <p:cxnSp>
        <p:nvCxnSpPr>
          <p:cNvPr id="2063" name="Google Shape;2063;p48"/>
          <p:cNvCxnSpPr/>
          <p:nvPr/>
        </p:nvCxnSpPr>
        <p:spPr>
          <a:xfrm>
            <a:off x="3183000" y="1425600"/>
            <a:ext cx="8100" cy="2956500"/>
          </a:xfrm>
          <a:prstGeom prst="straightConnector1">
            <a:avLst/>
          </a:prstGeom>
          <a:noFill/>
          <a:ln cap="flat" cmpd="sng" w="19050">
            <a:solidFill>
              <a:srgbClr val="861F41"/>
            </a:solidFill>
            <a:prstDash val="solid"/>
            <a:round/>
            <a:headEnd len="med" w="med" type="none"/>
            <a:tailEnd len="med" w="med" type="none"/>
          </a:ln>
        </p:spPr>
      </p:cxnSp>
      <p:cxnSp>
        <p:nvCxnSpPr>
          <p:cNvPr id="2064" name="Google Shape;2064;p48"/>
          <p:cNvCxnSpPr/>
          <p:nvPr/>
        </p:nvCxnSpPr>
        <p:spPr>
          <a:xfrm>
            <a:off x="6002400" y="1425600"/>
            <a:ext cx="8100" cy="2956500"/>
          </a:xfrm>
          <a:prstGeom prst="straightConnector1">
            <a:avLst/>
          </a:prstGeom>
          <a:noFill/>
          <a:ln cap="flat" cmpd="sng" w="19050">
            <a:solidFill>
              <a:srgbClr val="861F41"/>
            </a:solidFill>
            <a:prstDash val="solid"/>
            <a:round/>
            <a:headEnd len="med" w="med" type="none"/>
            <a:tailEnd len="med" w="med" type="none"/>
          </a:ln>
        </p:spPr>
      </p:cxnSp>
      <p:sp>
        <p:nvSpPr>
          <p:cNvPr id="2065" name="Google Shape;2065;p48"/>
          <p:cNvSpPr txBox="1"/>
          <p:nvPr/>
        </p:nvSpPr>
        <p:spPr>
          <a:xfrm>
            <a:off x="6197708" y="4389458"/>
            <a:ext cx="2972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0000"/>
                </a:solidFill>
                <a:latin typeface="Calibri"/>
                <a:ea typeface="Calibri"/>
                <a:cs typeface="Calibri"/>
                <a:sym typeface="Calibri"/>
              </a:rPr>
              <a:t>Dangling -&gt; Reuse invalid pointer</a:t>
            </a:r>
            <a:endParaRPr b="1" sz="1500">
              <a:solidFill>
                <a:srgbClr val="FF0000"/>
              </a:solidFill>
              <a:latin typeface="Calibri"/>
              <a:ea typeface="Calibri"/>
              <a:cs typeface="Calibri"/>
              <a:sym typeface="Calibri"/>
            </a:endParaRPr>
          </a:p>
        </p:txBody>
      </p:sp>
      <p:sp>
        <p:nvSpPr>
          <p:cNvPr id="2066" name="Google Shape;2066;p48"/>
          <p:cNvSpPr/>
          <p:nvPr/>
        </p:nvSpPr>
        <p:spPr>
          <a:xfrm>
            <a:off x="7569450" y="3775100"/>
            <a:ext cx="10776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Realloc’d object</a:t>
            </a:r>
            <a:endParaRPr sz="1800">
              <a:latin typeface="Calibri"/>
              <a:ea typeface="Calibri"/>
              <a:cs typeface="Calibri"/>
              <a:sym typeface="Calibri"/>
            </a:endParaRPr>
          </a:p>
        </p:txBody>
      </p:sp>
      <p:sp>
        <p:nvSpPr>
          <p:cNvPr id="2067" name="Google Shape;2067;p48"/>
          <p:cNvSpPr/>
          <p:nvPr/>
        </p:nvSpPr>
        <p:spPr>
          <a:xfrm>
            <a:off x="6156900" y="3775100"/>
            <a:ext cx="981900" cy="6237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Pointer</a:t>
            </a:r>
            <a:endParaRPr sz="1800">
              <a:latin typeface="Calibri"/>
              <a:ea typeface="Calibri"/>
              <a:cs typeface="Calibri"/>
              <a:sym typeface="Calibri"/>
            </a:endParaRPr>
          </a:p>
        </p:txBody>
      </p:sp>
      <p:cxnSp>
        <p:nvCxnSpPr>
          <p:cNvPr id="2068" name="Google Shape;2068;p48"/>
          <p:cNvCxnSpPr>
            <a:stCxn id="2067" idx="3"/>
            <a:endCxn id="2066" idx="1"/>
          </p:cNvCxnSpPr>
          <p:nvPr/>
        </p:nvCxnSpPr>
        <p:spPr>
          <a:xfrm>
            <a:off x="7138800" y="4086950"/>
            <a:ext cx="430800" cy="0"/>
          </a:xfrm>
          <a:prstGeom prst="straightConnector1">
            <a:avLst/>
          </a:prstGeom>
          <a:noFill/>
          <a:ln cap="flat" cmpd="sng" w="19050">
            <a:solidFill>
              <a:srgbClr val="E78372"/>
            </a:solidFill>
            <a:prstDash val="solid"/>
            <a:round/>
            <a:headEnd len="med" w="med" type="none"/>
            <a:tailEnd len="med" w="med" type="triangle"/>
          </a:ln>
        </p:spPr>
      </p:cxnSp>
      <p:sp>
        <p:nvSpPr>
          <p:cNvPr id="2069" name="Google Shape;2069;p48"/>
          <p:cNvSpPr txBox="1"/>
          <p:nvPr/>
        </p:nvSpPr>
        <p:spPr>
          <a:xfrm>
            <a:off x="7047900" y="3524963"/>
            <a:ext cx="648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Calibri"/>
                <a:ea typeface="Calibri"/>
                <a:cs typeface="Calibri"/>
                <a:sym typeface="Calibri"/>
              </a:rPr>
              <a:t>or</a:t>
            </a:r>
            <a:endParaRPr b="1" sz="1600">
              <a:latin typeface="Calibri"/>
              <a:ea typeface="Calibri"/>
              <a:cs typeface="Calibri"/>
              <a:sym typeface="Calibri"/>
            </a:endParaRPr>
          </a:p>
        </p:txBody>
      </p:sp>
      <p:sp>
        <p:nvSpPr>
          <p:cNvPr id="2070" name="Google Shape;2070;p48"/>
          <p:cNvSpPr/>
          <p:nvPr/>
        </p:nvSpPr>
        <p:spPr>
          <a:xfrm>
            <a:off x="105150" y="3872575"/>
            <a:ext cx="1285800" cy="396300"/>
          </a:xfrm>
          <a:prstGeom prst="wedgeRoundRectCallout">
            <a:avLst>
              <a:gd fmla="val 18659" name="adj1"/>
              <a:gd fmla="val -161235"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Pointer is corrupted</a:t>
            </a:r>
            <a:endParaRPr b="1" sz="1200"/>
          </a:p>
        </p:txBody>
      </p:sp>
      <p:sp>
        <p:nvSpPr>
          <p:cNvPr id="2071" name="Google Shape;2071;p48"/>
          <p:cNvSpPr/>
          <p:nvPr/>
        </p:nvSpPr>
        <p:spPr>
          <a:xfrm>
            <a:off x="4664225" y="3720300"/>
            <a:ext cx="1165200" cy="623700"/>
          </a:xfrm>
          <a:prstGeom prst="wedgeRoundRectCallout">
            <a:avLst>
              <a:gd fmla="val -65848" name="adj1"/>
              <a:gd fmla="val -11817"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Pointer is harvested and copied</a:t>
            </a:r>
            <a:endParaRPr b="1" sz="1200"/>
          </a:p>
        </p:txBody>
      </p:sp>
      <p:pic>
        <p:nvPicPr>
          <p:cNvPr id="2072" name="Google Shape;2072;p48"/>
          <p:cNvPicPr preferRelativeResize="0"/>
          <p:nvPr/>
        </p:nvPicPr>
        <p:blipFill>
          <a:blip r:embed="rId3">
            <a:alphaModFix/>
          </a:blip>
          <a:stretch>
            <a:fillRect/>
          </a:stretch>
        </p:blipFill>
        <p:spPr>
          <a:xfrm>
            <a:off x="1066925" y="3950432"/>
            <a:ext cx="203298" cy="194886"/>
          </a:xfrm>
          <a:prstGeom prst="rect">
            <a:avLst/>
          </a:prstGeom>
          <a:noFill/>
          <a:ln>
            <a:noFill/>
          </a:ln>
        </p:spPr>
      </p:pic>
      <p:pic>
        <p:nvPicPr>
          <p:cNvPr id="2073" name="Google Shape;2073;p48"/>
          <p:cNvPicPr preferRelativeResize="0"/>
          <p:nvPr/>
        </p:nvPicPr>
        <p:blipFill>
          <a:blip r:embed="rId3">
            <a:alphaModFix/>
          </a:blip>
          <a:stretch>
            <a:fillRect/>
          </a:stretch>
        </p:blipFill>
        <p:spPr>
          <a:xfrm>
            <a:off x="5517486" y="3775093"/>
            <a:ext cx="203298" cy="194886"/>
          </a:xfrm>
          <a:prstGeom prst="rect">
            <a:avLst/>
          </a:prstGeom>
          <a:noFill/>
          <a:ln>
            <a:noFill/>
          </a:ln>
        </p:spPr>
      </p:pic>
      <p:sp>
        <p:nvSpPr>
          <p:cNvPr id="2074" name="Google Shape;2074;p48"/>
          <p:cNvSpPr/>
          <p:nvPr/>
        </p:nvSpPr>
        <p:spPr>
          <a:xfrm>
            <a:off x="6095526" y="2379600"/>
            <a:ext cx="1165200" cy="572700"/>
          </a:xfrm>
          <a:prstGeom prst="wedgeRoundRectCallout">
            <a:avLst>
              <a:gd fmla="val 21558" name="adj1"/>
              <a:gd fmla="val 6905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b="1" lang="en" sz="1200"/>
              <a:t>Pointer use after free</a:t>
            </a:r>
            <a:endParaRPr b="1" sz="1200"/>
          </a:p>
        </p:txBody>
      </p:sp>
      <p:pic>
        <p:nvPicPr>
          <p:cNvPr id="2075" name="Google Shape;2075;p48"/>
          <p:cNvPicPr preferRelativeResize="0"/>
          <p:nvPr/>
        </p:nvPicPr>
        <p:blipFill>
          <a:blip r:embed="rId3">
            <a:alphaModFix/>
          </a:blip>
          <a:stretch>
            <a:fillRect/>
          </a:stretch>
        </p:blipFill>
        <p:spPr>
          <a:xfrm>
            <a:off x="6946845" y="2652189"/>
            <a:ext cx="203298" cy="194886"/>
          </a:xfrm>
          <a:prstGeom prst="rect">
            <a:avLst/>
          </a:prstGeom>
          <a:noFill/>
          <a:ln>
            <a:noFill/>
          </a:ln>
        </p:spPr>
      </p:pic>
      <p:sp>
        <p:nvSpPr>
          <p:cNvPr id="2076" name="Google Shape;2076;p4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0" name="Shape 2080"/>
        <p:cNvGrpSpPr/>
        <p:nvPr/>
      </p:nvGrpSpPr>
      <p:grpSpPr>
        <a:xfrm>
          <a:off x="0" y="0"/>
          <a:ext cx="0" cy="0"/>
          <a:chOff x="0" y="0"/>
          <a:chExt cx="0" cy="0"/>
        </a:xfrm>
      </p:grpSpPr>
      <p:sp>
        <p:nvSpPr>
          <p:cNvPr id="2081" name="Google Shape;2081;p49"/>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PACTight: Goal</a:t>
            </a:r>
            <a:endParaRPr/>
          </a:p>
        </p:txBody>
      </p:sp>
      <p:sp>
        <p:nvSpPr>
          <p:cNvPr id="2082" name="Google Shape;2082;p49"/>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The </a:t>
            </a:r>
            <a:r>
              <a:rPr b="1" lang="en" u="sng"/>
              <a:t>importance</a:t>
            </a:r>
            <a:r>
              <a:rPr lang="en"/>
              <a:t> of these properties stems from the fact that to hijack control-flow, </a:t>
            </a:r>
            <a:r>
              <a:rPr b="1" lang="en" u="sng"/>
              <a:t>at least one</a:t>
            </a:r>
            <a:r>
              <a:rPr lang="en"/>
              <a:t> of these properties must be violated.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PACTight tightly seals pointers and guarantees that a sealed pointer </a:t>
            </a:r>
            <a:r>
              <a:rPr b="1" lang="en" u="sng"/>
              <a:t>cannot</a:t>
            </a:r>
            <a:r>
              <a:rPr lang="en"/>
              <a:t> be </a:t>
            </a:r>
            <a:r>
              <a:rPr b="1" lang="en" u="sng"/>
              <a:t>forged</a:t>
            </a:r>
            <a:r>
              <a:rPr lang="en"/>
              <a:t>, </a:t>
            </a:r>
            <a:r>
              <a:rPr b="1" lang="en" u="sng"/>
              <a:t>copied</a:t>
            </a:r>
            <a:r>
              <a:rPr lang="en"/>
              <a:t>, and is </a:t>
            </a:r>
            <a:r>
              <a:rPr b="1" lang="en" u="sng"/>
              <a:t>not dangling</a:t>
            </a:r>
            <a:r>
              <a:rPr lang="en"/>
              <a:t>.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PACTight overcomes the </a:t>
            </a:r>
            <a:r>
              <a:rPr b="1" lang="en" u="sng"/>
              <a:t>limitations</a:t>
            </a:r>
            <a:r>
              <a:rPr lang="en"/>
              <a:t> of previous approaches:</a:t>
            </a:r>
            <a:endParaRPr/>
          </a:p>
          <a:p>
            <a:pPr indent="-323850" lvl="1" marL="914400" rtl="0" algn="l">
              <a:spcBef>
                <a:spcPts val="0"/>
              </a:spcBef>
              <a:spcAft>
                <a:spcPts val="0"/>
              </a:spcAft>
              <a:buSzPts val="1500"/>
              <a:buChar char="○"/>
            </a:pPr>
            <a:r>
              <a:rPr lang="en" sz="1500"/>
              <a:t>The </a:t>
            </a:r>
            <a:r>
              <a:rPr b="1" lang="en" sz="1500" u="sng"/>
              <a:t>non-copyability</a:t>
            </a:r>
            <a:r>
              <a:rPr lang="en" sz="1500"/>
              <a:t> property prevents any PAC reuse.</a:t>
            </a:r>
            <a:endParaRPr sz="1500"/>
          </a:p>
          <a:p>
            <a:pPr indent="-323850" lvl="1" marL="914400" rtl="0" algn="l">
              <a:spcBef>
                <a:spcPts val="0"/>
              </a:spcBef>
              <a:spcAft>
                <a:spcPts val="0"/>
              </a:spcAft>
              <a:buSzPts val="1500"/>
              <a:buChar char="○"/>
            </a:pPr>
            <a:r>
              <a:rPr lang="en" sz="1500"/>
              <a:t>PACTight protects all globals, stack variables and heap variables.</a:t>
            </a:r>
            <a:endParaRPr sz="1500"/>
          </a:p>
          <a:p>
            <a:pPr indent="-323850" lvl="1" marL="914400" rtl="0" algn="l">
              <a:spcBef>
                <a:spcPts val="0"/>
              </a:spcBef>
              <a:spcAft>
                <a:spcPts val="0"/>
              </a:spcAft>
              <a:buSzPts val="1500"/>
              <a:buChar char="○"/>
            </a:pPr>
            <a:r>
              <a:rPr lang="en" sz="1500"/>
              <a:t>PACTight assumes a </a:t>
            </a:r>
            <a:r>
              <a:rPr b="1" lang="en" sz="1500" u="sng"/>
              <a:t>strong threat model</a:t>
            </a:r>
            <a:r>
              <a:rPr lang="en" sz="1500"/>
              <a:t> that has both arbitrary read and write capabilities. </a:t>
            </a:r>
            <a:endParaRPr sz="1500"/>
          </a:p>
        </p:txBody>
      </p:sp>
      <p:sp>
        <p:nvSpPr>
          <p:cNvPr id="2083" name="Google Shape;2083;p49"/>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4" name="Google Shape;2084;p49"/>
          <p:cNvPicPr preferRelativeResize="0"/>
          <p:nvPr/>
        </p:nvPicPr>
        <p:blipFill>
          <a:blip r:embed="rId3">
            <a:alphaModFix/>
          </a:blip>
          <a:stretch>
            <a:fillRect/>
          </a:stretch>
        </p:blipFill>
        <p:spPr>
          <a:xfrm>
            <a:off x="7258550" y="2502150"/>
            <a:ext cx="938465" cy="938465"/>
          </a:xfrm>
          <a:prstGeom prst="rect">
            <a:avLst/>
          </a:prstGeom>
          <a:noFill/>
          <a:ln>
            <a:noFill/>
          </a:ln>
        </p:spPr>
      </p:pic>
      <p:sp>
        <p:nvSpPr>
          <p:cNvPr id="2085" name="Google Shape;2085;p4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50"/>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Enforcing the properties</a:t>
            </a:r>
            <a:endParaRPr/>
          </a:p>
        </p:txBody>
      </p:sp>
      <p:sp>
        <p:nvSpPr>
          <p:cNvPr id="2091" name="Google Shape;2091;p50"/>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In order to enforce the three properties, PACTight relies on the </a:t>
            </a:r>
            <a:r>
              <a:rPr b="1" lang="en" u="sng"/>
              <a:t>PAC modifier</a:t>
            </a:r>
            <a:r>
              <a:rPr lang="en"/>
              <a:t>.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Any </a:t>
            </a:r>
            <a:r>
              <a:rPr b="1" lang="en" u="sng"/>
              <a:t>changes</a:t>
            </a:r>
            <a:r>
              <a:rPr lang="en"/>
              <a:t> in either the </a:t>
            </a:r>
            <a:r>
              <a:rPr b="1" lang="en" u="sng"/>
              <a:t>modifier</a:t>
            </a:r>
            <a:r>
              <a:rPr lang="en"/>
              <a:t> or the </a:t>
            </a:r>
            <a:r>
              <a:rPr b="1" lang="en" u="sng"/>
              <a:t>address</a:t>
            </a:r>
            <a:r>
              <a:rPr lang="en"/>
              <a:t> result in a </a:t>
            </a:r>
            <a:r>
              <a:rPr b="1" lang="en" u="sng"/>
              <a:t>different PAC</a:t>
            </a:r>
            <a:r>
              <a:rPr lang="en"/>
              <a:t>, detecting the violation.</a:t>
            </a:r>
            <a:endParaRPr/>
          </a:p>
        </p:txBody>
      </p:sp>
      <p:sp>
        <p:nvSpPr>
          <p:cNvPr id="2092" name="Google Shape;2092;p50"/>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93" name="Google Shape;2093;p50"/>
          <p:cNvPicPr preferRelativeResize="0"/>
          <p:nvPr/>
        </p:nvPicPr>
        <p:blipFill>
          <a:blip r:embed="rId3">
            <a:alphaModFix/>
          </a:blip>
          <a:stretch>
            <a:fillRect/>
          </a:stretch>
        </p:blipFill>
        <p:spPr>
          <a:xfrm>
            <a:off x="3927900" y="3377875"/>
            <a:ext cx="1043442" cy="1043442"/>
          </a:xfrm>
          <a:prstGeom prst="rect">
            <a:avLst/>
          </a:prstGeom>
          <a:noFill/>
          <a:ln>
            <a:noFill/>
          </a:ln>
        </p:spPr>
      </p:pic>
      <p:pic>
        <p:nvPicPr>
          <p:cNvPr id="2094" name="Google Shape;2094;p50"/>
          <p:cNvPicPr preferRelativeResize="0"/>
          <p:nvPr/>
        </p:nvPicPr>
        <p:blipFill>
          <a:blip r:embed="rId4">
            <a:alphaModFix/>
          </a:blip>
          <a:stretch>
            <a:fillRect/>
          </a:stretch>
        </p:blipFill>
        <p:spPr>
          <a:xfrm>
            <a:off x="3927900" y="1388850"/>
            <a:ext cx="1043442" cy="1043442"/>
          </a:xfrm>
          <a:prstGeom prst="rect">
            <a:avLst/>
          </a:prstGeom>
          <a:noFill/>
          <a:ln>
            <a:noFill/>
          </a:ln>
        </p:spPr>
      </p:pic>
      <p:sp>
        <p:nvSpPr>
          <p:cNvPr id="2095" name="Google Shape;2095;p5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51"/>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Enforcing the properties</a:t>
            </a:r>
            <a:endParaRPr/>
          </a:p>
        </p:txBody>
      </p:sp>
      <p:sp>
        <p:nvSpPr>
          <p:cNvPr id="2101" name="Google Shape;2101;p51"/>
          <p:cNvSpPr txBox="1"/>
          <p:nvPr>
            <p:ph idx="1" type="body"/>
          </p:nvPr>
        </p:nvSpPr>
        <p:spPr>
          <a:xfrm>
            <a:off x="311700" y="923875"/>
            <a:ext cx="8520600" cy="9231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We propose to blend the </a:t>
            </a:r>
            <a:r>
              <a:rPr b="1" lang="en" u="sng"/>
              <a:t>address of a pointer (&amp;p)</a:t>
            </a:r>
            <a:r>
              <a:rPr lang="en"/>
              <a:t> and a </a:t>
            </a:r>
            <a:r>
              <a:rPr b="1" lang="en" u="sng"/>
              <a:t>random tag associated with a memory object (tag(p))</a:t>
            </a:r>
            <a:r>
              <a:rPr lang="en"/>
              <a:t> to efficiently enforce the PACTight pointer integrity property</a:t>
            </a:r>
            <a:endParaRPr/>
          </a:p>
        </p:txBody>
      </p:sp>
      <p:sp>
        <p:nvSpPr>
          <p:cNvPr id="2102" name="Google Shape;2102;p51"/>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103" name="Google Shape;2103;p51"/>
          <p:cNvCxnSpPr/>
          <p:nvPr/>
        </p:nvCxnSpPr>
        <p:spPr>
          <a:xfrm>
            <a:off x="4511700" y="2244900"/>
            <a:ext cx="16200" cy="1960200"/>
          </a:xfrm>
          <a:prstGeom prst="straightConnector1">
            <a:avLst/>
          </a:prstGeom>
          <a:noFill/>
          <a:ln cap="flat" cmpd="sng" w="19050">
            <a:solidFill>
              <a:srgbClr val="861F41"/>
            </a:solidFill>
            <a:prstDash val="solid"/>
            <a:round/>
            <a:headEnd len="med" w="med" type="none"/>
            <a:tailEnd len="med" w="med" type="none"/>
          </a:ln>
        </p:spPr>
      </p:cxnSp>
      <p:sp>
        <p:nvSpPr>
          <p:cNvPr id="2104" name="Google Shape;2104;p5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52"/>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Enforcing the properties</a:t>
            </a:r>
            <a:endParaRPr/>
          </a:p>
        </p:txBody>
      </p:sp>
      <p:sp>
        <p:nvSpPr>
          <p:cNvPr id="2110" name="Google Shape;2110;p52"/>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1" name="Google Shape;2111;p52"/>
          <p:cNvSpPr/>
          <p:nvPr/>
        </p:nvSpPr>
        <p:spPr>
          <a:xfrm>
            <a:off x="1182300" y="2857500"/>
            <a:ext cx="16443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Cryptographic algorithm</a:t>
            </a:r>
            <a:endParaRPr sz="1800">
              <a:latin typeface="Calibri"/>
              <a:ea typeface="Calibri"/>
              <a:cs typeface="Calibri"/>
              <a:sym typeface="Calibri"/>
            </a:endParaRPr>
          </a:p>
        </p:txBody>
      </p:sp>
      <p:sp>
        <p:nvSpPr>
          <p:cNvPr id="2112" name="Google Shape;2112;p52"/>
          <p:cNvSpPr/>
          <p:nvPr/>
        </p:nvSpPr>
        <p:spPr>
          <a:xfrm>
            <a:off x="349800" y="38361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2113" name="Google Shape;2113;p52"/>
          <p:cNvSpPr/>
          <p:nvPr/>
        </p:nvSpPr>
        <p:spPr>
          <a:xfrm>
            <a:off x="349800" y="3836100"/>
            <a:ext cx="981900" cy="2688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PAC</a:t>
            </a:r>
            <a:endParaRPr sz="1800">
              <a:latin typeface="Calibri"/>
              <a:ea typeface="Calibri"/>
              <a:cs typeface="Calibri"/>
              <a:sym typeface="Calibri"/>
            </a:endParaRPr>
          </a:p>
        </p:txBody>
      </p:sp>
      <p:sp>
        <p:nvSpPr>
          <p:cNvPr id="2114" name="Google Shape;2114;p52"/>
          <p:cNvSpPr/>
          <p:nvPr/>
        </p:nvSpPr>
        <p:spPr>
          <a:xfrm>
            <a:off x="343500" y="22857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Address</a:t>
            </a:r>
            <a:endParaRPr sz="1800"/>
          </a:p>
        </p:txBody>
      </p:sp>
      <p:sp>
        <p:nvSpPr>
          <p:cNvPr id="2115" name="Google Shape;2115;p52"/>
          <p:cNvSpPr/>
          <p:nvPr/>
        </p:nvSpPr>
        <p:spPr>
          <a:xfrm>
            <a:off x="89100" y="2857500"/>
            <a:ext cx="842400" cy="623700"/>
          </a:xfrm>
          <a:prstGeom prst="roundRect">
            <a:avLst>
              <a:gd fmla="val 16667" name="adj"/>
            </a:avLst>
          </a:prstGeom>
          <a:solidFill>
            <a:srgbClr val="026F58">
              <a:alpha val="8095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Secret Key</a:t>
            </a:r>
            <a:endParaRPr sz="1800">
              <a:latin typeface="Calibri"/>
              <a:ea typeface="Calibri"/>
              <a:cs typeface="Calibri"/>
              <a:sym typeface="Calibri"/>
            </a:endParaRPr>
          </a:p>
        </p:txBody>
      </p:sp>
      <p:sp>
        <p:nvSpPr>
          <p:cNvPr id="2116" name="Google Shape;2116;p52"/>
          <p:cNvSpPr/>
          <p:nvPr/>
        </p:nvSpPr>
        <p:spPr>
          <a:xfrm>
            <a:off x="3074700" y="2857500"/>
            <a:ext cx="1373100" cy="623700"/>
          </a:xfrm>
          <a:prstGeom prst="roundRect">
            <a:avLst>
              <a:gd fmla="val 16667" name="adj"/>
            </a:avLst>
          </a:prstGeom>
          <a:solidFill>
            <a:srgbClr val="706BB1">
              <a:alpha val="92260"/>
            </a:srgbClr>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latin typeface="Calibri"/>
                <a:ea typeface="Calibri"/>
                <a:cs typeface="Calibri"/>
                <a:sym typeface="Calibri"/>
              </a:rPr>
              <a:t>Modifier</a:t>
            </a:r>
            <a:endParaRPr b="1" sz="1800" u="sng">
              <a:latin typeface="Calibri"/>
              <a:ea typeface="Calibri"/>
              <a:cs typeface="Calibri"/>
              <a:sym typeface="Calibri"/>
            </a:endParaRPr>
          </a:p>
          <a:p>
            <a:pPr indent="0" lvl="0" marL="0" rtl="0" algn="ctr">
              <a:spcBef>
                <a:spcPts val="0"/>
              </a:spcBef>
              <a:spcAft>
                <a:spcPts val="0"/>
              </a:spcAft>
              <a:buNone/>
            </a:pPr>
            <a:r>
              <a:rPr b="1" lang="en" sz="1800" u="sng">
                <a:latin typeface="Calibri"/>
                <a:ea typeface="Calibri"/>
                <a:cs typeface="Calibri"/>
                <a:sym typeface="Calibri"/>
              </a:rPr>
              <a:t>&amp;p </a:t>
            </a:r>
            <a:r>
              <a:rPr b="1" lang="en" u="sng">
                <a:latin typeface="Calibri"/>
                <a:ea typeface="Calibri"/>
                <a:cs typeface="Calibri"/>
                <a:sym typeface="Calibri"/>
              </a:rPr>
              <a:t>⨁</a:t>
            </a:r>
            <a:r>
              <a:rPr b="1" lang="en" sz="1000" u="sng">
                <a:latin typeface="Calibri"/>
                <a:ea typeface="Calibri"/>
                <a:cs typeface="Calibri"/>
                <a:sym typeface="Calibri"/>
              </a:rPr>
              <a:t> </a:t>
            </a:r>
            <a:r>
              <a:rPr b="1" lang="en" sz="1800" u="sng">
                <a:latin typeface="Calibri"/>
                <a:ea typeface="Calibri"/>
                <a:cs typeface="Calibri"/>
                <a:sym typeface="Calibri"/>
              </a:rPr>
              <a:t>tag(p)</a:t>
            </a:r>
            <a:endParaRPr b="1" sz="1800" u="sng">
              <a:latin typeface="Calibri"/>
              <a:ea typeface="Calibri"/>
              <a:cs typeface="Calibri"/>
              <a:sym typeface="Calibri"/>
            </a:endParaRPr>
          </a:p>
        </p:txBody>
      </p:sp>
      <p:cxnSp>
        <p:nvCxnSpPr>
          <p:cNvPr id="2117" name="Google Shape;2117;p52"/>
          <p:cNvCxnSpPr>
            <a:stCxn id="2115" idx="3"/>
            <a:endCxn id="2111" idx="1"/>
          </p:cNvCxnSpPr>
          <p:nvPr/>
        </p:nvCxnSpPr>
        <p:spPr>
          <a:xfrm>
            <a:off x="931500" y="3169350"/>
            <a:ext cx="250800" cy="0"/>
          </a:xfrm>
          <a:prstGeom prst="straightConnector1">
            <a:avLst/>
          </a:prstGeom>
          <a:noFill/>
          <a:ln cap="flat" cmpd="sng" w="9525">
            <a:solidFill>
              <a:schemeClr val="dk1"/>
            </a:solidFill>
            <a:prstDash val="solid"/>
            <a:round/>
            <a:headEnd len="med" w="med" type="none"/>
            <a:tailEnd len="med" w="med" type="triangle"/>
          </a:ln>
        </p:spPr>
      </p:cxnSp>
      <p:cxnSp>
        <p:nvCxnSpPr>
          <p:cNvPr id="2118" name="Google Shape;2118;p52"/>
          <p:cNvCxnSpPr>
            <a:stCxn id="2114" idx="2"/>
            <a:endCxn id="2111" idx="0"/>
          </p:cNvCxnSpPr>
          <p:nvPr/>
        </p:nvCxnSpPr>
        <p:spPr>
          <a:xfrm>
            <a:off x="2000850" y="2554500"/>
            <a:ext cx="3600" cy="303000"/>
          </a:xfrm>
          <a:prstGeom prst="straightConnector1">
            <a:avLst/>
          </a:prstGeom>
          <a:noFill/>
          <a:ln cap="flat" cmpd="sng" w="9525">
            <a:solidFill>
              <a:schemeClr val="dk1"/>
            </a:solidFill>
            <a:prstDash val="solid"/>
            <a:round/>
            <a:headEnd len="med" w="med" type="none"/>
            <a:tailEnd len="med" w="med" type="triangle"/>
          </a:ln>
        </p:spPr>
      </p:cxnSp>
      <p:cxnSp>
        <p:nvCxnSpPr>
          <p:cNvPr id="2119" name="Google Shape;2119;p52"/>
          <p:cNvCxnSpPr>
            <a:stCxn id="2111" idx="2"/>
            <a:endCxn id="2112" idx="0"/>
          </p:cNvCxnSpPr>
          <p:nvPr/>
        </p:nvCxnSpPr>
        <p:spPr>
          <a:xfrm>
            <a:off x="2004450" y="3481200"/>
            <a:ext cx="2700" cy="354900"/>
          </a:xfrm>
          <a:prstGeom prst="straightConnector1">
            <a:avLst/>
          </a:prstGeom>
          <a:noFill/>
          <a:ln cap="flat" cmpd="sng" w="9525">
            <a:solidFill>
              <a:schemeClr val="dk1"/>
            </a:solidFill>
            <a:prstDash val="solid"/>
            <a:round/>
            <a:headEnd len="med" w="med" type="none"/>
            <a:tailEnd len="med" w="med" type="triangle"/>
          </a:ln>
        </p:spPr>
      </p:cxnSp>
      <p:cxnSp>
        <p:nvCxnSpPr>
          <p:cNvPr id="2120" name="Google Shape;2120;p52"/>
          <p:cNvCxnSpPr>
            <a:stCxn id="2116" idx="1"/>
            <a:endCxn id="2111" idx="3"/>
          </p:cNvCxnSpPr>
          <p:nvPr/>
        </p:nvCxnSpPr>
        <p:spPr>
          <a:xfrm rot="10800000">
            <a:off x="2826600" y="3169350"/>
            <a:ext cx="248100" cy="0"/>
          </a:xfrm>
          <a:prstGeom prst="straightConnector1">
            <a:avLst/>
          </a:prstGeom>
          <a:noFill/>
          <a:ln cap="flat" cmpd="sng" w="9525">
            <a:solidFill>
              <a:schemeClr val="dk1"/>
            </a:solidFill>
            <a:prstDash val="solid"/>
            <a:round/>
            <a:headEnd len="med" w="med" type="none"/>
            <a:tailEnd len="med" w="med" type="triangle"/>
          </a:ln>
        </p:spPr>
      </p:cxnSp>
      <p:cxnSp>
        <p:nvCxnSpPr>
          <p:cNvPr id="2121" name="Google Shape;2121;p52"/>
          <p:cNvCxnSpPr/>
          <p:nvPr/>
        </p:nvCxnSpPr>
        <p:spPr>
          <a:xfrm>
            <a:off x="4511700" y="2244900"/>
            <a:ext cx="16200" cy="1960200"/>
          </a:xfrm>
          <a:prstGeom prst="straightConnector1">
            <a:avLst/>
          </a:prstGeom>
          <a:noFill/>
          <a:ln cap="flat" cmpd="sng" w="19050">
            <a:solidFill>
              <a:srgbClr val="861F41"/>
            </a:solidFill>
            <a:prstDash val="solid"/>
            <a:round/>
            <a:headEnd len="med" w="med" type="none"/>
            <a:tailEnd len="med" w="med" type="none"/>
          </a:ln>
        </p:spPr>
      </p:cxnSp>
      <p:sp>
        <p:nvSpPr>
          <p:cNvPr id="2122" name="Google Shape;2122;p52"/>
          <p:cNvSpPr txBox="1"/>
          <p:nvPr/>
        </p:nvSpPr>
        <p:spPr>
          <a:xfrm>
            <a:off x="825900" y="416582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Signing</a:t>
            </a:r>
            <a:endParaRPr b="1" sz="1900">
              <a:latin typeface="Calibri"/>
              <a:ea typeface="Calibri"/>
              <a:cs typeface="Calibri"/>
              <a:sym typeface="Calibri"/>
            </a:endParaRPr>
          </a:p>
        </p:txBody>
      </p:sp>
      <p:sp>
        <p:nvSpPr>
          <p:cNvPr id="2123" name="Google Shape;2123;p52"/>
          <p:cNvSpPr txBox="1"/>
          <p:nvPr>
            <p:ph idx="1" type="body"/>
          </p:nvPr>
        </p:nvSpPr>
        <p:spPr>
          <a:xfrm>
            <a:off x="311700" y="923875"/>
            <a:ext cx="8520600" cy="9231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We propose to blend the </a:t>
            </a:r>
            <a:r>
              <a:rPr b="1" lang="en" u="sng"/>
              <a:t>address of a pointer (&amp;p)</a:t>
            </a:r>
            <a:r>
              <a:rPr lang="en"/>
              <a:t> and a </a:t>
            </a:r>
            <a:r>
              <a:rPr b="1" lang="en" u="sng"/>
              <a:t>random tag associated with a memory object (tag(p))</a:t>
            </a:r>
            <a:r>
              <a:rPr lang="en"/>
              <a:t> to efficiently enforce the PACTight pointer integrity property</a:t>
            </a:r>
            <a:endParaRPr/>
          </a:p>
        </p:txBody>
      </p:sp>
      <p:pic>
        <p:nvPicPr>
          <p:cNvPr id="2124" name="Google Shape;2124;p52"/>
          <p:cNvPicPr preferRelativeResize="0"/>
          <p:nvPr/>
        </p:nvPicPr>
        <p:blipFill>
          <a:blip r:embed="rId3">
            <a:alphaModFix/>
          </a:blip>
          <a:stretch>
            <a:fillRect/>
          </a:stretch>
        </p:blipFill>
        <p:spPr>
          <a:xfrm>
            <a:off x="3746396" y="3700125"/>
            <a:ext cx="386369" cy="386369"/>
          </a:xfrm>
          <a:prstGeom prst="rect">
            <a:avLst/>
          </a:prstGeom>
          <a:noFill/>
          <a:ln>
            <a:noFill/>
          </a:ln>
        </p:spPr>
      </p:pic>
      <p:grpSp>
        <p:nvGrpSpPr>
          <p:cNvPr id="2125" name="Google Shape;2125;p52"/>
          <p:cNvGrpSpPr/>
          <p:nvPr/>
        </p:nvGrpSpPr>
        <p:grpSpPr>
          <a:xfrm>
            <a:off x="3710550" y="2089876"/>
            <a:ext cx="512850" cy="512850"/>
            <a:chOff x="3710550" y="2089876"/>
            <a:chExt cx="512850" cy="512850"/>
          </a:xfrm>
        </p:grpSpPr>
        <p:pic>
          <p:nvPicPr>
            <p:cNvPr id="2126" name="Google Shape;2126;p52"/>
            <p:cNvPicPr preferRelativeResize="0"/>
            <p:nvPr/>
          </p:nvPicPr>
          <p:blipFill>
            <a:blip r:embed="rId4">
              <a:alphaModFix/>
            </a:blip>
            <a:stretch>
              <a:fillRect/>
            </a:stretch>
          </p:blipFill>
          <p:spPr>
            <a:xfrm>
              <a:off x="3710550" y="2089876"/>
              <a:ext cx="512850" cy="512850"/>
            </a:xfrm>
            <a:prstGeom prst="rect">
              <a:avLst/>
            </a:prstGeom>
            <a:noFill/>
            <a:ln>
              <a:noFill/>
            </a:ln>
          </p:spPr>
        </p:pic>
        <p:sp>
          <p:nvSpPr>
            <p:cNvPr id="2127" name="Google Shape;2127;p52"/>
            <p:cNvSpPr/>
            <p:nvPr/>
          </p:nvSpPr>
          <p:spPr>
            <a:xfrm>
              <a:off x="3997175" y="2183800"/>
              <a:ext cx="168900" cy="10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8" name="Google Shape;2128;p5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safety is a serious problem!</a:t>
            </a:r>
            <a:endParaRPr/>
          </a:p>
        </p:txBody>
      </p:sp>
      <p:pic>
        <p:nvPicPr>
          <p:cNvPr id="95" name="Google Shape;95;p17"/>
          <p:cNvPicPr preferRelativeResize="0"/>
          <p:nvPr/>
        </p:nvPicPr>
        <p:blipFill>
          <a:blip r:embed="rId3">
            <a:alphaModFix/>
          </a:blip>
          <a:stretch>
            <a:fillRect/>
          </a:stretch>
        </p:blipFill>
        <p:spPr>
          <a:xfrm>
            <a:off x="5370400" y="2705013"/>
            <a:ext cx="3621200" cy="1424875"/>
          </a:xfrm>
          <a:prstGeom prst="rect">
            <a:avLst/>
          </a:prstGeom>
          <a:noFill/>
          <a:ln cap="flat" cmpd="sng" w="9525">
            <a:solidFill>
              <a:srgbClr val="000000"/>
            </a:solidFill>
            <a:prstDash val="solid"/>
            <a:round/>
            <a:headEnd len="sm" w="sm" type="none"/>
            <a:tailEnd len="sm" w="sm" type="none"/>
          </a:ln>
        </p:spPr>
      </p:pic>
      <p:pic>
        <p:nvPicPr>
          <p:cNvPr id="96" name="Google Shape;96;p17"/>
          <p:cNvPicPr preferRelativeResize="0"/>
          <p:nvPr/>
        </p:nvPicPr>
        <p:blipFill>
          <a:blip r:embed="rId4">
            <a:alphaModFix/>
          </a:blip>
          <a:stretch>
            <a:fillRect/>
          </a:stretch>
        </p:blipFill>
        <p:spPr>
          <a:xfrm>
            <a:off x="159300" y="2705025"/>
            <a:ext cx="5211101" cy="1913050"/>
          </a:xfrm>
          <a:prstGeom prst="rect">
            <a:avLst/>
          </a:prstGeom>
          <a:noFill/>
          <a:ln cap="flat" cmpd="sng" w="9525">
            <a:solidFill>
              <a:srgbClr val="000000"/>
            </a:solidFill>
            <a:prstDash val="solid"/>
            <a:round/>
            <a:headEnd len="sm" w="sm" type="none"/>
            <a:tailEnd len="sm" w="sm" type="none"/>
          </a:ln>
        </p:spPr>
      </p:pic>
      <p:pic>
        <p:nvPicPr>
          <p:cNvPr id="97" name="Google Shape;97;p17"/>
          <p:cNvPicPr preferRelativeResize="0"/>
          <p:nvPr/>
        </p:nvPicPr>
        <p:blipFill>
          <a:blip r:embed="rId5">
            <a:alphaModFix/>
          </a:blip>
          <a:stretch>
            <a:fillRect/>
          </a:stretch>
        </p:blipFill>
        <p:spPr>
          <a:xfrm>
            <a:off x="1287750" y="1040263"/>
            <a:ext cx="6568500" cy="1642200"/>
          </a:xfrm>
          <a:prstGeom prst="rect">
            <a:avLst/>
          </a:prstGeom>
          <a:noFill/>
          <a:ln cap="flat" cmpd="sng" w="9525">
            <a:solidFill>
              <a:srgbClr val="000000"/>
            </a:solidFill>
            <a:prstDash val="solid"/>
            <a:round/>
            <a:headEnd len="sm" w="sm" type="none"/>
            <a:tailEnd len="sm" w="sm" type="none"/>
          </a:ln>
        </p:spPr>
      </p:pic>
      <p:sp>
        <p:nvSpPr>
          <p:cNvPr id="98" name="Google Shape;98;p1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53"/>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Enforcing the properties</a:t>
            </a:r>
            <a:endParaRPr/>
          </a:p>
        </p:txBody>
      </p:sp>
      <p:sp>
        <p:nvSpPr>
          <p:cNvPr id="2134" name="Google Shape;2134;p53"/>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5" name="Google Shape;2135;p53"/>
          <p:cNvSpPr/>
          <p:nvPr/>
        </p:nvSpPr>
        <p:spPr>
          <a:xfrm>
            <a:off x="1182300" y="2857500"/>
            <a:ext cx="16443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Cryptographic algorithm</a:t>
            </a:r>
            <a:endParaRPr sz="1800">
              <a:latin typeface="Calibri"/>
              <a:ea typeface="Calibri"/>
              <a:cs typeface="Calibri"/>
              <a:sym typeface="Calibri"/>
            </a:endParaRPr>
          </a:p>
        </p:txBody>
      </p:sp>
      <p:sp>
        <p:nvSpPr>
          <p:cNvPr id="2136" name="Google Shape;2136;p53"/>
          <p:cNvSpPr/>
          <p:nvPr/>
        </p:nvSpPr>
        <p:spPr>
          <a:xfrm>
            <a:off x="349800" y="38361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2137" name="Google Shape;2137;p53"/>
          <p:cNvSpPr/>
          <p:nvPr/>
        </p:nvSpPr>
        <p:spPr>
          <a:xfrm>
            <a:off x="349800" y="3836100"/>
            <a:ext cx="981900" cy="2688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PAC</a:t>
            </a:r>
            <a:endParaRPr sz="1800">
              <a:latin typeface="Calibri"/>
              <a:ea typeface="Calibri"/>
              <a:cs typeface="Calibri"/>
              <a:sym typeface="Calibri"/>
            </a:endParaRPr>
          </a:p>
        </p:txBody>
      </p:sp>
      <p:sp>
        <p:nvSpPr>
          <p:cNvPr id="2138" name="Google Shape;2138;p53"/>
          <p:cNvSpPr/>
          <p:nvPr/>
        </p:nvSpPr>
        <p:spPr>
          <a:xfrm>
            <a:off x="343500" y="22857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Address</a:t>
            </a:r>
            <a:endParaRPr sz="1800"/>
          </a:p>
        </p:txBody>
      </p:sp>
      <p:sp>
        <p:nvSpPr>
          <p:cNvPr id="2139" name="Google Shape;2139;p53"/>
          <p:cNvSpPr/>
          <p:nvPr/>
        </p:nvSpPr>
        <p:spPr>
          <a:xfrm>
            <a:off x="89100" y="2857500"/>
            <a:ext cx="842400" cy="623700"/>
          </a:xfrm>
          <a:prstGeom prst="roundRect">
            <a:avLst>
              <a:gd fmla="val 16667" name="adj"/>
            </a:avLst>
          </a:prstGeom>
          <a:solidFill>
            <a:srgbClr val="026F58">
              <a:alpha val="8095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Secret Key</a:t>
            </a:r>
            <a:endParaRPr sz="1800">
              <a:latin typeface="Calibri"/>
              <a:ea typeface="Calibri"/>
              <a:cs typeface="Calibri"/>
              <a:sym typeface="Calibri"/>
            </a:endParaRPr>
          </a:p>
        </p:txBody>
      </p:sp>
      <p:sp>
        <p:nvSpPr>
          <p:cNvPr id="2140" name="Google Shape;2140;p53"/>
          <p:cNvSpPr/>
          <p:nvPr/>
        </p:nvSpPr>
        <p:spPr>
          <a:xfrm>
            <a:off x="3074700" y="2857500"/>
            <a:ext cx="1368000" cy="623700"/>
          </a:xfrm>
          <a:prstGeom prst="roundRect">
            <a:avLst>
              <a:gd fmla="val 16667" name="adj"/>
            </a:avLst>
          </a:prstGeom>
          <a:solidFill>
            <a:srgbClr val="706BB1">
              <a:alpha val="92260"/>
            </a:srgbClr>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latin typeface="Calibri"/>
                <a:ea typeface="Calibri"/>
                <a:cs typeface="Calibri"/>
                <a:sym typeface="Calibri"/>
              </a:rPr>
              <a:t>Modifier</a:t>
            </a:r>
            <a:endParaRPr b="1" sz="1800" u="sng">
              <a:latin typeface="Calibri"/>
              <a:ea typeface="Calibri"/>
              <a:cs typeface="Calibri"/>
              <a:sym typeface="Calibri"/>
            </a:endParaRPr>
          </a:p>
          <a:p>
            <a:pPr indent="0" lvl="0" marL="0" rtl="0" algn="ctr">
              <a:spcBef>
                <a:spcPts val="0"/>
              </a:spcBef>
              <a:spcAft>
                <a:spcPts val="0"/>
              </a:spcAft>
              <a:buNone/>
            </a:pPr>
            <a:r>
              <a:rPr b="1" lang="en" sz="1800" u="sng">
                <a:latin typeface="Calibri"/>
                <a:ea typeface="Calibri"/>
                <a:cs typeface="Calibri"/>
                <a:sym typeface="Calibri"/>
              </a:rPr>
              <a:t>&amp;p </a:t>
            </a:r>
            <a:r>
              <a:rPr b="1" lang="en" u="sng">
                <a:latin typeface="Calibri"/>
                <a:ea typeface="Calibri"/>
                <a:cs typeface="Calibri"/>
                <a:sym typeface="Calibri"/>
              </a:rPr>
              <a:t>⨁</a:t>
            </a:r>
            <a:r>
              <a:rPr b="1" lang="en" sz="1000" u="sng">
                <a:latin typeface="Calibri"/>
                <a:ea typeface="Calibri"/>
                <a:cs typeface="Calibri"/>
                <a:sym typeface="Calibri"/>
              </a:rPr>
              <a:t> </a:t>
            </a:r>
            <a:r>
              <a:rPr b="1" lang="en" sz="1800" u="sng">
                <a:latin typeface="Calibri"/>
                <a:ea typeface="Calibri"/>
                <a:cs typeface="Calibri"/>
                <a:sym typeface="Calibri"/>
              </a:rPr>
              <a:t>tag(p)</a:t>
            </a:r>
            <a:endParaRPr b="1" sz="1800" u="sng">
              <a:latin typeface="Calibri"/>
              <a:ea typeface="Calibri"/>
              <a:cs typeface="Calibri"/>
              <a:sym typeface="Calibri"/>
            </a:endParaRPr>
          </a:p>
        </p:txBody>
      </p:sp>
      <p:cxnSp>
        <p:nvCxnSpPr>
          <p:cNvPr id="2141" name="Google Shape;2141;p53"/>
          <p:cNvCxnSpPr>
            <a:stCxn id="2139" idx="3"/>
            <a:endCxn id="2135" idx="1"/>
          </p:cNvCxnSpPr>
          <p:nvPr/>
        </p:nvCxnSpPr>
        <p:spPr>
          <a:xfrm>
            <a:off x="931500" y="3169350"/>
            <a:ext cx="250800" cy="0"/>
          </a:xfrm>
          <a:prstGeom prst="straightConnector1">
            <a:avLst/>
          </a:prstGeom>
          <a:noFill/>
          <a:ln cap="flat" cmpd="sng" w="9525">
            <a:solidFill>
              <a:schemeClr val="dk1"/>
            </a:solidFill>
            <a:prstDash val="solid"/>
            <a:round/>
            <a:headEnd len="med" w="med" type="none"/>
            <a:tailEnd len="med" w="med" type="triangle"/>
          </a:ln>
        </p:spPr>
      </p:cxnSp>
      <p:cxnSp>
        <p:nvCxnSpPr>
          <p:cNvPr id="2142" name="Google Shape;2142;p53"/>
          <p:cNvCxnSpPr>
            <a:stCxn id="2138" idx="2"/>
            <a:endCxn id="2135" idx="0"/>
          </p:cNvCxnSpPr>
          <p:nvPr/>
        </p:nvCxnSpPr>
        <p:spPr>
          <a:xfrm>
            <a:off x="2000850" y="2554500"/>
            <a:ext cx="3600" cy="303000"/>
          </a:xfrm>
          <a:prstGeom prst="straightConnector1">
            <a:avLst/>
          </a:prstGeom>
          <a:noFill/>
          <a:ln cap="flat" cmpd="sng" w="9525">
            <a:solidFill>
              <a:schemeClr val="dk1"/>
            </a:solidFill>
            <a:prstDash val="solid"/>
            <a:round/>
            <a:headEnd len="med" w="med" type="none"/>
            <a:tailEnd len="med" w="med" type="triangle"/>
          </a:ln>
        </p:spPr>
      </p:cxnSp>
      <p:cxnSp>
        <p:nvCxnSpPr>
          <p:cNvPr id="2143" name="Google Shape;2143;p53"/>
          <p:cNvCxnSpPr>
            <a:stCxn id="2135" idx="2"/>
            <a:endCxn id="2136" idx="0"/>
          </p:cNvCxnSpPr>
          <p:nvPr/>
        </p:nvCxnSpPr>
        <p:spPr>
          <a:xfrm>
            <a:off x="2004450" y="3481200"/>
            <a:ext cx="2700" cy="354900"/>
          </a:xfrm>
          <a:prstGeom prst="straightConnector1">
            <a:avLst/>
          </a:prstGeom>
          <a:noFill/>
          <a:ln cap="flat" cmpd="sng" w="9525">
            <a:solidFill>
              <a:schemeClr val="dk1"/>
            </a:solidFill>
            <a:prstDash val="solid"/>
            <a:round/>
            <a:headEnd len="med" w="med" type="none"/>
            <a:tailEnd len="med" w="med" type="triangle"/>
          </a:ln>
        </p:spPr>
      </p:cxnSp>
      <p:cxnSp>
        <p:nvCxnSpPr>
          <p:cNvPr id="2144" name="Google Shape;2144;p53"/>
          <p:cNvCxnSpPr>
            <a:stCxn id="2140" idx="1"/>
            <a:endCxn id="2135" idx="3"/>
          </p:cNvCxnSpPr>
          <p:nvPr/>
        </p:nvCxnSpPr>
        <p:spPr>
          <a:xfrm rot="10800000">
            <a:off x="2826600" y="3169350"/>
            <a:ext cx="248100" cy="0"/>
          </a:xfrm>
          <a:prstGeom prst="straightConnector1">
            <a:avLst/>
          </a:prstGeom>
          <a:noFill/>
          <a:ln cap="flat" cmpd="sng" w="9525">
            <a:solidFill>
              <a:schemeClr val="dk1"/>
            </a:solidFill>
            <a:prstDash val="solid"/>
            <a:round/>
            <a:headEnd len="med" w="med" type="none"/>
            <a:tailEnd len="med" w="med" type="triangle"/>
          </a:ln>
        </p:spPr>
      </p:cxnSp>
      <p:sp>
        <p:nvSpPr>
          <p:cNvPr id="2145" name="Google Shape;2145;p53"/>
          <p:cNvSpPr/>
          <p:nvPr/>
        </p:nvSpPr>
        <p:spPr>
          <a:xfrm>
            <a:off x="5770500" y="2857500"/>
            <a:ext cx="16443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Cryptographic algorithm</a:t>
            </a:r>
            <a:endParaRPr sz="1800">
              <a:latin typeface="Calibri"/>
              <a:ea typeface="Calibri"/>
              <a:cs typeface="Calibri"/>
              <a:sym typeface="Calibri"/>
            </a:endParaRPr>
          </a:p>
        </p:txBody>
      </p:sp>
      <p:sp>
        <p:nvSpPr>
          <p:cNvPr id="2146" name="Google Shape;2146;p53"/>
          <p:cNvSpPr/>
          <p:nvPr/>
        </p:nvSpPr>
        <p:spPr>
          <a:xfrm>
            <a:off x="4941300" y="38361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2147" name="Google Shape;2147;p53"/>
          <p:cNvSpPr/>
          <p:nvPr/>
        </p:nvSpPr>
        <p:spPr>
          <a:xfrm>
            <a:off x="4931700" y="22857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Address</a:t>
            </a:r>
            <a:endParaRPr sz="1800"/>
          </a:p>
        </p:txBody>
      </p:sp>
      <p:sp>
        <p:nvSpPr>
          <p:cNvPr id="2148" name="Google Shape;2148;p53"/>
          <p:cNvSpPr/>
          <p:nvPr/>
        </p:nvSpPr>
        <p:spPr>
          <a:xfrm>
            <a:off x="4661100" y="2857500"/>
            <a:ext cx="842400" cy="623700"/>
          </a:xfrm>
          <a:prstGeom prst="roundRect">
            <a:avLst>
              <a:gd fmla="val 16667" name="adj"/>
            </a:avLst>
          </a:prstGeom>
          <a:solidFill>
            <a:srgbClr val="026F58">
              <a:alpha val="8095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Secret Key</a:t>
            </a:r>
            <a:endParaRPr sz="1800">
              <a:latin typeface="Calibri"/>
              <a:ea typeface="Calibri"/>
              <a:cs typeface="Calibri"/>
              <a:sym typeface="Calibri"/>
            </a:endParaRPr>
          </a:p>
        </p:txBody>
      </p:sp>
      <p:cxnSp>
        <p:nvCxnSpPr>
          <p:cNvPr id="2149" name="Google Shape;2149;p53"/>
          <p:cNvCxnSpPr>
            <a:stCxn id="2148" idx="3"/>
            <a:endCxn id="2145" idx="1"/>
          </p:cNvCxnSpPr>
          <p:nvPr/>
        </p:nvCxnSpPr>
        <p:spPr>
          <a:xfrm>
            <a:off x="5503500" y="3169350"/>
            <a:ext cx="267000" cy="0"/>
          </a:xfrm>
          <a:prstGeom prst="straightConnector1">
            <a:avLst/>
          </a:prstGeom>
          <a:noFill/>
          <a:ln cap="flat" cmpd="sng" w="9525">
            <a:solidFill>
              <a:schemeClr val="dk1"/>
            </a:solidFill>
            <a:prstDash val="solid"/>
            <a:round/>
            <a:headEnd len="med" w="med" type="none"/>
            <a:tailEnd len="med" w="med" type="triangle"/>
          </a:ln>
        </p:spPr>
      </p:cxnSp>
      <p:cxnSp>
        <p:nvCxnSpPr>
          <p:cNvPr id="2150" name="Google Shape;2150;p53"/>
          <p:cNvCxnSpPr>
            <a:stCxn id="2147" idx="2"/>
            <a:endCxn id="2145" idx="0"/>
          </p:cNvCxnSpPr>
          <p:nvPr/>
        </p:nvCxnSpPr>
        <p:spPr>
          <a:xfrm>
            <a:off x="6589050" y="2554500"/>
            <a:ext cx="3600" cy="303000"/>
          </a:xfrm>
          <a:prstGeom prst="straightConnector1">
            <a:avLst/>
          </a:prstGeom>
          <a:noFill/>
          <a:ln cap="flat" cmpd="sng" w="9525">
            <a:solidFill>
              <a:schemeClr val="dk1"/>
            </a:solidFill>
            <a:prstDash val="solid"/>
            <a:round/>
            <a:headEnd len="med" w="med" type="none"/>
            <a:tailEnd len="med" w="med" type="triangle"/>
          </a:ln>
        </p:spPr>
      </p:cxnSp>
      <p:cxnSp>
        <p:nvCxnSpPr>
          <p:cNvPr id="2151" name="Google Shape;2151;p53"/>
          <p:cNvCxnSpPr>
            <a:stCxn id="2145" idx="2"/>
            <a:endCxn id="2146" idx="0"/>
          </p:cNvCxnSpPr>
          <p:nvPr/>
        </p:nvCxnSpPr>
        <p:spPr>
          <a:xfrm>
            <a:off x="6592650" y="3481200"/>
            <a:ext cx="6000" cy="354900"/>
          </a:xfrm>
          <a:prstGeom prst="straightConnector1">
            <a:avLst/>
          </a:prstGeom>
          <a:noFill/>
          <a:ln cap="flat" cmpd="sng" w="9525">
            <a:solidFill>
              <a:schemeClr val="dk1"/>
            </a:solidFill>
            <a:prstDash val="solid"/>
            <a:round/>
            <a:headEnd len="med" w="med" type="none"/>
            <a:tailEnd len="med" w="med" type="triangle"/>
          </a:ln>
        </p:spPr>
      </p:cxnSp>
      <p:cxnSp>
        <p:nvCxnSpPr>
          <p:cNvPr id="2152" name="Google Shape;2152;p53"/>
          <p:cNvCxnSpPr>
            <a:stCxn id="2153" idx="1"/>
            <a:endCxn id="2145" idx="3"/>
          </p:cNvCxnSpPr>
          <p:nvPr/>
        </p:nvCxnSpPr>
        <p:spPr>
          <a:xfrm rot="10800000">
            <a:off x="7414800" y="3169350"/>
            <a:ext cx="231300" cy="0"/>
          </a:xfrm>
          <a:prstGeom prst="straightConnector1">
            <a:avLst/>
          </a:prstGeom>
          <a:noFill/>
          <a:ln cap="flat" cmpd="sng" w="9525">
            <a:solidFill>
              <a:schemeClr val="dk1"/>
            </a:solidFill>
            <a:prstDash val="solid"/>
            <a:round/>
            <a:headEnd len="med" w="med" type="none"/>
            <a:tailEnd len="med" w="med" type="triangle"/>
          </a:ln>
        </p:spPr>
      </p:cxnSp>
      <p:cxnSp>
        <p:nvCxnSpPr>
          <p:cNvPr id="2154" name="Google Shape;2154;p53"/>
          <p:cNvCxnSpPr/>
          <p:nvPr/>
        </p:nvCxnSpPr>
        <p:spPr>
          <a:xfrm>
            <a:off x="4511700" y="2244900"/>
            <a:ext cx="16200" cy="1960200"/>
          </a:xfrm>
          <a:prstGeom prst="straightConnector1">
            <a:avLst/>
          </a:prstGeom>
          <a:noFill/>
          <a:ln cap="flat" cmpd="sng" w="19050">
            <a:solidFill>
              <a:srgbClr val="861F41"/>
            </a:solidFill>
            <a:prstDash val="solid"/>
            <a:round/>
            <a:headEnd len="med" w="med" type="none"/>
            <a:tailEnd len="med" w="med" type="none"/>
          </a:ln>
        </p:spPr>
      </p:cxnSp>
      <p:sp>
        <p:nvSpPr>
          <p:cNvPr id="2155" name="Google Shape;2155;p53"/>
          <p:cNvSpPr/>
          <p:nvPr/>
        </p:nvSpPr>
        <p:spPr>
          <a:xfrm>
            <a:off x="4933200" y="2287800"/>
            <a:ext cx="981900" cy="2688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PAC</a:t>
            </a:r>
            <a:endParaRPr sz="1800">
              <a:latin typeface="Calibri"/>
              <a:ea typeface="Calibri"/>
              <a:cs typeface="Calibri"/>
              <a:sym typeface="Calibri"/>
            </a:endParaRPr>
          </a:p>
        </p:txBody>
      </p:sp>
      <p:sp>
        <p:nvSpPr>
          <p:cNvPr id="2153" name="Google Shape;2153;p53"/>
          <p:cNvSpPr/>
          <p:nvPr/>
        </p:nvSpPr>
        <p:spPr>
          <a:xfrm>
            <a:off x="7646100" y="2857500"/>
            <a:ext cx="1368000" cy="623700"/>
          </a:xfrm>
          <a:prstGeom prst="roundRect">
            <a:avLst>
              <a:gd fmla="val 16667" name="adj"/>
            </a:avLst>
          </a:prstGeom>
          <a:solidFill>
            <a:srgbClr val="706BB1">
              <a:alpha val="92260"/>
            </a:srgbClr>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latin typeface="Calibri"/>
                <a:ea typeface="Calibri"/>
                <a:cs typeface="Calibri"/>
                <a:sym typeface="Calibri"/>
              </a:rPr>
              <a:t>Modifier</a:t>
            </a:r>
            <a:endParaRPr b="1" sz="1800" u="sng">
              <a:latin typeface="Calibri"/>
              <a:ea typeface="Calibri"/>
              <a:cs typeface="Calibri"/>
              <a:sym typeface="Calibri"/>
            </a:endParaRPr>
          </a:p>
          <a:p>
            <a:pPr indent="0" lvl="0" marL="0" rtl="0" algn="ctr">
              <a:spcBef>
                <a:spcPts val="0"/>
              </a:spcBef>
              <a:spcAft>
                <a:spcPts val="0"/>
              </a:spcAft>
              <a:buNone/>
            </a:pPr>
            <a:r>
              <a:rPr b="1" lang="en" sz="1800" u="sng">
                <a:latin typeface="Calibri"/>
                <a:ea typeface="Calibri"/>
                <a:cs typeface="Calibri"/>
                <a:sym typeface="Calibri"/>
              </a:rPr>
              <a:t>&amp;p </a:t>
            </a:r>
            <a:r>
              <a:rPr b="1" lang="en" u="sng">
                <a:latin typeface="Calibri"/>
                <a:ea typeface="Calibri"/>
                <a:cs typeface="Calibri"/>
                <a:sym typeface="Calibri"/>
              </a:rPr>
              <a:t>⨁</a:t>
            </a:r>
            <a:r>
              <a:rPr b="1" lang="en" sz="1000" u="sng">
                <a:latin typeface="Calibri"/>
                <a:ea typeface="Calibri"/>
                <a:cs typeface="Calibri"/>
                <a:sym typeface="Calibri"/>
              </a:rPr>
              <a:t> </a:t>
            </a:r>
            <a:r>
              <a:rPr b="1" lang="en" sz="1800" u="sng">
                <a:latin typeface="Calibri"/>
                <a:ea typeface="Calibri"/>
                <a:cs typeface="Calibri"/>
                <a:sym typeface="Calibri"/>
              </a:rPr>
              <a:t>tag(p)</a:t>
            </a:r>
            <a:endParaRPr b="1" sz="1800" u="sng">
              <a:latin typeface="Calibri"/>
              <a:ea typeface="Calibri"/>
              <a:cs typeface="Calibri"/>
              <a:sym typeface="Calibri"/>
            </a:endParaRPr>
          </a:p>
        </p:txBody>
      </p:sp>
      <p:sp>
        <p:nvSpPr>
          <p:cNvPr id="2156" name="Google Shape;2156;p53"/>
          <p:cNvSpPr txBox="1"/>
          <p:nvPr/>
        </p:nvSpPr>
        <p:spPr>
          <a:xfrm>
            <a:off x="825900" y="416582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Signing</a:t>
            </a:r>
            <a:endParaRPr b="1" sz="1900">
              <a:latin typeface="Calibri"/>
              <a:ea typeface="Calibri"/>
              <a:cs typeface="Calibri"/>
              <a:sym typeface="Calibri"/>
            </a:endParaRPr>
          </a:p>
        </p:txBody>
      </p:sp>
      <p:sp>
        <p:nvSpPr>
          <p:cNvPr id="2157" name="Google Shape;2157;p53"/>
          <p:cNvSpPr txBox="1"/>
          <p:nvPr/>
        </p:nvSpPr>
        <p:spPr>
          <a:xfrm>
            <a:off x="5174100" y="4165825"/>
            <a:ext cx="297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Calibri"/>
                <a:ea typeface="Calibri"/>
                <a:cs typeface="Calibri"/>
                <a:sym typeface="Calibri"/>
              </a:rPr>
              <a:t>Authentication</a:t>
            </a:r>
            <a:endParaRPr b="1" sz="1900">
              <a:latin typeface="Calibri"/>
              <a:ea typeface="Calibri"/>
              <a:cs typeface="Calibri"/>
              <a:sym typeface="Calibri"/>
            </a:endParaRPr>
          </a:p>
        </p:txBody>
      </p:sp>
      <p:pic>
        <p:nvPicPr>
          <p:cNvPr id="2158" name="Google Shape;2158;p53"/>
          <p:cNvPicPr preferRelativeResize="0"/>
          <p:nvPr/>
        </p:nvPicPr>
        <p:blipFill>
          <a:blip r:embed="rId3">
            <a:alphaModFix/>
          </a:blip>
          <a:stretch>
            <a:fillRect/>
          </a:stretch>
        </p:blipFill>
        <p:spPr>
          <a:xfrm>
            <a:off x="3746396" y="3700125"/>
            <a:ext cx="386369" cy="386369"/>
          </a:xfrm>
          <a:prstGeom prst="rect">
            <a:avLst/>
          </a:prstGeom>
          <a:noFill/>
          <a:ln>
            <a:noFill/>
          </a:ln>
        </p:spPr>
      </p:pic>
      <p:pic>
        <p:nvPicPr>
          <p:cNvPr id="2159" name="Google Shape;2159;p53"/>
          <p:cNvPicPr preferRelativeResize="0"/>
          <p:nvPr/>
        </p:nvPicPr>
        <p:blipFill>
          <a:blip r:embed="rId3">
            <a:alphaModFix/>
          </a:blip>
          <a:stretch>
            <a:fillRect/>
          </a:stretch>
        </p:blipFill>
        <p:spPr>
          <a:xfrm>
            <a:off x="8318396" y="2099925"/>
            <a:ext cx="386369" cy="386369"/>
          </a:xfrm>
          <a:prstGeom prst="rect">
            <a:avLst/>
          </a:prstGeom>
          <a:noFill/>
          <a:ln>
            <a:noFill/>
          </a:ln>
        </p:spPr>
      </p:pic>
      <p:grpSp>
        <p:nvGrpSpPr>
          <p:cNvPr id="2160" name="Google Shape;2160;p53"/>
          <p:cNvGrpSpPr/>
          <p:nvPr/>
        </p:nvGrpSpPr>
        <p:grpSpPr>
          <a:xfrm>
            <a:off x="3710550" y="2089876"/>
            <a:ext cx="512850" cy="512850"/>
            <a:chOff x="3710550" y="2089876"/>
            <a:chExt cx="512850" cy="512850"/>
          </a:xfrm>
        </p:grpSpPr>
        <p:pic>
          <p:nvPicPr>
            <p:cNvPr id="2161" name="Google Shape;2161;p53"/>
            <p:cNvPicPr preferRelativeResize="0"/>
            <p:nvPr/>
          </p:nvPicPr>
          <p:blipFill>
            <a:blip r:embed="rId4">
              <a:alphaModFix/>
            </a:blip>
            <a:stretch>
              <a:fillRect/>
            </a:stretch>
          </p:blipFill>
          <p:spPr>
            <a:xfrm>
              <a:off x="3710550" y="2089876"/>
              <a:ext cx="512850" cy="512850"/>
            </a:xfrm>
            <a:prstGeom prst="rect">
              <a:avLst/>
            </a:prstGeom>
            <a:noFill/>
            <a:ln>
              <a:noFill/>
            </a:ln>
          </p:spPr>
        </p:pic>
        <p:sp>
          <p:nvSpPr>
            <p:cNvPr id="2162" name="Google Shape;2162;p53"/>
            <p:cNvSpPr/>
            <p:nvPr/>
          </p:nvSpPr>
          <p:spPr>
            <a:xfrm>
              <a:off x="3997175" y="2183800"/>
              <a:ext cx="168900" cy="10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53"/>
          <p:cNvGrpSpPr/>
          <p:nvPr/>
        </p:nvGrpSpPr>
        <p:grpSpPr>
          <a:xfrm>
            <a:off x="8342550" y="3690076"/>
            <a:ext cx="512850" cy="512850"/>
            <a:chOff x="8342550" y="3690076"/>
            <a:chExt cx="512850" cy="512850"/>
          </a:xfrm>
        </p:grpSpPr>
        <p:pic>
          <p:nvPicPr>
            <p:cNvPr id="2164" name="Google Shape;2164;p53"/>
            <p:cNvPicPr preferRelativeResize="0"/>
            <p:nvPr/>
          </p:nvPicPr>
          <p:blipFill>
            <a:blip r:embed="rId4">
              <a:alphaModFix/>
            </a:blip>
            <a:stretch>
              <a:fillRect/>
            </a:stretch>
          </p:blipFill>
          <p:spPr>
            <a:xfrm>
              <a:off x="8342550" y="3690076"/>
              <a:ext cx="512850" cy="512850"/>
            </a:xfrm>
            <a:prstGeom prst="rect">
              <a:avLst/>
            </a:prstGeom>
            <a:noFill/>
            <a:ln>
              <a:noFill/>
            </a:ln>
          </p:spPr>
        </p:pic>
        <p:sp>
          <p:nvSpPr>
            <p:cNvPr id="2165" name="Google Shape;2165;p53"/>
            <p:cNvSpPr/>
            <p:nvPr/>
          </p:nvSpPr>
          <p:spPr>
            <a:xfrm>
              <a:off x="8626500" y="3778763"/>
              <a:ext cx="168900" cy="10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6" name="Google Shape;2166;p53"/>
          <p:cNvSpPr txBox="1"/>
          <p:nvPr>
            <p:ph idx="1" type="body"/>
          </p:nvPr>
        </p:nvSpPr>
        <p:spPr>
          <a:xfrm>
            <a:off x="311700" y="923875"/>
            <a:ext cx="8520600" cy="9231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We propose to blend the </a:t>
            </a:r>
            <a:r>
              <a:rPr b="1" lang="en" u="sng"/>
              <a:t>address of a pointer (&amp;p)</a:t>
            </a:r>
            <a:r>
              <a:rPr lang="en"/>
              <a:t> and a </a:t>
            </a:r>
            <a:r>
              <a:rPr b="1" lang="en" u="sng"/>
              <a:t>random tag associated with a memory object (tag(p))</a:t>
            </a:r>
            <a:r>
              <a:rPr lang="en"/>
              <a:t> to efficiently enforce the PACTight pointer integrity property</a:t>
            </a:r>
            <a:endParaRPr/>
          </a:p>
        </p:txBody>
      </p:sp>
      <p:sp>
        <p:nvSpPr>
          <p:cNvPr id="2167" name="Google Shape;2167;p5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54"/>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Design: Enforcing the properties</a:t>
            </a:r>
            <a:endParaRPr/>
          </a:p>
        </p:txBody>
      </p:sp>
      <p:sp>
        <p:nvSpPr>
          <p:cNvPr id="2173" name="Google Shape;2173;p54"/>
          <p:cNvSpPr txBox="1"/>
          <p:nvPr>
            <p:ph idx="1" type="body"/>
          </p:nvPr>
        </p:nvSpPr>
        <p:spPr>
          <a:xfrm>
            <a:off x="311700" y="923875"/>
            <a:ext cx="8520600" cy="8400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sz="1829" u="sng"/>
              <a:t>Non-copyability:</a:t>
            </a:r>
            <a:r>
              <a:rPr lang="en" sz="1829"/>
              <a:t> PACTight adds the </a:t>
            </a:r>
            <a:r>
              <a:rPr b="1" lang="en" sz="1829"/>
              <a:t>location of the pointer (&amp;p)</a:t>
            </a:r>
            <a:r>
              <a:rPr lang="en" sz="1829"/>
              <a:t> as part of the modifier. Any change in the location by copying the pointer triggers an authentication fault.</a:t>
            </a:r>
            <a:endParaRPr b="1" u="sng"/>
          </a:p>
        </p:txBody>
      </p:sp>
      <p:sp>
        <p:nvSpPr>
          <p:cNvPr id="2174" name="Google Shape;2174;p54"/>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5" name="Google Shape;2175;p54"/>
          <p:cNvSpPr/>
          <p:nvPr/>
        </p:nvSpPr>
        <p:spPr>
          <a:xfrm>
            <a:off x="5840000" y="1919679"/>
            <a:ext cx="7263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Forged Pointer</a:t>
            </a:r>
            <a:endParaRPr sz="1100">
              <a:latin typeface="Calibri"/>
              <a:ea typeface="Calibri"/>
              <a:cs typeface="Calibri"/>
              <a:sym typeface="Calibri"/>
            </a:endParaRPr>
          </a:p>
        </p:txBody>
      </p:sp>
      <p:sp>
        <p:nvSpPr>
          <p:cNvPr id="2176" name="Google Shape;2176;p54"/>
          <p:cNvSpPr/>
          <p:nvPr/>
        </p:nvSpPr>
        <p:spPr>
          <a:xfrm>
            <a:off x="1430095" y="1943684"/>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Pointer</a:t>
            </a:r>
            <a:endParaRPr sz="1100">
              <a:latin typeface="Calibri"/>
              <a:ea typeface="Calibri"/>
              <a:cs typeface="Calibri"/>
              <a:sym typeface="Calibri"/>
            </a:endParaRPr>
          </a:p>
        </p:txBody>
      </p:sp>
      <p:sp>
        <p:nvSpPr>
          <p:cNvPr id="2177" name="Google Shape;2177;p54"/>
          <p:cNvSpPr/>
          <p:nvPr/>
        </p:nvSpPr>
        <p:spPr>
          <a:xfrm>
            <a:off x="2396242" y="1943684"/>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Object</a:t>
            </a:r>
            <a:endParaRPr sz="1100">
              <a:latin typeface="Calibri"/>
              <a:ea typeface="Calibri"/>
              <a:cs typeface="Calibri"/>
              <a:sym typeface="Calibri"/>
            </a:endParaRPr>
          </a:p>
        </p:txBody>
      </p:sp>
      <p:sp>
        <p:nvSpPr>
          <p:cNvPr id="2178" name="Google Shape;2178;p54"/>
          <p:cNvSpPr/>
          <p:nvPr/>
        </p:nvSpPr>
        <p:spPr>
          <a:xfrm>
            <a:off x="6838392" y="1919679"/>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Object</a:t>
            </a:r>
            <a:endParaRPr sz="1100">
              <a:latin typeface="Calibri"/>
              <a:ea typeface="Calibri"/>
              <a:cs typeface="Calibri"/>
              <a:sym typeface="Calibri"/>
            </a:endParaRPr>
          </a:p>
        </p:txBody>
      </p:sp>
      <p:cxnSp>
        <p:nvCxnSpPr>
          <p:cNvPr id="2179" name="Google Shape;2179;p54"/>
          <p:cNvCxnSpPr>
            <a:stCxn id="2176" idx="3"/>
            <a:endCxn id="2177" idx="1"/>
          </p:cNvCxnSpPr>
          <p:nvPr/>
        </p:nvCxnSpPr>
        <p:spPr>
          <a:xfrm>
            <a:off x="2091595" y="2167184"/>
            <a:ext cx="304500" cy="0"/>
          </a:xfrm>
          <a:prstGeom prst="straightConnector1">
            <a:avLst/>
          </a:prstGeom>
          <a:noFill/>
          <a:ln cap="flat" cmpd="sng" w="19050">
            <a:solidFill>
              <a:srgbClr val="6BA0B1"/>
            </a:solidFill>
            <a:prstDash val="solid"/>
            <a:round/>
            <a:headEnd len="med" w="med" type="none"/>
            <a:tailEnd len="med" w="med" type="triangle"/>
          </a:ln>
        </p:spPr>
      </p:cxnSp>
      <p:cxnSp>
        <p:nvCxnSpPr>
          <p:cNvPr id="2180" name="Google Shape;2180;p54"/>
          <p:cNvCxnSpPr>
            <a:stCxn id="2181" idx="3"/>
            <a:endCxn id="2178" idx="1"/>
          </p:cNvCxnSpPr>
          <p:nvPr/>
        </p:nvCxnSpPr>
        <p:spPr>
          <a:xfrm flipH="1" rot="10800000">
            <a:off x="6566297" y="2143294"/>
            <a:ext cx="272100" cy="618300"/>
          </a:xfrm>
          <a:prstGeom prst="straightConnector1">
            <a:avLst/>
          </a:prstGeom>
          <a:noFill/>
          <a:ln cap="flat" cmpd="sng" w="19050">
            <a:solidFill>
              <a:srgbClr val="E78372"/>
            </a:solidFill>
            <a:prstDash val="solid"/>
            <a:round/>
            <a:headEnd len="med" w="med" type="none"/>
            <a:tailEnd len="med" w="med" type="triangle"/>
          </a:ln>
        </p:spPr>
      </p:cxnSp>
      <p:cxnSp>
        <p:nvCxnSpPr>
          <p:cNvPr id="2182" name="Google Shape;2182;p54"/>
          <p:cNvCxnSpPr/>
          <p:nvPr/>
        </p:nvCxnSpPr>
        <p:spPr>
          <a:xfrm flipH="1" rot="10800000">
            <a:off x="3747500" y="2148579"/>
            <a:ext cx="1457100" cy="14700"/>
          </a:xfrm>
          <a:prstGeom prst="straightConnector1">
            <a:avLst/>
          </a:prstGeom>
          <a:noFill/>
          <a:ln cap="flat" cmpd="sng" w="19050">
            <a:solidFill>
              <a:schemeClr val="dk1"/>
            </a:solidFill>
            <a:prstDash val="dash"/>
            <a:round/>
            <a:headEnd len="med" w="med" type="none"/>
            <a:tailEnd len="med" w="med" type="triangle"/>
          </a:ln>
        </p:spPr>
      </p:cxnSp>
      <p:sp>
        <p:nvSpPr>
          <p:cNvPr id="2181" name="Google Shape;2181;p54"/>
          <p:cNvSpPr/>
          <p:nvPr/>
        </p:nvSpPr>
        <p:spPr>
          <a:xfrm>
            <a:off x="5839997" y="2538094"/>
            <a:ext cx="726300" cy="4470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Copied Pointer</a:t>
            </a:r>
            <a:endParaRPr sz="1100">
              <a:latin typeface="Calibri"/>
              <a:ea typeface="Calibri"/>
              <a:cs typeface="Calibri"/>
              <a:sym typeface="Calibri"/>
            </a:endParaRPr>
          </a:p>
        </p:txBody>
      </p:sp>
      <p:cxnSp>
        <p:nvCxnSpPr>
          <p:cNvPr id="2183" name="Google Shape;2183;p54"/>
          <p:cNvCxnSpPr/>
          <p:nvPr/>
        </p:nvCxnSpPr>
        <p:spPr>
          <a:xfrm>
            <a:off x="4456558" y="2722600"/>
            <a:ext cx="300" cy="1911000"/>
          </a:xfrm>
          <a:prstGeom prst="straightConnector1">
            <a:avLst/>
          </a:prstGeom>
          <a:noFill/>
          <a:ln cap="flat" cmpd="sng" w="19050">
            <a:solidFill>
              <a:srgbClr val="861F41"/>
            </a:solidFill>
            <a:prstDash val="solid"/>
            <a:round/>
            <a:headEnd len="med" w="med" type="none"/>
            <a:tailEnd len="med" w="med" type="none"/>
          </a:ln>
        </p:spPr>
      </p:cxnSp>
      <p:sp>
        <p:nvSpPr>
          <p:cNvPr id="2184" name="Google Shape;2184;p54"/>
          <p:cNvSpPr/>
          <p:nvPr/>
        </p:nvSpPr>
        <p:spPr>
          <a:xfrm>
            <a:off x="544500" y="3495250"/>
            <a:ext cx="1651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               Address</a:t>
            </a:r>
            <a:endParaRPr sz="1300"/>
          </a:p>
        </p:txBody>
      </p:sp>
      <p:sp>
        <p:nvSpPr>
          <p:cNvPr id="2185" name="Google Shape;2185;p54"/>
          <p:cNvSpPr/>
          <p:nvPr/>
        </p:nvSpPr>
        <p:spPr>
          <a:xfrm>
            <a:off x="544500" y="3495250"/>
            <a:ext cx="671100" cy="2271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PAC</a:t>
            </a:r>
            <a:endParaRPr sz="1300">
              <a:latin typeface="Calibri"/>
              <a:ea typeface="Calibri"/>
              <a:cs typeface="Calibri"/>
              <a:sym typeface="Calibri"/>
            </a:endParaRPr>
          </a:p>
        </p:txBody>
      </p:sp>
      <p:sp>
        <p:nvSpPr>
          <p:cNvPr id="2186" name="Google Shape;2186;p54"/>
          <p:cNvSpPr/>
          <p:nvPr/>
        </p:nvSpPr>
        <p:spPr>
          <a:xfrm>
            <a:off x="3305751" y="4223351"/>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Object</a:t>
            </a:r>
            <a:endParaRPr sz="1100">
              <a:latin typeface="Calibri"/>
              <a:ea typeface="Calibri"/>
              <a:cs typeface="Calibri"/>
              <a:sym typeface="Calibri"/>
            </a:endParaRPr>
          </a:p>
        </p:txBody>
      </p:sp>
      <p:sp>
        <p:nvSpPr>
          <p:cNvPr id="2187" name="Google Shape;2187;p54"/>
          <p:cNvSpPr txBox="1"/>
          <p:nvPr/>
        </p:nvSpPr>
        <p:spPr>
          <a:xfrm>
            <a:off x="4481700" y="3096843"/>
            <a:ext cx="297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Copied Pointer (q = p)</a:t>
            </a:r>
            <a:endParaRPr b="1">
              <a:solidFill>
                <a:srgbClr val="FF0000"/>
              </a:solidFill>
              <a:latin typeface="Calibri"/>
              <a:ea typeface="Calibri"/>
              <a:cs typeface="Calibri"/>
              <a:sym typeface="Calibri"/>
            </a:endParaRPr>
          </a:p>
        </p:txBody>
      </p:sp>
      <p:sp>
        <p:nvSpPr>
          <p:cNvPr id="2188" name="Google Shape;2188;p54"/>
          <p:cNvSpPr txBox="1"/>
          <p:nvPr/>
        </p:nvSpPr>
        <p:spPr>
          <a:xfrm>
            <a:off x="182100" y="3107684"/>
            <a:ext cx="297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alibri"/>
                <a:ea typeface="Calibri"/>
                <a:cs typeface="Calibri"/>
                <a:sym typeface="Calibri"/>
              </a:rPr>
              <a:t>Pointer (p)</a:t>
            </a:r>
            <a:endParaRPr b="1">
              <a:latin typeface="Calibri"/>
              <a:ea typeface="Calibri"/>
              <a:cs typeface="Calibri"/>
              <a:sym typeface="Calibri"/>
            </a:endParaRPr>
          </a:p>
        </p:txBody>
      </p:sp>
      <p:sp>
        <p:nvSpPr>
          <p:cNvPr id="2189" name="Google Shape;2189;p54"/>
          <p:cNvSpPr/>
          <p:nvPr/>
        </p:nvSpPr>
        <p:spPr>
          <a:xfrm>
            <a:off x="3093625" y="3495250"/>
            <a:ext cx="1087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Address</a:t>
            </a:r>
            <a:endParaRPr sz="1300"/>
          </a:p>
        </p:txBody>
      </p:sp>
      <p:pic>
        <p:nvPicPr>
          <p:cNvPr id="2190" name="Google Shape;2190;p54"/>
          <p:cNvPicPr preferRelativeResize="0"/>
          <p:nvPr/>
        </p:nvPicPr>
        <p:blipFill>
          <a:blip r:embed="rId3">
            <a:alphaModFix/>
          </a:blip>
          <a:stretch>
            <a:fillRect/>
          </a:stretch>
        </p:blipFill>
        <p:spPr>
          <a:xfrm flipH="1" rot="10800000">
            <a:off x="7270600" y="3777013"/>
            <a:ext cx="252436" cy="252436"/>
          </a:xfrm>
          <a:prstGeom prst="rect">
            <a:avLst/>
          </a:prstGeom>
          <a:noFill/>
          <a:ln>
            <a:noFill/>
          </a:ln>
        </p:spPr>
      </p:pic>
      <p:cxnSp>
        <p:nvCxnSpPr>
          <p:cNvPr id="2191" name="Google Shape;2191;p54"/>
          <p:cNvCxnSpPr>
            <a:stCxn id="2192" idx="3"/>
            <a:endCxn id="2193" idx="1"/>
          </p:cNvCxnSpPr>
          <p:nvPr/>
        </p:nvCxnSpPr>
        <p:spPr>
          <a:xfrm>
            <a:off x="6315000" y="3608800"/>
            <a:ext cx="1087500" cy="0"/>
          </a:xfrm>
          <a:prstGeom prst="straightConnector1">
            <a:avLst/>
          </a:prstGeom>
          <a:noFill/>
          <a:ln cap="flat" cmpd="sng" w="9525">
            <a:solidFill>
              <a:schemeClr val="dk1"/>
            </a:solidFill>
            <a:prstDash val="solid"/>
            <a:round/>
            <a:headEnd len="med" w="med" type="none"/>
            <a:tailEnd len="med" w="med" type="triangle"/>
          </a:ln>
        </p:spPr>
      </p:cxnSp>
      <p:cxnSp>
        <p:nvCxnSpPr>
          <p:cNvPr id="2194" name="Google Shape;2194;p54"/>
          <p:cNvCxnSpPr>
            <a:stCxn id="2184" idx="3"/>
            <a:endCxn id="2189" idx="1"/>
          </p:cNvCxnSpPr>
          <p:nvPr/>
        </p:nvCxnSpPr>
        <p:spPr>
          <a:xfrm>
            <a:off x="2196000" y="3608800"/>
            <a:ext cx="897600" cy="0"/>
          </a:xfrm>
          <a:prstGeom prst="straightConnector1">
            <a:avLst/>
          </a:prstGeom>
          <a:noFill/>
          <a:ln cap="flat" cmpd="sng" w="9525">
            <a:solidFill>
              <a:schemeClr val="dk1"/>
            </a:solidFill>
            <a:prstDash val="solid"/>
            <a:round/>
            <a:headEnd len="med" w="med" type="none"/>
            <a:tailEnd len="med" w="med" type="triangle"/>
          </a:ln>
        </p:spPr>
      </p:cxnSp>
      <p:cxnSp>
        <p:nvCxnSpPr>
          <p:cNvPr id="2195" name="Google Shape;2195;p54"/>
          <p:cNvCxnSpPr>
            <a:stCxn id="2189" idx="2"/>
            <a:endCxn id="2186" idx="0"/>
          </p:cNvCxnSpPr>
          <p:nvPr/>
        </p:nvCxnSpPr>
        <p:spPr>
          <a:xfrm flipH="1">
            <a:off x="3636475" y="3722350"/>
            <a:ext cx="900" cy="501000"/>
          </a:xfrm>
          <a:prstGeom prst="straightConnector1">
            <a:avLst/>
          </a:prstGeom>
          <a:noFill/>
          <a:ln cap="flat" cmpd="sng" w="9525">
            <a:solidFill>
              <a:schemeClr val="dk1"/>
            </a:solidFill>
            <a:prstDash val="solid"/>
            <a:round/>
            <a:headEnd len="med" w="med" type="none"/>
            <a:tailEnd len="med" w="med" type="triangle"/>
          </a:ln>
        </p:spPr>
      </p:cxnSp>
      <p:cxnSp>
        <p:nvCxnSpPr>
          <p:cNvPr id="2196" name="Google Shape;2196;p54"/>
          <p:cNvCxnSpPr>
            <a:endCxn id="2197" idx="0"/>
          </p:cNvCxnSpPr>
          <p:nvPr/>
        </p:nvCxnSpPr>
        <p:spPr>
          <a:xfrm>
            <a:off x="8368075" y="3517150"/>
            <a:ext cx="0" cy="706200"/>
          </a:xfrm>
          <a:prstGeom prst="straightConnector1">
            <a:avLst/>
          </a:prstGeom>
          <a:noFill/>
          <a:ln cap="flat" cmpd="sng" w="9525">
            <a:solidFill>
              <a:schemeClr val="dk1"/>
            </a:solidFill>
            <a:prstDash val="solid"/>
            <a:round/>
            <a:headEnd len="med" w="med" type="none"/>
            <a:tailEnd len="med" w="med" type="triangle"/>
          </a:ln>
        </p:spPr>
      </p:cxnSp>
      <p:sp>
        <p:nvSpPr>
          <p:cNvPr id="2198" name="Google Shape;2198;p54"/>
          <p:cNvSpPr txBox="1"/>
          <p:nvPr/>
        </p:nvSpPr>
        <p:spPr>
          <a:xfrm>
            <a:off x="1984467" y="3312313"/>
            <a:ext cx="133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libri"/>
                <a:ea typeface="Calibri"/>
                <a:cs typeface="Calibri"/>
                <a:sym typeface="Calibri"/>
              </a:rPr>
              <a:t>Authenticate</a:t>
            </a:r>
            <a:endParaRPr sz="1200">
              <a:latin typeface="Calibri"/>
              <a:ea typeface="Calibri"/>
              <a:cs typeface="Calibri"/>
              <a:sym typeface="Calibri"/>
            </a:endParaRPr>
          </a:p>
        </p:txBody>
      </p:sp>
      <p:sp>
        <p:nvSpPr>
          <p:cNvPr id="2199" name="Google Shape;2199;p54"/>
          <p:cNvSpPr txBox="1"/>
          <p:nvPr/>
        </p:nvSpPr>
        <p:spPr>
          <a:xfrm>
            <a:off x="6128700" y="3312313"/>
            <a:ext cx="133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Calibri"/>
                <a:ea typeface="Calibri"/>
                <a:cs typeface="Calibri"/>
                <a:sym typeface="Calibri"/>
              </a:rPr>
              <a:t>Authenticate</a:t>
            </a:r>
            <a:endParaRPr sz="1200">
              <a:latin typeface="Calibri"/>
              <a:ea typeface="Calibri"/>
              <a:cs typeface="Calibri"/>
              <a:sym typeface="Calibri"/>
            </a:endParaRPr>
          </a:p>
        </p:txBody>
      </p:sp>
      <p:pic>
        <p:nvPicPr>
          <p:cNvPr id="2200" name="Google Shape;2200;p54"/>
          <p:cNvPicPr preferRelativeResize="0"/>
          <p:nvPr/>
        </p:nvPicPr>
        <p:blipFill>
          <a:blip r:embed="rId4">
            <a:alphaModFix/>
          </a:blip>
          <a:stretch>
            <a:fillRect/>
          </a:stretch>
        </p:blipFill>
        <p:spPr>
          <a:xfrm>
            <a:off x="3702700" y="3817025"/>
            <a:ext cx="252436" cy="252436"/>
          </a:xfrm>
          <a:prstGeom prst="rect">
            <a:avLst/>
          </a:prstGeom>
          <a:noFill/>
          <a:ln>
            <a:noFill/>
          </a:ln>
        </p:spPr>
      </p:pic>
      <p:pic>
        <p:nvPicPr>
          <p:cNvPr id="2201" name="Google Shape;2201;p54"/>
          <p:cNvPicPr preferRelativeResize="0"/>
          <p:nvPr/>
        </p:nvPicPr>
        <p:blipFill>
          <a:blip r:embed="rId5">
            <a:alphaModFix/>
          </a:blip>
          <a:stretch>
            <a:fillRect/>
          </a:stretch>
        </p:blipFill>
        <p:spPr>
          <a:xfrm>
            <a:off x="8438475" y="3856450"/>
            <a:ext cx="188568" cy="188568"/>
          </a:xfrm>
          <a:prstGeom prst="rect">
            <a:avLst/>
          </a:prstGeom>
          <a:noFill/>
          <a:ln>
            <a:noFill/>
          </a:ln>
        </p:spPr>
      </p:pic>
      <p:sp>
        <p:nvSpPr>
          <p:cNvPr id="2202" name="Google Shape;2202;p54"/>
          <p:cNvSpPr/>
          <p:nvPr/>
        </p:nvSpPr>
        <p:spPr>
          <a:xfrm>
            <a:off x="4667550" y="3981600"/>
            <a:ext cx="1123500" cy="4470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Modifier</a:t>
            </a:r>
            <a:endParaRPr sz="1300">
              <a:latin typeface="Calibri"/>
              <a:ea typeface="Calibri"/>
              <a:cs typeface="Calibri"/>
              <a:sym typeface="Calibri"/>
            </a:endParaRPr>
          </a:p>
          <a:p>
            <a:pPr indent="0" lvl="0" marL="0" rtl="0" algn="ctr">
              <a:spcBef>
                <a:spcPts val="0"/>
              </a:spcBef>
              <a:spcAft>
                <a:spcPts val="0"/>
              </a:spcAft>
              <a:buNone/>
            </a:pPr>
            <a:r>
              <a:rPr b="1" lang="en" sz="1300">
                <a:solidFill>
                  <a:srgbClr val="FF0000"/>
                </a:solidFill>
                <a:latin typeface="Calibri"/>
                <a:ea typeface="Calibri"/>
                <a:cs typeface="Calibri"/>
                <a:sym typeface="Calibri"/>
              </a:rPr>
              <a:t>&amp;q</a:t>
            </a:r>
            <a:r>
              <a:rPr b="1" lang="en" sz="1300">
                <a:latin typeface="Calibri"/>
                <a:ea typeface="Calibri"/>
                <a:cs typeface="Calibri"/>
                <a:sym typeface="Calibri"/>
              </a:rPr>
              <a:t> </a:t>
            </a:r>
            <a:r>
              <a:rPr lang="en" sz="1300">
                <a:latin typeface="Calibri"/>
                <a:ea typeface="Calibri"/>
                <a:cs typeface="Calibri"/>
                <a:sym typeface="Calibri"/>
              </a:rPr>
              <a:t>⨁</a:t>
            </a:r>
            <a:r>
              <a:rPr b="1" lang="en" sz="1300">
                <a:latin typeface="Calibri"/>
                <a:ea typeface="Calibri"/>
                <a:cs typeface="Calibri"/>
                <a:sym typeface="Calibri"/>
              </a:rPr>
              <a:t> tag(q)</a:t>
            </a:r>
            <a:endParaRPr b="1" sz="1300">
              <a:latin typeface="Calibri"/>
              <a:ea typeface="Calibri"/>
              <a:cs typeface="Calibri"/>
              <a:sym typeface="Calibri"/>
            </a:endParaRPr>
          </a:p>
        </p:txBody>
      </p:sp>
      <p:cxnSp>
        <p:nvCxnSpPr>
          <p:cNvPr id="2203" name="Google Shape;2203;p54"/>
          <p:cNvCxnSpPr/>
          <p:nvPr/>
        </p:nvCxnSpPr>
        <p:spPr>
          <a:xfrm flipH="1" rot="10800000">
            <a:off x="4993950" y="3722350"/>
            <a:ext cx="900" cy="261900"/>
          </a:xfrm>
          <a:prstGeom prst="straightConnector1">
            <a:avLst/>
          </a:prstGeom>
          <a:noFill/>
          <a:ln cap="flat" cmpd="sng" w="9525">
            <a:solidFill>
              <a:schemeClr val="dk1"/>
            </a:solidFill>
            <a:prstDash val="solid"/>
            <a:round/>
            <a:headEnd len="med" w="med" type="none"/>
            <a:tailEnd len="med" w="med" type="triangle"/>
          </a:ln>
        </p:spPr>
      </p:cxnSp>
      <p:sp>
        <p:nvSpPr>
          <p:cNvPr id="2204" name="Google Shape;2204;p54"/>
          <p:cNvSpPr/>
          <p:nvPr/>
        </p:nvSpPr>
        <p:spPr>
          <a:xfrm>
            <a:off x="552750" y="3981600"/>
            <a:ext cx="1087500" cy="4470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Modifier</a:t>
            </a:r>
            <a:endParaRPr sz="1300">
              <a:latin typeface="Calibri"/>
              <a:ea typeface="Calibri"/>
              <a:cs typeface="Calibri"/>
              <a:sym typeface="Calibri"/>
            </a:endParaRPr>
          </a:p>
          <a:p>
            <a:pPr indent="0" lvl="0" marL="0" rtl="0" algn="ctr">
              <a:spcBef>
                <a:spcPts val="0"/>
              </a:spcBef>
              <a:spcAft>
                <a:spcPts val="0"/>
              </a:spcAft>
              <a:buNone/>
            </a:pPr>
            <a:r>
              <a:rPr b="1" lang="en" sz="1300">
                <a:latin typeface="Calibri"/>
                <a:ea typeface="Calibri"/>
                <a:cs typeface="Calibri"/>
                <a:sym typeface="Calibri"/>
              </a:rPr>
              <a:t>&amp;p </a:t>
            </a:r>
            <a:r>
              <a:rPr lang="en" sz="1300">
                <a:latin typeface="Calibri"/>
                <a:ea typeface="Calibri"/>
                <a:cs typeface="Calibri"/>
                <a:sym typeface="Calibri"/>
              </a:rPr>
              <a:t>⨁</a:t>
            </a:r>
            <a:r>
              <a:rPr b="1" lang="en" sz="1300">
                <a:latin typeface="Calibri"/>
                <a:ea typeface="Calibri"/>
                <a:cs typeface="Calibri"/>
                <a:sym typeface="Calibri"/>
              </a:rPr>
              <a:t> tag(p)</a:t>
            </a:r>
            <a:endParaRPr b="1" sz="1300">
              <a:latin typeface="Calibri"/>
              <a:ea typeface="Calibri"/>
              <a:cs typeface="Calibri"/>
              <a:sym typeface="Calibri"/>
            </a:endParaRPr>
          </a:p>
        </p:txBody>
      </p:sp>
      <p:cxnSp>
        <p:nvCxnSpPr>
          <p:cNvPr id="2205" name="Google Shape;2205;p54"/>
          <p:cNvCxnSpPr/>
          <p:nvPr/>
        </p:nvCxnSpPr>
        <p:spPr>
          <a:xfrm flipH="1" rot="10800000">
            <a:off x="879150" y="3722350"/>
            <a:ext cx="900" cy="261900"/>
          </a:xfrm>
          <a:prstGeom prst="straightConnector1">
            <a:avLst/>
          </a:prstGeom>
          <a:noFill/>
          <a:ln cap="flat" cmpd="sng" w="9525">
            <a:solidFill>
              <a:schemeClr val="dk1"/>
            </a:solidFill>
            <a:prstDash val="solid"/>
            <a:round/>
            <a:headEnd len="med" w="med" type="none"/>
            <a:tailEnd len="med" w="med" type="triangle"/>
          </a:ln>
        </p:spPr>
      </p:cxnSp>
      <p:cxnSp>
        <p:nvCxnSpPr>
          <p:cNvPr id="2206" name="Google Shape;2206;p54"/>
          <p:cNvCxnSpPr/>
          <p:nvPr/>
        </p:nvCxnSpPr>
        <p:spPr>
          <a:xfrm rot="10800000">
            <a:off x="778036" y="3307375"/>
            <a:ext cx="469200" cy="0"/>
          </a:xfrm>
          <a:prstGeom prst="straightConnector1">
            <a:avLst/>
          </a:prstGeom>
          <a:noFill/>
          <a:ln cap="flat" cmpd="sng" w="9525">
            <a:solidFill>
              <a:schemeClr val="dk1"/>
            </a:solidFill>
            <a:prstDash val="solid"/>
            <a:round/>
            <a:headEnd len="med" w="med" type="none"/>
            <a:tailEnd len="med" w="med" type="none"/>
          </a:ln>
        </p:spPr>
      </p:cxnSp>
      <p:cxnSp>
        <p:nvCxnSpPr>
          <p:cNvPr id="2207" name="Google Shape;2207;p54"/>
          <p:cNvCxnSpPr/>
          <p:nvPr/>
        </p:nvCxnSpPr>
        <p:spPr>
          <a:xfrm>
            <a:off x="778152" y="3307375"/>
            <a:ext cx="0" cy="167100"/>
          </a:xfrm>
          <a:prstGeom prst="straightConnector1">
            <a:avLst/>
          </a:prstGeom>
          <a:noFill/>
          <a:ln cap="flat" cmpd="sng" w="9525">
            <a:solidFill>
              <a:schemeClr val="dk1"/>
            </a:solidFill>
            <a:prstDash val="solid"/>
            <a:round/>
            <a:headEnd len="med" w="med" type="none"/>
            <a:tailEnd len="med" w="med" type="triangle"/>
          </a:ln>
        </p:spPr>
      </p:cxnSp>
      <p:cxnSp>
        <p:nvCxnSpPr>
          <p:cNvPr id="2208" name="Google Shape;2208;p54"/>
          <p:cNvCxnSpPr/>
          <p:nvPr/>
        </p:nvCxnSpPr>
        <p:spPr>
          <a:xfrm rot="10800000">
            <a:off x="4892725" y="3307393"/>
            <a:ext cx="232800" cy="600"/>
          </a:xfrm>
          <a:prstGeom prst="straightConnector1">
            <a:avLst/>
          </a:prstGeom>
          <a:noFill/>
          <a:ln cap="flat" cmpd="sng" w="9525">
            <a:solidFill>
              <a:schemeClr val="dk1"/>
            </a:solidFill>
            <a:prstDash val="solid"/>
            <a:round/>
            <a:headEnd len="med" w="med" type="none"/>
            <a:tailEnd len="med" w="med" type="none"/>
          </a:ln>
        </p:spPr>
      </p:cxnSp>
      <p:cxnSp>
        <p:nvCxnSpPr>
          <p:cNvPr id="2209" name="Google Shape;2209;p54"/>
          <p:cNvCxnSpPr/>
          <p:nvPr/>
        </p:nvCxnSpPr>
        <p:spPr>
          <a:xfrm>
            <a:off x="4892952" y="3307375"/>
            <a:ext cx="0" cy="167100"/>
          </a:xfrm>
          <a:prstGeom prst="straightConnector1">
            <a:avLst/>
          </a:prstGeom>
          <a:noFill/>
          <a:ln cap="flat" cmpd="sng" w="9525">
            <a:solidFill>
              <a:schemeClr val="dk1"/>
            </a:solidFill>
            <a:prstDash val="solid"/>
            <a:round/>
            <a:headEnd len="med" w="med" type="none"/>
            <a:tailEnd len="med" w="med" type="triangle"/>
          </a:ln>
        </p:spPr>
      </p:cxnSp>
      <p:sp>
        <p:nvSpPr>
          <p:cNvPr id="2210" name="Google Shape;2210;p54"/>
          <p:cNvSpPr/>
          <p:nvPr/>
        </p:nvSpPr>
        <p:spPr>
          <a:xfrm>
            <a:off x="4659300" y="3495250"/>
            <a:ext cx="1651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               </a:t>
            </a:r>
            <a:r>
              <a:rPr lang="en" sz="1300">
                <a:solidFill>
                  <a:schemeClr val="dk1"/>
                </a:solidFill>
              </a:rPr>
              <a:t>Address</a:t>
            </a:r>
            <a:endParaRPr sz="1300">
              <a:solidFill>
                <a:schemeClr val="dk1"/>
              </a:solidFill>
            </a:endParaRPr>
          </a:p>
        </p:txBody>
      </p:sp>
      <p:sp>
        <p:nvSpPr>
          <p:cNvPr id="2211" name="Google Shape;2211;p54"/>
          <p:cNvSpPr/>
          <p:nvPr/>
        </p:nvSpPr>
        <p:spPr>
          <a:xfrm>
            <a:off x="4659300" y="3495250"/>
            <a:ext cx="671100" cy="227100"/>
          </a:xfrm>
          <a:prstGeom prst="roundRect">
            <a:avLst>
              <a:gd fmla="val 16667" name="adj"/>
            </a:avLst>
          </a:prstGeom>
          <a:solidFill>
            <a:srgbClr val="43ABB3">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PAC</a:t>
            </a:r>
            <a:endParaRPr sz="1300">
              <a:latin typeface="Calibri"/>
              <a:ea typeface="Calibri"/>
              <a:cs typeface="Calibri"/>
              <a:sym typeface="Calibri"/>
            </a:endParaRPr>
          </a:p>
        </p:txBody>
      </p:sp>
      <p:sp>
        <p:nvSpPr>
          <p:cNvPr id="2212" name="Google Shape;2212;p54"/>
          <p:cNvSpPr/>
          <p:nvPr/>
        </p:nvSpPr>
        <p:spPr>
          <a:xfrm>
            <a:off x="7402500" y="3495250"/>
            <a:ext cx="1651500" cy="22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               Address</a:t>
            </a:r>
            <a:endParaRPr sz="1300">
              <a:solidFill>
                <a:schemeClr val="dk1"/>
              </a:solidFill>
            </a:endParaRPr>
          </a:p>
        </p:txBody>
      </p:sp>
      <p:sp>
        <p:nvSpPr>
          <p:cNvPr id="2193" name="Google Shape;2193;p54"/>
          <p:cNvSpPr/>
          <p:nvPr/>
        </p:nvSpPr>
        <p:spPr>
          <a:xfrm>
            <a:off x="7402500" y="3495250"/>
            <a:ext cx="726300" cy="227100"/>
          </a:xfrm>
          <a:prstGeom prst="roundRect">
            <a:avLst>
              <a:gd fmla="val 16667" name="adj"/>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Calibri"/>
                <a:ea typeface="Calibri"/>
                <a:cs typeface="Calibri"/>
                <a:sym typeface="Calibri"/>
              </a:rPr>
              <a:t>0x2</a:t>
            </a:r>
            <a:endParaRPr sz="1300">
              <a:latin typeface="Calibri"/>
              <a:ea typeface="Calibri"/>
              <a:cs typeface="Calibri"/>
              <a:sym typeface="Calibri"/>
            </a:endParaRPr>
          </a:p>
        </p:txBody>
      </p:sp>
      <p:cxnSp>
        <p:nvCxnSpPr>
          <p:cNvPr id="2213" name="Google Shape;2213;p54"/>
          <p:cNvCxnSpPr>
            <a:stCxn id="2175" idx="3"/>
            <a:endCxn id="2178" idx="1"/>
          </p:cNvCxnSpPr>
          <p:nvPr/>
        </p:nvCxnSpPr>
        <p:spPr>
          <a:xfrm>
            <a:off x="6566300" y="2143179"/>
            <a:ext cx="272100" cy="0"/>
          </a:xfrm>
          <a:prstGeom prst="straightConnector1">
            <a:avLst/>
          </a:prstGeom>
          <a:noFill/>
          <a:ln cap="flat" cmpd="sng" w="19050">
            <a:solidFill>
              <a:srgbClr val="6BA0B1"/>
            </a:solidFill>
            <a:prstDash val="solid"/>
            <a:round/>
            <a:headEnd len="med" w="med" type="none"/>
            <a:tailEnd len="med" w="med" type="triangle"/>
          </a:ln>
        </p:spPr>
      </p:cxnSp>
      <p:sp>
        <p:nvSpPr>
          <p:cNvPr id="2214" name="Google Shape;2214;p54"/>
          <p:cNvSpPr/>
          <p:nvPr/>
        </p:nvSpPr>
        <p:spPr>
          <a:xfrm>
            <a:off x="8030151" y="4223351"/>
            <a:ext cx="661500" cy="4470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libri"/>
                <a:ea typeface="Calibri"/>
                <a:cs typeface="Calibri"/>
                <a:sym typeface="Calibri"/>
              </a:rPr>
              <a:t>Object</a:t>
            </a:r>
            <a:endParaRPr sz="1100">
              <a:latin typeface="Calibri"/>
              <a:ea typeface="Calibri"/>
              <a:cs typeface="Calibri"/>
              <a:sym typeface="Calibri"/>
            </a:endParaRPr>
          </a:p>
        </p:txBody>
      </p:sp>
      <p:sp>
        <p:nvSpPr>
          <p:cNvPr id="2215" name="Google Shape;2215;p54"/>
          <p:cNvSpPr/>
          <p:nvPr/>
        </p:nvSpPr>
        <p:spPr>
          <a:xfrm>
            <a:off x="5428075" y="4478075"/>
            <a:ext cx="819300" cy="311700"/>
          </a:xfrm>
          <a:prstGeom prst="wedgeRoundRectCallout">
            <a:avLst>
              <a:gd fmla="val -104492" name="adj1"/>
              <a:gd fmla="val -60788"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0000"/>
                </a:solidFill>
              </a:rPr>
              <a:t>&amp;q != &amp;p</a:t>
            </a:r>
            <a:endParaRPr sz="1100">
              <a:solidFill>
                <a:srgbClr val="FF0000"/>
              </a:solidFill>
            </a:endParaRPr>
          </a:p>
        </p:txBody>
      </p:sp>
      <p:sp>
        <p:nvSpPr>
          <p:cNvPr id="2216" name="Google Shape;2216;p5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0" name="Shape 2220"/>
        <p:cNvGrpSpPr/>
        <p:nvPr/>
      </p:nvGrpSpPr>
      <p:grpSpPr>
        <a:xfrm>
          <a:off x="0" y="0"/>
          <a:ext cx="0" cy="0"/>
          <a:chOff x="0" y="0"/>
          <a:chExt cx="0" cy="0"/>
        </a:xfrm>
      </p:grpSpPr>
      <p:sp>
        <p:nvSpPr>
          <p:cNvPr id="2221" name="Google Shape;2221;p55"/>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PACTight Defense Mechanisms </a:t>
            </a:r>
            <a:endParaRPr/>
          </a:p>
        </p:txBody>
      </p:sp>
      <p:sp>
        <p:nvSpPr>
          <p:cNvPr id="2222" name="Google Shape;2222;p55"/>
          <p:cNvSpPr txBox="1"/>
          <p:nvPr>
            <p:ph idx="1" type="body"/>
          </p:nvPr>
        </p:nvSpPr>
        <p:spPr>
          <a:xfrm>
            <a:off x="173900" y="647347"/>
            <a:ext cx="8346600" cy="3074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The PACTight compiler automatically instruments all </a:t>
            </a:r>
            <a:r>
              <a:rPr b="1" lang="en" u="sng"/>
              <a:t>globals</a:t>
            </a:r>
            <a:r>
              <a:rPr lang="en"/>
              <a:t>, </a:t>
            </a:r>
            <a:r>
              <a:rPr b="1" lang="en" u="sng"/>
              <a:t>stack variables</a:t>
            </a:r>
            <a:r>
              <a:rPr lang="en"/>
              <a:t> and </a:t>
            </a:r>
            <a:r>
              <a:rPr b="1" lang="en" u="sng"/>
              <a:t>heap variables</a:t>
            </a:r>
            <a:r>
              <a:rPr lang="en"/>
              <a:t> in a program, inserting the necessary PACTight APIs.</a:t>
            </a:r>
            <a:endParaRPr/>
          </a:p>
          <a:p>
            <a:pPr indent="0" lvl="0" marL="0" rtl="0" algn="l">
              <a:spcBef>
                <a:spcPts val="0"/>
              </a:spcBef>
              <a:spcAft>
                <a:spcPts val="0"/>
              </a:spcAft>
              <a:buNone/>
            </a:pPr>
            <a:r>
              <a:rPr lang="en"/>
              <a:t> </a:t>
            </a:r>
            <a:endParaRPr/>
          </a:p>
          <a:p>
            <a:pPr indent="0" lvl="0" marL="0" rtl="0" algn="l">
              <a:spcBef>
                <a:spcPts val="0"/>
              </a:spcBef>
              <a:spcAft>
                <a:spcPts val="0"/>
              </a:spcAft>
              <a:buClr>
                <a:schemeClr val="dk1"/>
              </a:buClr>
              <a:buSzPts val="1100"/>
              <a:buFont typeface="Arial"/>
              <a:buNone/>
            </a:pPr>
            <a:r>
              <a:rPr lang="en"/>
              <a:t>We implement four defense mechanisms: </a:t>
            </a:r>
            <a:endParaRPr/>
          </a:p>
          <a:p>
            <a:pPr indent="0" lvl="0" marL="0" rtl="0" algn="l">
              <a:spcBef>
                <a:spcPts val="0"/>
              </a:spcBef>
              <a:spcAft>
                <a:spcPts val="0"/>
              </a:spcAft>
              <a:buClr>
                <a:schemeClr val="dk1"/>
              </a:buClr>
              <a:buSzPts val="1100"/>
              <a:buFont typeface="Arial"/>
              <a:buNone/>
            </a:pPr>
            <a:r>
              <a:t/>
            </a:r>
            <a:endParaRPr/>
          </a:p>
          <a:p>
            <a:pPr indent="-342900" lvl="0" marL="457200" rtl="0" algn="l">
              <a:spcBef>
                <a:spcPts val="0"/>
              </a:spcBef>
              <a:spcAft>
                <a:spcPts val="0"/>
              </a:spcAft>
              <a:buSzPts val="1800"/>
              <a:buChar char="●"/>
            </a:pPr>
            <a:r>
              <a:rPr lang="en"/>
              <a:t>Control-Flow Integrity (forward edge protection) </a:t>
            </a:r>
            <a:endParaRPr/>
          </a:p>
          <a:p>
            <a:pPr indent="-342900" lvl="0" marL="457200" rtl="0" algn="l">
              <a:spcBef>
                <a:spcPts val="0"/>
              </a:spcBef>
              <a:spcAft>
                <a:spcPts val="0"/>
              </a:spcAft>
              <a:buSzPts val="1800"/>
              <a:buChar char="●"/>
            </a:pPr>
            <a:r>
              <a:rPr lang="en"/>
              <a:t>C++ VTable pointers protection</a:t>
            </a:r>
            <a:endParaRPr/>
          </a:p>
          <a:p>
            <a:pPr indent="-342900" lvl="0" marL="457200" rtl="0" algn="l">
              <a:spcBef>
                <a:spcPts val="0"/>
              </a:spcBef>
              <a:spcAft>
                <a:spcPts val="0"/>
              </a:spcAft>
              <a:buSzPts val="1800"/>
              <a:buChar char="●"/>
            </a:pPr>
            <a:r>
              <a:rPr lang="en"/>
              <a:t>Code Pointer Integrity (all sensitive pointer protection)  [Kuznetsov et. al, OSDI 2014]</a:t>
            </a:r>
            <a:endParaRPr/>
          </a:p>
          <a:p>
            <a:pPr indent="-342900" lvl="0" marL="457200" rtl="0" algn="l">
              <a:spcBef>
                <a:spcPts val="0"/>
              </a:spcBef>
              <a:spcAft>
                <a:spcPts val="0"/>
              </a:spcAft>
              <a:buSzPts val="1800"/>
              <a:buChar char="●"/>
            </a:pPr>
            <a:r>
              <a:rPr lang="en"/>
              <a:t>Return address protection (backward edge protection)</a:t>
            </a:r>
            <a:endParaRPr/>
          </a:p>
        </p:txBody>
      </p:sp>
      <p:sp>
        <p:nvSpPr>
          <p:cNvPr id="2223" name="Google Shape;2223;p55"/>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24" name="Google Shape;2224;p5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56"/>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Performance overhead</a:t>
            </a:r>
            <a:endParaRPr/>
          </a:p>
        </p:txBody>
      </p:sp>
      <p:sp>
        <p:nvSpPr>
          <p:cNvPr id="2230" name="Google Shape;2230;p56"/>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1" name="Google Shape;2231;p56"/>
          <p:cNvSpPr txBox="1"/>
          <p:nvPr>
            <p:ph idx="1" type="body"/>
          </p:nvPr>
        </p:nvSpPr>
        <p:spPr>
          <a:xfrm>
            <a:off x="6139800" y="923875"/>
            <a:ext cx="26925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Geometric mean: </a:t>
            </a:r>
            <a:endParaRPr/>
          </a:p>
          <a:p>
            <a:pPr indent="-342900" lvl="0" marL="457200" rtl="0" algn="l">
              <a:spcBef>
                <a:spcPts val="0"/>
              </a:spcBef>
              <a:spcAft>
                <a:spcPts val="0"/>
              </a:spcAft>
              <a:buSzPts val="1800"/>
              <a:buChar char="●"/>
            </a:pPr>
            <a:r>
              <a:rPr lang="en"/>
              <a:t>0.43% for PACTight-RET </a:t>
            </a:r>
            <a:endParaRPr/>
          </a:p>
          <a:p>
            <a:pPr indent="-342900" lvl="0" marL="457200" rtl="0" algn="l">
              <a:spcBef>
                <a:spcPts val="0"/>
              </a:spcBef>
              <a:spcAft>
                <a:spcPts val="0"/>
              </a:spcAft>
              <a:buSzPts val="1800"/>
              <a:buChar char="●"/>
            </a:pPr>
            <a:r>
              <a:rPr lang="en"/>
              <a:t>1.09% for PACTight-CFI+VTable+RET</a:t>
            </a:r>
            <a:endParaRPr/>
          </a:p>
          <a:p>
            <a:pPr indent="-342900" lvl="0" marL="457200" rtl="0" algn="l">
              <a:spcBef>
                <a:spcPts val="0"/>
              </a:spcBef>
              <a:spcAft>
                <a:spcPts val="0"/>
              </a:spcAft>
              <a:buSzPts val="1800"/>
              <a:buChar char="●"/>
            </a:pPr>
            <a:r>
              <a:rPr lang="en"/>
              <a:t>4.07% for PACTight-CPI</a:t>
            </a:r>
            <a:endParaRPr/>
          </a:p>
        </p:txBody>
      </p:sp>
      <p:pic>
        <p:nvPicPr>
          <p:cNvPr id="2232" name="Google Shape;2232;p56" title="Points scored"/>
          <p:cNvPicPr preferRelativeResize="0"/>
          <p:nvPr/>
        </p:nvPicPr>
        <p:blipFill>
          <a:blip r:embed="rId3">
            <a:alphaModFix/>
          </a:blip>
          <a:stretch>
            <a:fillRect/>
          </a:stretch>
        </p:blipFill>
        <p:spPr>
          <a:xfrm>
            <a:off x="377946" y="1162575"/>
            <a:ext cx="4526709" cy="2799006"/>
          </a:xfrm>
          <a:prstGeom prst="rect">
            <a:avLst/>
          </a:prstGeom>
          <a:noFill/>
          <a:ln>
            <a:noFill/>
          </a:ln>
        </p:spPr>
      </p:pic>
      <p:sp>
        <p:nvSpPr>
          <p:cNvPr id="2233" name="Google Shape;2233;p5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57"/>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and limitations</a:t>
            </a:r>
            <a:endParaRPr/>
          </a:p>
        </p:txBody>
      </p:sp>
      <p:sp>
        <p:nvSpPr>
          <p:cNvPr id="2239" name="Google Shape;2239;p57"/>
          <p:cNvSpPr txBox="1"/>
          <p:nvPr>
            <p:ph idx="1" type="body"/>
          </p:nvPr>
        </p:nvSpPr>
        <p:spPr>
          <a:xfrm>
            <a:off x="311700" y="923875"/>
            <a:ext cx="8520600" cy="4132800"/>
          </a:xfrm>
          <a:prstGeom prst="rect">
            <a:avLst/>
          </a:prstGeom>
        </p:spPr>
        <p:txBody>
          <a:bodyPr anchorCtr="0" anchor="t" bIns="27425" lIns="36575" spcFirstLastPara="1" rIns="27425" wrap="square" tIns="27425">
            <a:noAutofit/>
          </a:bodyPr>
          <a:lstStyle/>
          <a:p>
            <a:pPr indent="-336550" lvl="0" marL="457200" rtl="0" algn="l">
              <a:spcBef>
                <a:spcPts val="0"/>
              </a:spcBef>
              <a:spcAft>
                <a:spcPts val="0"/>
              </a:spcAft>
              <a:buSzPts val="1700"/>
              <a:buChar char="●"/>
            </a:pPr>
            <a:r>
              <a:rPr lang="en" sz="1700"/>
              <a:t>PACTight is an </a:t>
            </a:r>
            <a:r>
              <a:rPr b="1" lang="en" sz="1700" u="sng"/>
              <a:t>efficient</a:t>
            </a:r>
            <a:r>
              <a:rPr lang="en" sz="1700"/>
              <a:t> and </a:t>
            </a:r>
            <a:r>
              <a:rPr b="1" lang="en" sz="1700" u="sng"/>
              <a:t>robust</a:t>
            </a:r>
            <a:r>
              <a:rPr lang="en" sz="1700"/>
              <a:t> mechanism utilizing ARM’s PA mechanism.</a:t>
            </a:r>
            <a:endParaRPr sz="1700"/>
          </a:p>
          <a:p>
            <a:pPr indent="0" lvl="0" marL="457200" rtl="0" algn="l">
              <a:spcBef>
                <a:spcPts val="0"/>
              </a:spcBef>
              <a:spcAft>
                <a:spcPts val="0"/>
              </a:spcAft>
              <a:buNone/>
            </a:pPr>
            <a:r>
              <a:t/>
            </a:r>
            <a:endParaRPr sz="900"/>
          </a:p>
          <a:p>
            <a:pPr indent="-336550" lvl="0" marL="457200" rtl="0" algn="l">
              <a:spcBef>
                <a:spcPts val="0"/>
              </a:spcBef>
              <a:spcAft>
                <a:spcPts val="0"/>
              </a:spcAft>
              <a:buSzPts val="1700"/>
              <a:buChar char="●"/>
            </a:pPr>
            <a:r>
              <a:rPr b="1" lang="en" sz="1700" u="sng"/>
              <a:t>Three security properties</a:t>
            </a:r>
            <a:r>
              <a:rPr lang="en" sz="1700"/>
              <a:t> that PACTight enforces to ensure pointer integrity.</a:t>
            </a:r>
            <a:endParaRPr sz="1700"/>
          </a:p>
          <a:p>
            <a:pPr indent="0" lvl="0" marL="457200" rtl="0" algn="l">
              <a:spcBef>
                <a:spcPts val="0"/>
              </a:spcBef>
              <a:spcAft>
                <a:spcPts val="0"/>
              </a:spcAft>
              <a:buNone/>
            </a:pPr>
            <a:r>
              <a:t/>
            </a:r>
            <a:endParaRPr sz="983"/>
          </a:p>
          <a:p>
            <a:pPr indent="-336550" lvl="0" marL="457200" rtl="0" algn="l">
              <a:spcBef>
                <a:spcPts val="0"/>
              </a:spcBef>
              <a:spcAft>
                <a:spcPts val="0"/>
              </a:spcAft>
              <a:buSzPts val="1700"/>
              <a:buChar char="●"/>
            </a:pPr>
            <a:r>
              <a:rPr lang="en" sz="1700"/>
              <a:t>PACTight is </a:t>
            </a:r>
            <a:r>
              <a:rPr b="1" lang="en" sz="1700" u="sng"/>
              <a:t>secure</a:t>
            </a:r>
            <a:r>
              <a:rPr lang="en" sz="1700"/>
              <a:t> against </a:t>
            </a:r>
            <a:r>
              <a:rPr b="1" lang="en" sz="1700" u="sng"/>
              <a:t>real</a:t>
            </a:r>
            <a:r>
              <a:rPr lang="en" sz="1700"/>
              <a:t> and </a:t>
            </a:r>
            <a:r>
              <a:rPr b="1" lang="en" sz="1700" u="sng"/>
              <a:t>synthesized</a:t>
            </a:r>
            <a:r>
              <a:rPr lang="en" sz="1700"/>
              <a:t> attacks (more details in the paper) and has </a:t>
            </a:r>
            <a:r>
              <a:rPr b="1" lang="en" sz="1700" u="sng"/>
              <a:t>low performance and memory overhead</a:t>
            </a:r>
            <a:r>
              <a:rPr lang="en" sz="1700"/>
              <a:t>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Published in USENIX Security 2022</a:t>
            </a:r>
            <a:endParaRPr sz="1700"/>
          </a:p>
          <a:p>
            <a:pPr indent="0" lvl="0" marL="457200" rtl="0" algn="l">
              <a:spcBef>
                <a:spcPts val="0"/>
              </a:spcBef>
              <a:spcAft>
                <a:spcPts val="0"/>
              </a:spcAft>
              <a:buNone/>
            </a:pPr>
            <a:r>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b="1" lang="en" sz="1700"/>
              <a:t>Limitations:</a:t>
            </a:r>
            <a:endParaRPr b="1" sz="1700"/>
          </a:p>
          <a:p>
            <a:pPr indent="-311150" lvl="1" marL="914400" rtl="0" algn="l">
              <a:spcBef>
                <a:spcPts val="0"/>
              </a:spcBef>
              <a:spcAft>
                <a:spcPts val="0"/>
              </a:spcAft>
              <a:buSzPts val="1300"/>
              <a:buChar char="○"/>
            </a:pPr>
            <a:r>
              <a:rPr lang="en" sz="1300"/>
              <a:t>Does not protect data pointers.</a:t>
            </a:r>
            <a:endParaRPr sz="1300"/>
          </a:p>
          <a:p>
            <a:pPr indent="-311150" lvl="1" marL="914400" rtl="0" algn="l">
              <a:spcBef>
                <a:spcPts val="0"/>
              </a:spcBef>
              <a:spcAft>
                <a:spcPts val="0"/>
              </a:spcAft>
              <a:buSzPts val="1300"/>
              <a:buChar char="○"/>
            </a:pPr>
            <a:r>
              <a:rPr lang="en" sz="1300"/>
              <a:t>The existence of the external metadata adds overhead and possible security risks.</a:t>
            </a:r>
            <a:endParaRPr sz="1300"/>
          </a:p>
        </p:txBody>
      </p:sp>
      <p:sp>
        <p:nvSpPr>
          <p:cNvPr id="2240" name="Google Shape;2240;p57"/>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1" name="Google Shape;2241;p5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5" name="Shape 2245"/>
        <p:cNvGrpSpPr/>
        <p:nvPr/>
      </p:nvGrpSpPr>
      <p:grpSpPr>
        <a:xfrm>
          <a:off x="0" y="0"/>
          <a:ext cx="0" cy="0"/>
          <a:chOff x="0" y="0"/>
          <a:chExt cx="0" cy="0"/>
        </a:xfrm>
      </p:grpSpPr>
      <p:sp>
        <p:nvSpPr>
          <p:cNvPr id="2246" name="Google Shape;2246;p58"/>
          <p:cNvSpPr txBox="1"/>
          <p:nvPr>
            <p:ph type="title"/>
          </p:nvPr>
        </p:nvSpPr>
        <p:spPr>
          <a:xfrm>
            <a:off x="173895" y="68580"/>
            <a:ext cx="87732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and limitations</a:t>
            </a:r>
            <a:endParaRPr/>
          </a:p>
        </p:txBody>
      </p:sp>
      <p:sp>
        <p:nvSpPr>
          <p:cNvPr id="2247" name="Google Shape;2247;p58"/>
          <p:cNvSpPr txBox="1"/>
          <p:nvPr>
            <p:ph idx="1" type="body"/>
          </p:nvPr>
        </p:nvSpPr>
        <p:spPr>
          <a:xfrm>
            <a:off x="311700" y="923875"/>
            <a:ext cx="8520600" cy="4132800"/>
          </a:xfrm>
          <a:prstGeom prst="rect">
            <a:avLst/>
          </a:prstGeom>
        </p:spPr>
        <p:txBody>
          <a:bodyPr anchorCtr="0" anchor="t" bIns="27425" lIns="36575" spcFirstLastPara="1" rIns="27425" wrap="square" tIns="27425">
            <a:noAutofit/>
          </a:bodyPr>
          <a:lstStyle/>
          <a:p>
            <a:pPr indent="-336550" lvl="0" marL="457200" rtl="0" algn="l">
              <a:spcBef>
                <a:spcPts val="0"/>
              </a:spcBef>
              <a:spcAft>
                <a:spcPts val="0"/>
              </a:spcAft>
              <a:buSzPts val="1700"/>
              <a:buChar char="●"/>
            </a:pPr>
            <a:r>
              <a:rPr lang="en" sz="1700"/>
              <a:t>PACTight is an </a:t>
            </a:r>
            <a:r>
              <a:rPr b="1" lang="en" sz="1700" u="sng"/>
              <a:t>efficient</a:t>
            </a:r>
            <a:r>
              <a:rPr lang="en" sz="1700"/>
              <a:t> and </a:t>
            </a:r>
            <a:r>
              <a:rPr b="1" lang="en" sz="1700" u="sng"/>
              <a:t>robust</a:t>
            </a:r>
            <a:r>
              <a:rPr lang="en" sz="1700"/>
              <a:t> mechanism utilizing ARM’s PA mechanism.</a:t>
            </a:r>
            <a:endParaRPr sz="1700"/>
          </a:p>
          <a:p>
            <a:pPr indent="0" lvl="0" marL="457200" rtl="0" algn="l">
              <a:spcBef>
                <a:spcPts val="0"/>
              </a:spcBef>
              <a:spcAft>
                <a:spcPts val="0"/>
              </a:spcAft>
              <a:buNone/>
            </a:pPr>
            <a:r>
              <a:t/>
            </a:r>
            <a:endParaRPr sz="900"/>
          </a:p>
          <a:p>
            <a:pPr indent="-336550" lvl="0" marL="457200" rtl="0" algn="l">
              <a:spcBef>
                <a:spcPts val="0"/>
              </a:spcBef>
              <a:spcAft>
                <a:spcPts val="0"/>
              </a:spcAft>
              <a:buSzPts val="1700"/>
              <a:buChar char="●"/>
            </a:pPr>
            <a:r>
              <a:rPr b="1" lang="en" sz="1700" u="sng"/>
              <a:t>Three security properties</a:t>
            </a:r>
            <a:r>
              <a:rPr lang="en" sz="1700"/>
              <a:t> that PACTight enforces to ensure pointer integrity.</a:t>
            </a:r>
            <a:endParaRPr sz="1700"/>
          </a:p>
          <a:p>
            <a:pPr indent="0" lvl="0" marL="457200" rtl="0" algn="l">
              <a:spcBef>
                <a:spcPts val="0"/>
              </a:spcBef>
              <a:spcAft>
                <a:spcPts val="0"/>
              </a:spcAft>
              <a:buNone/>
            </a:pPr>
            <a:r>
              <a:t/>
            </a:r>
            <a:endParaRPr sz="900"/>
          </a:p>
          <a:p>
            <a:pPr indent="-336550" lvl="0" marL="457200" rtl="0" algn="l">
              <a:spcBef>
                <a:spcPts val="0"/>
              </a:spcBef>
              <a:spcAft>
                <a:spcPts val="0"/>
              </a:spcAft>
              <a:buSzPts val="1700"/>
              <a:buChar char="●"/>
            </a:pPr>
            <a:r>
              <a:rPr lang="en" sz="1700"/>
              <a:t>We implemented PACTight with four defense mechanisms, protecting </a:t>
            </a:r>
            <a:r>
              <a:rPr b="1" lang="en" sz="1700" u="sng"/>
              <a:t>forward-edge</a:t>
            </a:r>
            <a:r>
              <a:rPr lang="en" sz="1700"/>
              <a:t>, </a:t>
            </a:r>
            <a:r>
              <a:rPr b="1" lang="en" sz="1700" u="sng"/>
              <a:t>backward-edge</a:t>
            </a:r>
            <a:r>
              <a:rPr lang="en" sz="1700"/>
              <a:t>, </a:t>
            </a:r>
            <a:r>
              <a:rPr b="1" lang="en" sz="1700" u="sng"/>
              <a:t>virtual function pointers</a:t>
            </a:r>
            <a:r>
              <a:rPr lang="en" sz="1700"/>
              <a:t>, and </a:t>
            </a:r>
            <a:r>
              <a:rPr b="1" lang="en" sz="1700" u="sng"/>
              <a:t>sensitive pointers</a:t>
            </a:r>
            <a:r>
              <a:rPr lang="en" sz="1700"/>
              <a:t>.</a:t>
            </a:r>
            <a:endParaRPr sz="1700"/>
          </a:p>
          <a:p>
            <a:pPr indent="0" lvl="0" marL="457200" rtl="0" algn="l">
              <a:spcBef>
                <a:spcPts val="0"/>
              </a:spcBef>
              <a:spcAft>
                <a:spcPts val="0"/>
              </a:spcAft>
              <a:buNone/>
            </a:pPr>
            <a:r>
              <a:t/>
            </a:r>
            <a:endParaRPr sz="983"/>
          </a:p>
          <a:p>
            <a:pPr indent="-336550" lvl="0" marL="457200" rtl="0" algn="l">
              <a:spcBef>
                <a:spcPts val="0"/>
              </a:spcBef>
              <a:spcAft>
                <a:spcPts val="0"/>
              </a:spcAft>
              <a:buSzPts val="1700"/>
              <a:buChar char="●"/>
            </a:pPr>
            <a:r>
              <a:rPr lang="en" sz="1700"/>
              <a:t>PACTight is </a:t>
            </a:r>
            <a:r>
              <a:rPr b="1" lang="en" sz="1700" u="sng"/>
              <a:t>secure</a:t>
            </a:r>
            <a:r>
              <a:rPr lang="en" sz="1700"/>
              <a:t> against </a:t>
            </a:r>
            <a:r>
              <a:rPr b="1" lang="en" sz="1700" u="sng"/>
              <a:t>real</a:t>
            </a:r>
            <a:r>
              <a:rPr lang="en" sz="1700"/>
              <a:t> and </a:t>
            </a:r>
            <a:r>
              <a:rPr b="1" lang="en" sz="1700" u="sng"/>
              <a:t>synthesized</a:t>
            </a:r>
            <a:r>
              <a:rPr lang="en" sz="1700"/>
              <a:t> attacks (more details in the paper) and has </a:t>
            </a:r>
            <a:r>
              <a:rPr b="1" lang="en" sz="1700" u="sng"/>
              <a:t>low performance and memory overhead</a:t>
            </a:r>
            <a:r>
              <a:rPr lang="en" sz="1700"/>
              <a:t>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Published in USENIX Security 2022</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b="1" lang="en" sz="1700"/>
              <a:t>Limitations:</a:t>
            </a:r>
            <a:endParaRPr b="1" sz="1700"/>
          </a:p>
          <a:p>
            <a:pPr indent="-311150" lvl="1" marL="914400" rtl="0" algn="l">
              <a:spcBef>
                <a:spcPts val="0"/>
              </a:spcBef>
              <a:spcAft>
                <a:spcPts val="0"/>
              </a:spcAft>
              <a:buSzPts val="1300"/>
              <a:buChar char="○"/>
            </a:pPr>
            <a:r>
              <a:rPr lang="en" sz="1300"/>
              <a:t>Does not protect data pointers.</a:t>
            </a:r>
            <a:endParaRPr sz="1300"/>
          </a:p>
          <a:p>
            <a:pPr indent="-311150" lvl="1" marL="914400" rtl="0" algn="l">
              <a:spcBef>
                <a:spcPts val="0"/>
              </a:spcBef>
              <a:spcAft>
                <a:spcPts val="0"/>
              </a:spcAft>
              <a:buSzPts val="1300"/>
              <a:buChar char="○"/>
            </a:pPr>
            <a:r>
              <a:rPr lang="en" sz="1300"/>
              <a:t>The existence of the external metadata adds overhead and possible security risks.</a:t>
            </a:r>
            <a:endParaRPr sz="1300"/>
          </a:p>
        </p:txBody>
      </p:sp>
      <p:sp>
        <p:nvSpPr>
          <p:cNvPr id="2248" name="Google Shape;2248;p58"/>
          <p:cNvSpPr txBox="1"/>
          <p:nvPr>
            <p:ph idx="12" type="sldNum"/>
          </p:nvPr>
        </p:nvSpPr>
        <p:spPr>
          <a:xfrm>
            <a:off x="8472450" y="4341509"/>
            <a:ext cx="548700" cy="30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9" name="Google Shape;2249;p5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253" name="Shape 2253"/>
        <p:cNvGrpSpPr/>
        <p:nvPr/>
      </p:nvGrpSpPr>
      <p:grpSpPr>
        <a:xfrm>
          <a:off x="0" y="0"/>
          <a:ext cx="0" cy="0"/>
          <a:chOff x="0" y="0"/>
          <a:chExt cx="0" cy="0"/>
        </a:xfrm>
      </p:grpSpPr>
      <p:sp>
        <p:nvSpPr>
          <p:cNvPr id="2254" name="Google Shape;2254;p5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255" name="Google Shape;2255;p59"/>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lnSpc>
                <a:spcPct val="150000"/>
              </a:lnSpc>
              <a:spcBef>
                <a:spcPts val="0"/>
              </a:spcBef>
              <a:spcAft>
                <a:spcPts val="0"/>
              </a:spcAft>
              <a:buSzPts val="1800"/>
              <a:buChar char="●"/>
            </a:pPr>
            <a:r>
              <a:rPr lang="en"/>
              <a:t>Motivation</a:t>
            </a:r>
            <a:endParaRPr/>
          </a:p>
          <a:p>
            <a:pPr indent="-342900" lvl="0" marL="457200" rtl="0" algn="l">
              <a:lnSpc>
                <a:spcPct val="150000"/>
              </a:lnSpc>
              <a:spcBef>
                <a:spcPts val="0"/>
              </a:spcBef>
              <a:spcAft>
                <a:spcPts val="0"/>
              </a:spcAft>
              <a:buSzPts val="1800"/>
              <a:buChar char="●"/>
            </a:pPr>
            <a:r>
              <a:rPr lang="en"/>
              <a:t>Background</a:t>
            </a:r>
            <a:endParaRPr/>
          </a:p>
          <a:p>
            <a:pPr indent="-342900" lvl="0" marL="457200" rtl="0" algn="l">
              <a:lnSpc>
                <a:spcPct val="150000"/>
              </a:lnSpc>
              <a:spcBef>
                <a:spcPts val="0"/>
              </a:spcBef>
              <a:spcAft>
                <a:spcPts val="0"/>
              </a:spcAft>
              <a:buSzPts val="1800"/>
              <a:buChar char="●"/>
            </a:pPr>
            <a:r>
              <a:rPr b="1" lang="en"/>
              <a:t>Present </a:t>
            </a:r>
            <a:r>
              <a:rPr b="1" lang="en"/>
              <a:t>Contributions</a:t>
            </a:r>
            <a:endParaRPr b="1"/>
          </a:p>
          <a:p>
            <a:pPr indent="-317500" lvl="1" marL="914400" rtl="0" algn="l">
              <a:lnSpc>
                <a:spcPct val="150000"/>
              </a:lnSpc>
              <a:spcBef>
                <a:spcPts val="0"/>
              </a:spcBef>
              <a:spcAft>
                <a:spcPts val="0"/>
              </a:spcAft>
              <a:buSzPts val="1400"/>
              <a:buChar char="○"/>
            </a:pPr>
            <a:r>
              <a:rPr b="1" lang="en"/>
              <a:t>Runtime Scope Type Integrity (RSTI)</a:t>
            </a:r>
            <a:endParaRPr b="1"/>
          </a:p>
          <a:p>
            <a:pPr indent="-342900" lvl="0" marL="457200" rtl="0" algn="l">
              <a:lnSpc>
                <a:spcPct val="150000"/>
              </a:lnSpc>
              <a:spcBef>
                <a:spcPts val="0"/>
              </a:spcBef>
              <a:spcAft>
                <a:spcPts val="0"/>
              </a:spcAft>
              <a:buSzPts val="1800"/>
              <a:buChar char="●"/>
            </a:pPr>
            <a:r>
              <a:rPr lang="en"/>
              <a:t>Future Work</a:t>
            </a:r>
            <a:endParaRPr/>
          </a:p>
          <a:p>
            <a:pPr indent="-342900" lvl="0" marL="457200" rtl="0" algn="l">
              <a:lnSpc>
                <a:spcPct val="150000"/>
              </a:lnSpc>
              <a:spcBef>
                <a:spcPts val="0"/>
              </a:spcBef>
              <a:spcAft>
                <a:spcPts val="0"/>
              </a:spcAft>
              <a:buSzPts val="1800"/>
              <a:buChar char="●"/>
            </a:pPr>
            <a:r>
              <a:rPr lang="en"/>
              <a:t>Summary</a:t>
            </a:r>
            <a:endParaRPr/>
          </a:p>
        </p:txBody>
      </p:sp>
      <p:sp>
        <p:nvSpPr>
          <p:cNvPr id="2256" name="Google Shape;2256;p5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6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oriented attacks are becoming more sophisticated!</a:t>
            </a:r>
            <a:endParaRPr/>
          </a:p>
        </p:txBody>
      </p:sp>
      <p:sp>
        <p:nvSpPr>
          <p:cNvPr id="2262" name="Google Shape;2262;p60"/>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A new breed of attacks has emerged in recent years that doesn’t violate control-flow.</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A</a:t>
            </a:r>
            <a:r>
              <a:rPr lang="en"/>
              <a:t>ttacks such as DOP and NEWTON exploit data pointers to leak sensitive data, such as SSL keys, or achieve arbitrary code execution. </a:t>
            </a:r>
            <a:endParaRPr/>
          </a:p>
        </p:txBody>
      </p:sp>
      <p:sp>
        <p:nvSpPr>
          <p:cNvPr id="2263" name="Google Shape;2263;p6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64" name="Google Shape;2264;p60"/>
          <p:cNvPicPr preferRelativeResize="0"/>
          <p:nvPr/>
        </p:nvPicPr>
        <p:blipFill>
          <a:blip r:embed="rId3">
            <a:alphaModFix/>
          </a:blip>
          <a:stretch>
            <a:fillRect/>
          </a:stretch>
        </p:blipFill>
        <p:spPr>
          <a:xfrm>
            <a:off x="1720800" y="2509050"/>
            <a:ext cx="1946225" cy="1946225"/>
          </a:xfrm>
          <a:prstGeom prst="rect">
            <a:avLst/>
          </a:prstGeom>
          <a:noFill/>
          <a:ln>
            <a:noFill/>
          </a:ln>
        </p:spPr>
      </p:pic>
      <p:pic>
        <p:nvPicPr>
          <p:cNvPr id="2265" name="Google Shape;2265;p60"/>
          <p:cNvPicPr preferRelativeResize="0"/>
          <p:nvPr/>
        </p:nvPicPr>
        <p:blipFill>
          <a:blip r:embed="rId4">
            <a:alphaModFix/>
          </a:blip>
          <a:stretch>
            <a:fillRect/>
          </a:stretch>
        </p:blipFill>
        <p:spPr>
          <a:xfrm>
            <a:off x="3879325" y="2919734"/>
            <a:ext cx="1173399" cy="1124850"/>
          </a:xfrm>
          <a:prstGeom prst="rect">
            <a:avLst/>
          </a:prstGeom>
          <a:noFill/>
          <a:ln>
            <a:noFill/>
          </a:ln>
        </p:spPr>
      </p:pic>
      <p:pic>
        <p:nvPicPr>
          <p:cNvPr id="2266" name="Google Shape;2266;p60"/>
          <p:cNvPicPr preferRelativeResize="0"/>
          <p:nvPr/>
        </p:nvPicPr>
        <p:blipFill>
          <a:blip r:embed="rId5">
            <a:alphaModFix/>
          </a:blip>
          <a:stretch>
            <a:fillRect/>
          </a:stretch>
        </p:blipFill>
        <p:spPr>
          <a:xfrm>
            <a:off x="5494000" y="2629625"/>
            <a:ext cx="1825650" cy="1825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6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data-oriented defense mechanisms are limited!</a:t>
            </a:r>
            <a:endParaRPr/>
          </a:p>
        </p:txBody>
      </p:sp>
      <p:sp>
        <p:nvSpPr>
          <p:cNvPr id="2272" name="Google Shape;2272;p61"/>
          <p:cNvSpPr txBox="1"/>
          <p:nvPr>
            <p:ph idx="1" type="body"/>
          </p:nvPr>
        </p:nvSpPr>
        <p:spPr>
          <a:xfrm>
            <a:off x="173900" y="719275"/>
            <a:ext cx="7092600" cy="3903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Data Flow Integrity (DFI) makes sure that a variable can only be written by its legitimate write instruction. </a:t>
            </a:r>
            <a:endParaRPr/>
          </a:p>
          <a:p>
            <a:pPr indent="-317500" lvl="1" marL="914400" rtl="0" algn="l">
              <a:spcBef>
                <a:spcPts val="0"/>
              </a:spcBef>
              <a:spcAft>
                <a:spcPts val="0"/>
              </a:spcAft>
              <a:buSzPts val="1400"/>
              <a:buChar char="○"/>
            </a:pPr>
            <a:r>
              <a:rPr lang="en"/>
              <a:t>Complete DFI incurs around 103% runtime overhead on average and 50% memory overhead, which is very high.</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Hardware assisted Data Flow Isolation (HDFI) provides instruction-level isolation by relying on tags. </a:t>
            </a:r>
            <a:endParaRPr/>
          </a:p>
          <a:p>
            <a:pPr indent="-317500" lvl="1" marL="914400" rtl="0" algn="l">
              <a:spcBef>
                <a:spcPts val="0"/>
              </a:spcBef>
              <a:spcAft>
                <a:spcPts val="0"/>
              </a:spcAft>
              <a:buSzPts val="1400"/>
              <a:buChar char="○"/>
            </a:pPr>
            <a:r>
              <a:rPr lang="en"/>
              <a:t>However, HDFI relies on a 1-bit tag, and thus only two protection domains.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YARRA is an extension of the C language that relies on programmer annotations to protect critical data types marked by the developer. </a:t>
            </a:r>
            <a:endParaRPr/>
          </a:p>
          <a:p>
            <a:pPr indent="-317500" lvl="1" marL="914400" rtl="0" algn="l">
              <a:spcBef>
                <a:spcPts val="0"/>
              </a:spcBef>
              <a:spcAft>
                <a:spcPts val="0"/>
              </a:spcAft>
              <a:buSzPts val="1400"/>
              <a:buChar char="○"/>
            </a:pPr>
            <a:r>
              <a:rPr lang="en"/>
              <a:t>Performance overhead is variable, but when applied to the whole program, the runtime overhead is in the order of more than 400%. In addition to that, coverage is limited.</a:t>
            </a:r>
            <a:endParaRPr/>
          </a:p>
        </p:txBody>
      </p:sp>
      <p:sp>
        <p:nvSpPr>
          <p:cNvPr id="2273" name="Google Shape;2273;p6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4" name="Google Shape;2274;p61"/>
          <p:cNvPicPr preferRelativeResize="0"/>
          <p:nvPr/>
        </p:nvPicPr>
        <p:blipFill>
          <a:blip r:embed="rId3">
            <a:alphaModFix/>
          </a:blip>
          <a:stretch>
            <a:fillRect/>
          </a:stretch>
        </p:blipFill>
        <p:spPr>
          <a:xfrm>
            <a:off x="7386850" y="526275"/>
            <a:ext cx="1251450" cy="1251450"/>
          </a:xfrm>
          <a:prstGeom prst="rect">
            <a:avLst/>
          </a:prstGeom>
          <a:noFill/>
          <a:ln>
            <a:noFill/>
          </a:ln>
        </p:spPr>
      </p:pic>
      <p:pic>
        <p:nvPicPr>
          <p:cNvPr id="2275" name="Google Shape;2275;p61"/>
          <p:cNvPicPr preferRelativeResize="0"/>
          <p:nvPr/>
        </p:nvPicPr>
        <p:blipFill>
          <a:blip r:embed="rId4">
            <a:alphaModFix/>
          </a:blip>
          <a:stretch>
            <a:fillRect/>
          </a:stretch>
        </p:blipFill>
        <p:spPr>
          <a:xfrm>
            <a:off x="7386850" y="1833525"/>
            <a:ext cx="1166700" cy="1166700"/>
          </a:xfrm>
          <a:prstGeom prst="rect">
            <a:avLst/>
          </a:prstGeom>
          <a:noFill/>
          <a:ln>
            <a:noFill/>
          </a:ln>
        </p:spPr>
      </p:pic>
      <p:pic>
        <p:nvPicPr>
          <p:cNvPr id="2276" name="Google Shape;2276;p61"/>
          <p:cNvPicPr preferRelativeResize="0"/>
          <p:nvPr/>
        </p:nvPicPr>
        <p:blipFill>
          <a:blip r:embed="rId5">
            <a:alphaModFix/>
          </a:blip>
          <a:stretch>
            <a:fillRect/>
          </a:stretch>
        </p:blipFill>
        <p:spPr>
          <a:xfrm>
            <a:off x="7667675" y="3242400"/>
            <a:ext cx="970625" cy="970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6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programmer expresses intent when writing a program</a:t>
            </a:r>
            <a:endParaRPr/>
          </a:p>
        </p:txBody>
      </p:sp>
      <p:sp>
        <p:nvSpPr>
          <p:cNvPr id="2282" name="Google Shape;2282;p62"/>
          <p:cNvSpPr txBox="1"/>
          <p:nvPr>
            <p:ph idx="1" type="body"/>
          </p:nvPr>
        </p:nvSpPr>
        <p:spPr>
          <a:xfrm>
            <a:off x="173900" y="719275"/>
            <a:ext cx="63954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When a programmer writes a C/C++ program, each defined variable has a few properties. Some of these are: </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lang="en"/>
              <a:t>Basic Type: Each variable must have a specific type, e.g., char, int*.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Scope: Scope defines where the variable will be used.</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Permission: We refer to permissions as whether a variable is defined as read or read/write. </a:t>
            </a:r>
            <a:endParaRPr/>
          </a:p>
        </p:txBody>
      </p:sp>
      <p:sp>
        <p:nvSpPr>
          <p:cNvPr id="2283" name="Google Shape;2283;p6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84" name="Google Shape;2284;p62"/>
          <p:cNvPicPr preferRelativeResize="0"/>
          <p:nvPr/>
        </p:nvPicPr>
        <p:blipFill>
          <a:blip r:embed="rId3">
            <a:alphaModFix/>
          </a:blip>
          <a:stretch>
            <a:fillRect/>
          </a:stretch>
        </p:blipFill>
        <p:spPr>
          <a:xfrm>
            <a:off x="7050850" y="563875"/>
            <a:ext cx="1701775" cy="1509900"/>
          </a:xfrm>
          <a:prstGeom prst="rect">
            <a:avLst/>
          </a:prstGeom>
          <a:noFill/>
          <a:ln>
            <a:noFill/>
          </a:ln>
        </p:spPr>
      </p:pic>
      <p:pic>
        <p:nvPicPr>
          <p:cNvPr id="2285" name="Google Shape;2285;p62"/>
          <p:cNvPicPr preferRelativeResize="0"/>
          <p:nvPr/>
        </p:nvPicPr>
        <p:blipFill>
          <a:blip r:embed="rId4">
            <a:alphaModFix/>
          </a:blip>
          <a:stretch>
            <a:fillRect/>
          </a:stretch>
        </p:blipFill>
        <p:spPr>
          <a:xfrm>
            <a:off x="6335200" y="2074775"/>
            <a:ext cx="2685950" cy="1646375"/>
          </a:xfrm>
          <a:prstGeom prst="rect">
            <a:avLst/>
          </a:prstGeom>
          <a:noFill/>
          <a:ln>
            <a:noFill/>
          </a:ln>
        </p:spPr>
      </p:pic>
      <p:pic>
        <p:nvPicPr>
          <p:cNvPr id="2286" name="Google Shape;2286;p62"/>
          <p:cNvPicPr preferRelativeResize="0"/>
          <p:nvPr/>
        </p:nvPicPr>
        <p:blipFill>
          <a:blip r:embed="rId5">
            <a:alphaModFix/>
          </a:blip>
          <a:stretch>
            <a:fillRect/>
          </a:stretch>
        </p:blipFill>
        <p:spPr>
          <a:xfrm>
            <a:off x="7597375" y="3810862"/>
            <a:ext cx="875075" cy="875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173899" y="76200"/>
            <a:ext cx="720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State-of-the-art memory corruption defenses</a:t>
            </a:r>
            <a:endParaRPr sz="2500"/>
          </a:p>
        </p:txBody>
      </p:sp>
      <p:sp>
        <p:nvSpPr>
          <p:cNvPr id="104" name="Google Shape;104;p1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8"/>
          <p:cNvSpPr txBox="1"/>
          <p:nvPr/>
        </p:nvSpPr>
        <p:spPr>
          <a:xfrm>
            <a:off x="7026125" y="2646575"/>
            <a:ext cx="2060400" cy="13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106" name="Google Shape;106;p18"/>
          <p:cNvCxnSpPr/>
          <p:nvPr/>
        </p:nvCxnSpPr>
        <p:spPr>
          <a:xfrm flipH="1" rot="10800000">
            <a:off x="698550" y="2271727"/>
            <a:ext cx="8202300" cy="12600"/>
          </a:xfrm>
          <a:prstGeom prst="straightConnector1">
            <a:avLst/>
          </a:prstGeom>
          <a:noFill/>
          <a:ln cap="flat" cmpd="sng" w="28575">
            <a:solidFill>
              <a:srgbClr val="595959"/>
            </a:solidFill>
            <a:prstDash val="solid"/>
            <a:round/>
            <a:headEnd len="med" w="med" type="none"/>
            <a:tailEnd len="med" w="med" type="triangle"/>
          </a:ln>
        </p:spPr>
      </p:cxnSp>
      <p:grpSp>
        <p:nvGrpSpPr>
          <p:cNvPr id="107" name="Google Shape;107;p18"/>
          <p:cNvGrpSpPr/>
          <p:nvPr/>
        </p:nvGrpSpPr>
        <p:grpSpPr>
          <a:xfrm>
            <a:off x="397050" y="1435927"/>
            <a:ext cx="871500" cy="1116909"/>
            <a:chOff x="397050" y="1893975"/>
            <a:chExt cx="871500" cy="1116909"/>
          </a:xfrm>
        </p:grpSpPr>
        <p:grpSp>
          <p:nvGrpSpPr>
            <p:cNvPr id="108" name="Google Shape;108;p18"/>
            <p:cNvGrpSpPr/>
            <p:nvPr/>
          </p:nvGrpSpPr>
          <p:grpSpPr>
            <a:xfrm>
              <a:off x="718516" y="2632708"/>
              <a:ext cx="228554" cy="217239"/>
              <a:chOff x="1190625" y="418900"/>
              <a:chExt cx="5136050" cy="4774475"/>
            </a:xfrm>
          </p:grpSpPr>
          <p:sp>
            <p:nvSpPr>
              <p:cNvPr id="109" name="Google Shape;109;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8"/>
              <p:cNvGrpSpPr/>
              <p:nvPr/>
            </p:nvGrpSpPr>
            <p:grpSpPr>
              <a:xfrm>
                <a:off x="1190625" y="418900"/>
                <a:ext cx="5136050" cy="4774475"/>
                <a:chOff x="1190625" y="418900"/>
                <a:chExt cx="5136050" cy="4774475"/>
              </a:xfrm>
            </p:grpSpPr>
            <p:sp>
              <p:nvSpPr>
                <p:cNvPr id="111" name="Google Shape;111;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23" name="Google Shape;123;p18"/>
            <p:cNvCxnSpPr>
              <a:endCxn id="124"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125" name="Google Shape;125;p18"/>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1988</a:t>
              </a:r>
              <a:endParaRPr sz="1000"/>
            </a:p>
          </p:txBody>
        </p:sp>
        <p:sp>
          <p:nvSpPr>
            <p:cNvPr id="124" name="Google Shape;124;p18"/>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Code Injection</a:t>
              </a:r>
              <a:endParaRPr b="1" sz="1200"/>
            </a:p>
          </p:txBody>
        </p:sp>
      </p:grpSp>
      <p:sp>
        <p:nvSpPr>
          <p:cNvPr id="126" name="Google Shape;126;p18"/>
          <p:cNvSpPr/>
          <p:nvPr/>
        </p:nvSpPr>
        <p:spPr>
          <a:xfrm>
            <a:off x="63150" y="1991677"/>
            <a:ext cx="629100" cy="572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The First doc. Overflow Attack</a:t>
            </a:r>
            <a:endParaRPr b="1" sz="800"/>
          </a:p>
        </p:txBody>
      </p:sp>
      <p:sp>
        <p:nvSpPr>
          <p:cNvPr id="127" name="Google Shape;127;p18"/>
          <p:cNvSpPr/>
          <p:nvPr/>
        </p:nvSpPr>
        <p:spPr>
          <a:xfrm>
            <a:off x="135609" y="2564382"/>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1972</a:t>
            </a:r>
            <a:endParaRPr sz="1000"/>
          </a:p>
        </p:txBody>
      </p:sp>
      <p:grpSp>
        <p:nvGrpSpPr>
          <p:cNvPr id="128" name="Google Shape;128;p18"/>
          <p:cNvGrpSpPr/>
          <p:nvPr/>
        </p:nvGrpSpPr>
        <p:grpSpPr>
          <a:xfrm>
            <a:off x="685763" y="2002483"/>
            <a:ext cx="868800" cy="1135907"/>
            <a:chOff x="685763" y="2460531"/>
            <a:chExt cx="868800" cy="1135907"/>
          </a:xfrm>
        </p:grpSpPr>
        <p:grpSp>
          <p:nvGrpSpPr>
            <p:cNvPr id="129" name="Google Shape;129;p18"/>
            <p:cNvGrpSpPr/>
            <p:nvPr/>
          </p:nvGrpSpPr>
          <p:grpSpPr>
            <a:xfrm>
              <a:off x="1005876" y="2616739"/>
              <a:ext cx="228583" cy="251320"/>
              <a:chOff x="1753525" y="665425"/>
              <a:chExt cx="4010225" cy="4281425"/>
            </a:xfrm>
          </p:grpSpPr>
          <p:grpSp>
            <p:nvGrpSpPr>
              <p:cNvPr id="130" name="Google Shape;130;p18"/>
              <p:cNvGrpSpPr/>
              <p:nvPr/>
            </p:nvGrpSpPr>
            <p:grpSpPr>
              <a:xfrm>
                <a:off x="1753525" y="665425"/>
                <a:ext cx="4010225" cy="4281425"/>
                <a:chOff x="1753525" y="665425"/>
                <a:chExt cx="4010225" cy="4281425"/>
              </a:xfrm>
            </p:grpSpPr>
            <p:sp>
              <p:nvSpPr>
                <p:cNvPr id="131" name="Google Shape;131;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8"/>
                <p:cNvGrpSpPr/>
                <p:nvPr/>
              </p:nvGrpSpPr>
              <p:grpSpPr>
                <a:xfrm>
                  <a:off x="1753525" y="665425"/>
                  <a:ext cx="4010225" cy="4281425"/>
                  <a:chOff x="1753525" y="665425"/>
                  <a:chExt cx="4010225" cy="4281425"/>
                </a:xfrm>
              </p:grpSpPr>
              <p:sp>
                <p:nvSpPr>
                  <p:cNvPr id="133" name="Google Shape;133;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8"/>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1997</a:t>
              </a:r>
              <a:endParaRPr sz="1000"/>
            </a:p>
          </p:txBody>
        </p:sp>
        <p:cxnSp>
          <p:nvCxnSpPr>
            <p:cNvPr id="147" name="Google Shape;147;p18"/>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148" name="Google Shape;148;p18"/>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950">
                  <a:solidFill>
                    <a:srgbClr val="000000"/>
                  </a:solidFill>
                </a:rPr>
                <a:t>Non</a:t>
              </a:r>
              <a:endParaRPr b="1" sz="950">
                <a:solidFill>
                  <a:srgbClr val="000000"/>
                </a:solidFill>
              </a:endParaRPr>
            </a:p>
            <a:p>
              <a:pPr indent="0" lvl="0" marL="0" rtl="0" algn="ctr">
                <a:spcBef>
                  <a:spcPts val="0"/>
                </a:spcBef>
                <a:spcAft>
                  <a:spcPts val="0"/>
                </a:spcAft>
                <a:buNone/>
              </a:pPr>
              <a:r>
                <a:rPr b="1" lang="en" sz="950">
                  <a:solidFill>
                    <a:srgbClr val="000000"/>
                  </a:solidFill>
                </a:rPr>
                <a:t>Executable Stack</a:t>
              </a:r>
              <a:endParaRPr sz="950"/>
            </a:p>
          </p:txBody>
        </p:sp>
      </p:grpSp>
      <p:grpSp>
        <p:nvGrpSpPr>
          <p:cNvPr id="149" name="Google Shape;149;p18"/>
          <p:cNvGrpSpPr/>
          <p:nvPr/>
        </p:nvGrpSpPr>
        <p:grpSpPr>
          <a:xfrm>
            <a:off x="1536192" y="1436302"/>
            <a:ext cx="871500" cy="1116909"/>
            <a:chOff x="397050" y="1893975"/>
            <a:chExt cx="871500" cy="1116909"/>
          </a:xfrm>
        </p:grpSpPr>
        <p:grpSp>
          <p:nvGrpSpPr>
            <p:cNvPr id="150" name="Google Shape;150;p18"/>
            <p:cNvGrpSpPr/>
            <p:nvPr/>
          </p:nvGrpSpPr>
          <p:grpSpPr>
            <a:xfrm>
              <a:off x="718516" y="2632708"/>
              <a:ext cx="228554" cy="217239"/>
              <a:chOff x="1190625" y="418900"/>
              <a:chExt cx="5136050" cy="4774475"/>
            </a:xfrm>
          </p:grpSpPr>
          <p:sp>
            <p:nvSpPr>
              <p:cNvPr id="151" name="Google Shape;151;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18"/>
              <p:cNvGrpSpPr/>
              <p:nvPr/>
            </p:nvGrpSpPr>
            <p:grpSpPr>
              <a:xfrm>
                <a:off x="1190625" y="418900"/>
                <a:ext cx="5136050" cy="4774475"/>
                <a:chOff x="1190625" y="418900"/>
                <a:chExt cx="5136050" cy="4774475"/>
              </a:xfrm>
            </p:grpSpPr>
            <p:sp>
              <p:nvSpPr>
                <p:cNvPr id="153" name="Google Shape;153;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65" name="Google Shape;165;p18"/>
            <p:cNvCxnSpPr>
              <a:endCxn id="166"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167" name="Google Shape;167;p18"/>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1998</a:t>
              </a:r>
              <a:endParaRPr sz="1000"/>
            </a:p>
          </p:txBody>
        </p:sp>
        <p:sp>
          <p:nvSpPr>
            <p:cNvPr id="166" name="Google Shape;166;p18"/>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Heap Overflows</a:t>
              </a:r>
              <a:endParaRPr b="1" sz="1100"/>
            </a:p>
          </p:txBody>
        </p:sp>
      </p:grpSp>
      <p:grpSp>
        <p:nvGrpSpPr>
          <p:cNvPr id="168" name="Google Shape;168;p18"/>
          <p:cNvGrpSpPr/>
          <p:nvPr/>
        </p:nvGrpSpPr>
        <p:grpSpPr>
          <a:xfrm>
            <a:off x="2429872" y="2175031"/>
            <a:ext cx="228554" cy="217239"/>
            <a:chOff x="1190625" y="418900"/>
            <a:chExt cx="5136050" cy="4774475"/>
          </a:xfrm>
        </p:grpSpPr>
        <p:sp>
          <p:nvSpPr>
            <p:cNvPr id="169" name="Google Shape;169;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8"/>
            <p:cNvGrpSpPr/>
            <p:nvPr/>
          </p:nvGrpSpPr>
          <p:grpSpPr>
            <a:xfrm>
              <a:off x="1190625" y="418900"/>
              <a:ext cx="5136050" cy="4774475"/>
              <a:chOff x="1190625" y="418900"/>
              <a:chExt cx="5136050" cy="4774475"/>
            </a:xfrm>
          </p:grpSpPr>
          <p:sp>
            <p:nvSpPr>
              <p:cNvPr id="171" name="Google Shape;171;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83" name="Google Shape;183;p18"/>
          <p:cNvCxnSpPr/>
          <p:nvPr/>
        </p:nvCxnSpPr>
        <p:spPr>
          <a:xfrm flipH="1" rot="10800000">
            <a:off x="2543856" y="1384398"/>
            <a:ext cx="300" cy="786300"/>
          </a:xfrm>
          <a:prstGeom prst="straightConnector1">
            <a:avLst/>
          </a:prstGeom>
          <a:noFill/>
          <a:ln cap="flat" cmpd="sng" w="9525">
            <a:solidFill>
              <a:srgbClr val="595959"/>
            </a:solidFill>
            <a:prstDash val="solid"/>
            <a:round/>
            <a:headEnd len="med" w="med" type="none"/>
            <a:tailEnd len="med" w="med" type="triangle"/>
          </a:ln>
        </p:spPr>
      </p:cxnSp>
      <p:sp>
        <p:nvSpPr>
          <p:cNvPr id="184" name="Google Shape;184;p18"/>
          <p:cNvSpPr/>
          <p:nvPr/>
        </p:nvSpPr>
        <p:spPr>
          <a:xfrm>
            <a:off x="2302056" y="2386107"/>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2000</a:t>
            </a:r>
            <a:endParaRPr sz="1000"/>
          </a:p>
        </p:txBody>
      </p:sp>
      <p:sp>
        <p:nvSpPr>
          <p:cNvPr id="185" name="Google Shape;185;p18"/>
          <p:cNvSpPr/>
          <p:nvPr/>
        </p:nvSpPr>
        <p:spPr>
          <a:xfrm>
            <a:off x="2108406" y="979098"/>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Format String</a:t>
            </a:r>
            <a:endParaRPr b="1" sz="1200"/>
          </a:p>
        </p:txBody>
      </p:sp>
      <p:grpSp>
        <p:nvGrpSpPr>
          <p:cNvPr id="186" name="Google Shape;186;p18"/>
          <p:cNvGrpSpPr/>
          <p:nvPr/>
        </p:nvGrpSpPr>
        <p:grpSpPr>
          <a:xfrm>
            <a:off x="3572872" y="2173493"/>
            <a:ext cx="228554" cy="217239"/>
            <a:chOff x="1190625" y="418900"/>
            <a:chExt cx="5136050" cy="4774475"/>
          </a:xfrm>
        </p:grpSpPr>
        <p:sp>
          <p:nvSpPr>
            <p:cNvPr id="187" name="Google Shape;187;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8"/>
            <p:cNvGrpSpPr/>
            <p:nvPr/>
          </p:nvGrpSpPr>
          <p:grpSpPr>
            <a:xfrm>
              <a:off x="1190625" y="418900"/>
              <a:ext cx="5136050" cy="4774475"/>
              <a:chOff x="1190625" y="418900"/>
              <a:chExt cx="5136050" cy="4774475"/>
            </a:xfrm>
          </p:grpSpPr>
          <p:sp>
            <p:nvSpPr>
              <p:cNvPr id="189" name="Google Shape;189;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01" name="Google Shape;201;p18"/>
          <p:cNvCxnSpPr>
            <a:endCxn id="202" idx="2"/>
          </p:cNvCxnSpPr>
          <p:nvPr/>
        </p:nvCxnSpPr>
        <p:spPr>
          <a:xfrm flipH="1" rot="10800000">
            <a:off x="3686856" y="1840960"/>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203" name="Google Shape;203;p18"/>
          <p:cNvSpPr/>
          <p:nvPr/>
        </p:nvSpPr>
        <p:spPr>
          <a:xfrm>
            <a:off x="3445056" y="2384569"/>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2002</a:t>
            </a:r>
            <a:endParaRPr sz="1000"/>
          </a:p>
        </p:txBody>
      </p:sp>
      <p:sp>
        <p:nvSpPr>
          <p:cNvPr id="202" name="Google Shape;202;p18"/>
          <p:cNvSpPr/>
          <p:nvPr/>
        </p:nvSpPr>
        <p:spPr>
          <a:xfrm>
            <a:off x="3251406" y="1434760"/>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Info. Leak</a:t>
            </a:r>
            <a:endParaRPr b="1" sz="1200"/>
          </a:p>
        </p:txBody>
      </p:sp>
      <p:grpSp>
        <p:nvGrpSpPr>
          <p:cNvPr id="204" name="Google Shape;204;p18"/>
          <p:cNvGrpSpPr/>
          <p:nvPr/>
        </p:nvGrpSpPr>
        <p:grpSpPr>
          <a:xfrm>
            <a:off x="4139800" y="2173873"/>
            <a:ext cx="228554" cy="217239"/>
            <a:chOff x="1190625" y="418900"/>
            <a:chExt cx="5136050" cy="4774475"/>
          </a:xfrm>
        </p:grpSpPr>
        <p:sp>
          <p:nvSpPr>
            <p:cNvPr id="205" name="Google Shape;205;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18"/>
            <p:cNvGrpSpPr/>
            <p:nvPr/>
          </p:nvGrpSpPr>
          <p:grpSpPr>
            <a:xfrm>
              <a:off x="1190625" y="418900"/>
              <a:ext cx="5136050" cy="4774475"/>
              <a:chOff x="1190625" y="418900"/>
              <a:chExt cx="5136050" cy="4774475"/>
            </a:xfrm>
          </p:grpSpPr>
          <p:sp>
            <p:nvSpPr>
              <p:cNvPr id="207" name="Google Shape;207;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19" name="Google Shape;219;p18"/>
          <p:cNvCxnSpPr/>
          <p:nvPr/>
        </p:nvCxnSpPr>
        <p:spPr>
          <a:xfrm flipH="1" rot="10800000">
            <a:off x="4253784" y="1383240"/>
            <a:ext cx="300" cy="786300"/>
          </a:xfrm>
          <a:prstGeom prst="straightConnector1">
            <a:avLst/>
          </a:prstGeom>
          <a:noFill/>
          <a:ln cap="flat" cmpd="sng" w="9525">
            <a:solidFill>
              <a:srgbClr val="595959"/>
            </a:solidFill>
            <a:prstDash val="solid"/>
            <a:round/>
            <a:headEnd len="med" w="med" type="none"/>
            <a:tailEnd len="med" w="med" type="triangle"/>
          </a:ln>
        </p:spPr>
      </p:cxnSp>
      <p:sp>
        <p:nvSpPr>
          <p:cNvPr id="220" name="Google Shape;220;p18"/>
          <p:cNvSpPr/>
          <p:nvPr/>
        </p:nvSpPr>
        <p:spPr>
          <a:xfrm>
            <a:off x="4011984" y="2384949"/>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2004</a:t>
            </a:r>
            <a:endParaRPr sz="1000"/>
          </a:p>
        </p:txBody>
      </p:sp>
      <p:sp>
        <p:nvSpPr>
          <p:cNvPr id="221" name="Google Shape;221;p18"/>
          <p:cNvSpPr/>
          <p:nvPr/>
        </p:nvSpPr>
        <p:spPr>
          <a:xfrm>
            <a:off x="3818334" y="977940"/>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Heap Spraying</a:t>
            </a:r>
            <a:endParaRPr b="1" sz="1200"/>
          </a:p>
        </p:txBody>
      </p:sp>
      <p:grpSp>
        <p:nvGrpSpPr>
          <p:cNvPr id="222" name="Google Shape;222;p18"/>
          <p:cNvGrpSpPr/>
          <p:nvPr/>
        </p:nvGrpSpPr>
        <p:grpSpPr>
          <a:xfrm>
            <a:off x="4390548" y="1435135"/>
            <a:ext cx="871500" cy="1116909"/>
            <a:chOff x="397050" y="1893975"/>
            <a:chExt cx="871500" cy="1116909"/>
          </a:xfrm>
        </p:grpSpPr>
        <p:grpSp>
          <p:nvGrpSpPr>
            <p:cNvPr id="223" name="Google Shape;223;p18"/>
            <p:cNvGrpSpPr/>
            <p:nvPr/>
          </p:nvGrpSpPr>
          <p:grpSpPr>
            <a:xfrm>
              <a:off x="718516" y="2632708"/>
              <a:ext cx="228554" cy="217239"/>
              <a:chOff x="1190625" y="418900"/>
              <a:chExt cx="5136050" cy="4774475"/>
            </a:xfrm>
          </p:grpSpPr>
          <p:sp>
            <p:nvSpPr>
              <p:cNvPr id="224" name="Google Shape;224;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18"/>
              <p:cNvGrpSpPr/>
              <p:nvPr/>
            </p:nvGrpSpPr>
            <p:grpSpPr>
              <a:xfrm>
                <a:off x="1190625" y="418900"/>
                <a:ext cx="5136050" cy="4774475"/>
                <a:chOff x="1190625" y="418900"/>
                <a:chExt cx="5136050" cy="4774475"/>
              </a:xfrm>
            </p:grpSpPr>
            <p:sp>
              <p:nvSpPr>
                <p:cNvPr id="226" name="Google Shape;226;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38" name="Google Shape;238;p18"/>
            <p:cNvCxnSpPr>
              <a:endCxn id="239"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240" name="Google Shape;240;p18"/>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2007</a:t>
              </a:r>
              <a:endParaRPr sz="1000"/>
            </a:p>
          </p:txBody>
        </p:sp>
        <p:sp>
          <p:nvSpPr>
            <p:cNvPr id="239" name="Google Shape;239;p18"/>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ROP</a:t>
              </a:r>
              <a:endParaRPr b="1" sz="1200"/>
            </a:p>
          </p:txBody>
        </p:sp>
      </p:grpSp>
      <p:grpSp>
        <p:nvGrpSpPr>
          <p:cNvPr id="241" name="Google Shape;241;p18"/>
          <p:cNvGrpSpPr/>
          <p:nvPr/>
        </p:nvGrpSpPr>
        <p:grpSpPr>
          <a:xfrm>
            <a:off x="5528262" y="1433885"/>
            <a:ext cx="871500" cy="1116909"/>
            <a:chOff x="397050" y="1893975"/>
            <a:chExt cx="871500" cy="1116909"/>
          </a:xfrm>
        </p:grpSpPr>
        <p:grpSp>
          <p:nvGrpSpPr>
            <p:cNvPr id="242" name="Google Shape;242;p18"/>
            <p:cNvGrpSpPr/>
            <p:nvPr/>
          </p:nvGrpSpPr>
          <p:grpSpPr>
            <a:xfrm>
              <a:off x="718516" y="2632708"/>
              <a:ext cx="228554" cy="217239"/>
              <a:chOff x="1190625" y="418900"/>
              <a:chExt cx="5136050" cy="4774475"/>
            </a:xfrm>
          </p:grpSpPr>
          <p:sp>
            <p:nvSpPr>
              <p:cNvPr id="243" name="Google Shape;243;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18"/>
              <p:cNvGrpSpPr/>
              <p:nvPr/>
            </p:nvGrpSpPr>
            <p:grpSpPr>
              <a:xfrm>
                <a:off x="1190625" y="418900"/>
                <a:ext cx="5136050" cy="4774475"/>
                <a:chOff x="1190625" y="418900"/>
                <a:chExt cx="5136050" cy="4774475"/>
              </a:xfrm>
            </p:grpSpPr>
            <p:sp>
              <p:nvSpPr>
                <p:cNvPr id="245" name="Google Shape;245;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57" name="Google Shape;257;p18"/>
            <p:cNvCxnSpPr>
              <a:endCxn id="258"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259" name="Google Shape;259;p18"/>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2013</a:t>
              </a:r>
              <a:endParaRPr sz="1000"/>
            </a:p>
          </p:txBody>
        </p:sp>
        <p:sp>
          <p:nvSpPr>
            <p:cNvPr id="258" name="Google Shape;258;p18"/>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JIT-ROP</a:t>
              </a:r>
              <a:endParaRPr b="1" sz="1200"/>
            </a:p>
          </p:txBody>
        </p:sp>
      </p:grpSp>
      <p:grpSp>
        <p:nvGrpSpPr>
          <p:cNvPr id="260" name="Google Shape;260;p18"/>
          <p:cNvGrpSpPr/>
          <p:nvPr/>
        </p:nvGrpSpPr>
        <p:grpSpPr>
          <a:xfrm>
            <a:off x="1290730" y="2174656"/>
            <a:ext cx="228554" cy="217239"/>
            <a:chOff x="1190625" y="418900"/>
            <a:chExt cx="5136050" cy="4774475"/>
          </a:xfrm>
        </p:grpSpPr>
        <p:sp>
          <p:nvSpPr>
            <p:cNvPr id="261" name="Google Shape;261;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18"/>
            <p:cNvGrpSpPr/>
            <p:nvPr/>
          </p:nvGrpSpPr>
          <p:grpSpPr>
            <a:xfrm>
              <a:off x="1190625" y="418900"/>
              <a:ext cx="5136050" cy="4774475"/>
              <a:chOff x="1190625" y="418900"/>
              <a:chExt cx="5136050" cy="4774475"/>
            </a:xfrm>
          </p:grpSpPr>
          <p:sp>
            <p:nvSpPr>
              <p:cNvPr id="263" name="Google Shape;263;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5" name="Google Shape;275;p18"/>
          <p:cNvSpPr/>
          <p:nvPr/>
        </p:nvSpPr>
        <p:spPr>
          <a:xfrm>
            <a:off x="1162914" y="2385732"/>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1997</a:t>
            </a:r>
            <a:endParaRPr sz="1000"/>
          </a:p>
        </p:txBody>
      </p:sp>
      <p:grpSp>
        <p:nvGrpSpPr>
          <p:cNvPr id="276" name="Google Shape;276;p18"/>
          <p:cNvGrpSpPr/>
          <p:nvPr/>
        </p:nvGrpSpPr>
        <p:grpSpPr>
          <a:xfrm>
            <a:off x="7559656" y="2171460"/>
            <a:ext cx="228554" cy="217239"/>
            <a:chOff x="1190625" y="418900"/>
            <a:chExt cx="5136050" cy="4774475"/>
          </a:xfrm>
        </p:grpSpPr>
        <p:sp>
          <p:nvSpPr>
            <p:cNvPr id="277" name="Google Shape;277;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18"/>
            <p:cNvGrpSpPr/>
            <p:nvPr/>
          </p:nvGrpSpPr>
          <p:grpSpPr>
            <a:xfrm>
              <a:off x="1190625" y="418900"/>
              <a:ext cx="5136050" cy="4774475"/>
              <a:chOff x="1190625" y="418900"/>
              <a:chExt cx="5136050" cy="4774475"/>
            </a:xfrm>
          </p:grpSpPr>
          <p:sp>
            <p:nvSpPr>
              <p:cNvPr id="279" name="Google Shape;279;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91" name="Google Shape;291;p18"/>
          <p:cNvCxnSpPr/>
          <p:nvPr/>
        </p:nvCxnSpPr>
        <p:spPr>
          <a:xfrm flipH="1" rot="10800000">
            <a:off x="7673640" y="1385092"/>
            <a:ext cx="300" cy="786300"/>
          </a:xfrm>
          <a:prstGeom prst="straightConnector1">
            <a:avLst/>
          </a:prstGeom>
          <a:noFill/>
          <a:ln cap="flat" cmpd="sng" w="9525">
            <a:solidFill>
              <a:srgbClr val="595959"/>
            </a:solidFill>
            <a:prstDash val="solid"/>
            <a:round/>
            <a:headEnd len="med" w="med" type="none"/>
            <a:tailEnd len="med" w="med" type="triangle"/>
          </a:ln>
        </p:spPr>
      </p:cxnSp>
      <p:sp>
        <p:nvSpPr>
          <p:cNvPr id="292" name="Google Shape;292;p18"/>
          <p:cNvSpPr/>
          <p:nvPr/>
        </p:nvSpPr>
        <p:spPr>
          <a:xfrm>
            <a:off x="7431840" y="2382536"/>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2016</a:t>
            </a:r>
            <a:endParaRPr sz="1000"/>
          </a:p>
        </p:txBody>
      </p:sp>
      <p:sp>
        <p:nvSpPr>
          <p:cNvPr id="293" name="Google Shape;293;p18"/>
          <p:cNvSpPr/>
          <p:nvPr/>
        </p:nvSpPr>
        <p:spPr>
          <a:xfrm>
            <a:off x="7238190" y="975527"/>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DOP</a:t>
            </a:r>
            <a:endParaRPr b="1" sz="1200"/>
          </a:p>
        </p:txBody>
      </p:sp>
      <p:grpSp>
        <p:nvGrpSpPr>
          <p:cNvPr id="294" name="Google Shape;294;p18"/>
          <p:cNvGrpSpPr/>
          <p:nvPr/>
        </p:nvGrpSpPr>
        <p:grpSpPr>
          <a:xfrm>
            <a:off x="533980" y="1109440"/>
            <a:ext cx="709809" cy="328200"/>
            <a:chOff x="533980" y="1567488"/>
            <a:chExt cx="709809" cy="328200"/>
          </a:xfrm>
        </p:grpSpPr>
        <p:cxnSp>
          <p:nvCxnSpPr>
            <p:cNvPr id="295" name="Google Shape;295;p18"/>
            <p:cNvCxnSpPr>
              <a:endCxn id="296" idx="2"/>
            </p:cNvCxnSpPr>
            <p:nvPr/>
          </p:nvCxnSpPr>
          <p:spPr>
            <a:xfrm flipH="1" rot="10800000">
              <a:off x="832489" y="1567488"/>
              <a:ext cx="300" cy="328200"/>
            </a:xfrm>
            <a:prstGeom prst="straightConnector1">
              <a:avLst/>
            </a:prstGeom>
            <a:noFill/>
            <a:ln cap="flat" cmpd="sng" w="9525">
              <a:solidFill>
                <a:srgbClr val="595959"/>
              </a:solidFill>
              <a:prstDash val="solid"/>
              <a:round/>
              <a:headEnd len="med" w="med" type="none"/>
              <a:tailEnd len="med" w="med" type="triangle"/>
            </a:ln>
          </p:spPr>
        </p:cxnSp>
        <p:grpSp>
          <p:nvGrpSpPr>
            <p:cNvPr id="297" name="Google Shape;297;p18"/>
            <p:cNvGrpSpPr/>
            <p:nvPr/>
          </p:nvGrpSpPr>
          <p:grpSpPr>
            <a:xfrm>
              <a:off x="533980" y="1626616"/>
              <a:ext cx="228554" cy="217239"/>
              <a:chOff x="1190625" y="418900"/>
              <a:chExt cx="5136050" cy="4774475"/>
            </a:xfrm>
          </p:grpSpPr>
          <p:sp>
            <p:nvSpPr>
              <p:cNvPr id="298" name="Google Shape;298;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18"/>
            <p:cNvSpPr/>
            <p:nvPr/>
          </p:nvSpPr>
          <p:spPr>
            <a:xfrm>
              <a:off x="759589" y="1651679"/>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1996</a:t>
              </a:r>
              <a:endParaRPr sz="1000"/>
            </a:p>
          </p:txBody>
        </p:sp>
      </p:grpSp>
      <p:sp>
        <p:nvSpPr>
          <p:cNvPr id="296" name="Google Shape;296;p18"/>
          <p:cNvSpPr/>
          <p:nvPr/>
        </p:nvSpPr>
        <p:spPr>
          <a:xfrm>
            <a:off x="397039" y="703240"/>
            <a:ext cx="871500" cy="4062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Smashing the stack</a:t>
            </a:r>
            <a:endParaRPr b="1" sz="1100"/>
          </a:p>
        </p:txBody>
      </p:sp>
      <p:grpSp>
        <p:nvGrpSpPr>
          <p:cNvPr id="311" name="Google Shape;311;p18"/>
          <p:cNvGrpSpPr/>
          <p:nvPr/>
        </p:nvGrpSpPr>
        <p:grpSpPr>
          <a:xfrm>
            <a:off x="1581985" y="2158691"/>
            <a:ext cx="228583" cy="251320"/>
            <a:chOff x="1753525" y="665425"/>
            <a:chExt cx="4010225" cy="4281425"/>
          </a:xfrm>
        </p:grpSpPr>
        <p:grpSp>
          <p:nvGrpSpPr>
            <p:cNvPr id="312" name="Google Shape;312;p18"/>
            <p:cNvGrpSpPr/>
            <p:nvPr/>
          </p:nvGrpSpPr>
          <p:grpSpPr>
            <a:xfrm>
              <a:off x="1753525" y="665425"/>
              <a:ext cx="4010225" cy="4281425"/>
              <a:chOff x="1753525" y="665425"/>
              <a:chExt cx="4010225" cy="4281425"/>
            </a:xfrm>
          </p:grpSpPr>
          <p:sp>
            <p:nvSpPr>
              <p:cNvPr id="313" name="Google Shape;313;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18"/>
              <p:cNvGrpSpPr/>
              <p:nvPr/>
            </p:nvGrpSpPr>
            <p:grpSpPr>
              <a:xfrm>
                <a:off x="1753525" y="665425"/>
                <a:ext cx="4010225" cy="4281425"/>
                <a:chOff x="1753525" y="665425"/>
                <a:chExt cx="4010225" cy="4281425"/>
              </a:xfrm>
            </p:grpSpPr>
            <p:sp>
              <p:nvSpPr>
                <p:cNvPr id="315" name="Google Shape;315;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 name="Google Shape;323;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18"/>
          <p:cNvSpPr/>
          <p:nvPr/>
        </p:nvSpPr>
        <p:spPr>
          <a:xfrm>
            <a:off x="1459310" y="2002483"/>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1998</a:t>
            </a:r>
            <a:endParaRPr sz="1000"/>
          </a:p>
        </p:txBody>
      </p:sp>
      <p:cxnSp>
        <p:nvCxnSpPr>
          <p:cNvPr id="329" name="Google Shape;329;p18"/>
          <p:cNvCxnSpPr/>
          <p:nvPr/>
        </p:nvCxnSpPr>
        <p:spPr>
          <a:xfrm>
            <a:off x="1701110" y="2422312"/>
            <a:ext cx="600" cy="1490400"/>
          </a:xfrm>
          <a:prstGeom prst="straightConnector1">
            <a:avLst/>
          </a:prstGeom>
          <a:noFill/>
          <a:ln cap="flat" cmpd="sng" w="9525">
            <a:solidFill>
              <a:srgbClr val="595959"/>
            </a:solidFill>
            <a:prstDash val="solid"/>
            <a:round/>
            <a:headEnd len="med" w="med" type="none"/>
            <a:tailEnd len="med" w="med" type="triangle"/>
          </a:ln>
        </p:spPr>
      </p:cxnSp>
      <p:sp>
        <p:nvSpPr>
          <p:cNvPr id="330" name="Google Shape;330;p18"/>
          <p:cNvSpPr/>
          <p:nvPr/>
        </p:nvSpPr>
        <p:spPr>
          <a:xfrm>
            <a:off x="1261872" y="3931072"/>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Stack Canaries</a:t>
            </a:r>
            <a:endParaRPr b="1" sz="1200"/>
          </a:p>
        </p:txBody>
      </p:sp>
      <p:grpSp>
        <p:nvGrpSpPr>
          <p:cNvPr id="331" name="Google Shape;331;p18"/>
          <p:cNvGrpSpPr/>
          <p:nvPr/>
        </p:nvGrpSpPr>
        <p:grpSpPr>
          <a:xfrm>
            <a:off x="1819656" y="2001688"/>
            <a:ext cx="868800" cy="1135907"/>
            <a:chOff x="685763" y="2460531"/>
            <a:chExt cx="868800" cy="1135907"/>
          </a:xfrm>
        </p:grpSpPr>
        <p:grpSp>
          <p:nvGrpSpPr>
            <p:cNvPr id="332" name="Google Shape;332;p18"/>
            <p:cNvGrpSpPr/>
            <p:nvPr/>
          </p:nvGrpSpPr>
          <p:grpSpPr>
            <a:xfrm>
              <a:off x="1005876" y="2616739"/>
              <a:ext cx="228583" cy="251320"/>
              <a:chOff x="1753525" y="665425"/>
              <a:chExt cx="4010225" cy="4281425"/>
            </a:xfrm>
          </p:grpSpPr>
          <p:grpSp>
            <p:nvGrpSpPr>
              <p:cNvPr id="333" name="Google Shape;333;p18"/>
              <p:cNvGrpSpPr/>
              <p:nvPr/>
            </p:nvGrpSpPr>
            <p:grpSpPr>
              <a:xfrm>
                <a:off x="1753525" y="665425"/>
                <a:ext cx="4010225" cy="4281425"/>
                <a:chOff x="1753525" y="665425"/>
                <a:chExt cx="4010225" cy="4281425"/>
              </a:xfrm>
            </p:grpSpPr>
            <p:sp>
              <p:nvSpPr>
                <p:cNvPr id="334" name="Google Shape;334;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18"/>
                <p:cNvGrpSpPr/>
                <p:nvPr/>
              </p:nvGrpSpPr>
              <p:grpSpPr>
                <a:xfrm>
                  <a:off x="1753525" y="665425"/>
                  <a:ext cx="4010225" cy="4281425"/>
                  <a:chOff x="1753525" y="665425"/>
                  <a:chExt cx="4010225" cy="4281425"/>
                </a:xfrm>
              </p:grpSpPr>
              <p:sp>
                <p:nvSpPr>
                  <p:cNvPr id="336" name="Google Shape;336;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4" name="Google Shape;344;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18"/>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2000</a:t>
              </a:r>
              <a:endParaRPr sz="1000"/>
            </a:p>
          </p:txBody>
        </p:sp>
        <p:cxnSp>
          <p:nvCxnSpPr>
            <p:cNvPr id="350" name="Google Shape;350;p18"/>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351" name="Google Shape;351;p18"/>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rPr>
                <a:t>Heap Mitigations</a:t>
              </a:r>
              <a:endParaRPr sz="1000"/>
            </a:p>
          </p:txBody>
        </p:sp>
      </p:grpSp>
      <p:grpSp>
        <p:nvGrpSpPr>
          <p:cNvPr id="352" name="Google Shape;352;p18"/>
          <p:cNvGrpSpPr/>
          <p:nvPr/>
        </p:nvGrpSpPr>
        <p:grpSpPr>
          <a:xfrm>
            <a:off x="2715879" y="2157897"/>
            <a:ext cx="228583" cy="251320"/>
            <a:chOff x="1753525" y="665425"/>
            <a:chExt cx="4010225" cy="4281425"/>
          </a:xfrm>
        </p:grpSpPr>
        <p:grpSp>
          <p:nvGrpSpPr>
            <p:cNvPr id="353" name="Google Shape;353;p18"/>
            <p:cNvGrpSpPr/>
            <p:nvPr/>
          </p:nvGrpSpPr>
          <p:grpSpPr>
            <a:xfrm>
              <a:off x="1753525" y="665425"/>
              <a:ext cx="4010225" cy="4281425"/>
              <a:chOff x="1753525" y="665425"/>
              <a:chExt cx="4010225" cy="4281425"/>
            </a:xfrm>
          </p:grpSpPr>
          <p:sp>
            <p:nvSpPr>
              <p:cNvPr id="354" name="Google Shape;354;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18"/>
              <p:cNvGrpSpPr/>
              <p:nvPr/>
            </p:nvGrpSpPr>
            <p:grpSpPr>
              <a:xfrm>
                <a:off x="1753525" y="665425"/>
                <a:ext cx="4010225" cy="4281425"/>
                <a:chOff x="1753525" y="665425"/>
                <a:chExt cx="4010225" cy="4281425"/>
              </a:xfrm>
            </p:grpSpPr>
            <p:sp>
              <p:nvSpPr>
                <p:cNvPr id="356" name="Google Shape;356;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4" name="Google Shape;364;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8"/>
          <p:cNvGrpSpPr/>
          <p:nvPr/>
        </p:nvGrpSpPr>
        <p:grpSpPr>
          <a:xfrm>
            <a:off x="6647688" y="1434260"/>
            <a:ext cx="871500" cy="1116909"/>
            <a:chOff x="397050" y="1893975"/>
            <a:chExt cx="871500" cy="1116909"/>
          </a:xfrm>
        </p:grpSpPr>
        <p:grpSp>
          <p:nvGrpSpPr>
            <p:cNvPr id="370" name="Google Shape;370;p18"/>
            <p:cNvGrpSpPr/>
            <p:nvPr/>
          </p:nvGrpSpPr>
          <p:grpSpPr>
            <a:xfrm>
              <a:off x="718516" y="2632708"/>
              <a:ext cx="228554" cy="217239"/>
              <a:chOff x="1190625" y="418900"/>
              <a:chExt cx="5136050" cy="4774475"/>
            </a:xfrm>
          </p:grpSpPr>
          <p:sp>
            <p:nvSpPr>
              <p:cNvPr id="371" name="Google Shape;371;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18"/>
              <p:cNvGrpSpPr/>
              <p:nvPr/>
            </p:nvGrpSpPr>
            <p:grpSpPr>
              <a:xfrm>
                <a:off x="1190625" y="418900"/>
                <a:ext cx="5136050" cy="4774475"/>
                <a:chOff x="1190625" y="418900"/>
                <a:chExt cx="5136050" cy="4774475"/>
              </a:xfrm>
            </p:grpSpPr>
            <p:sp>
              <p:nvSpPr>
                <p:cNvPr id="373" name="Google Shape;373;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85" name="Google Shape;385;p18"/>
            <p:cNvCxnSpPr>
              <a:endCxn id="386"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387" name="Google Shape;387;p18"/>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2015</a:t>
              </a:r>
              <a:endParaRPr sz="1000"/>
            </a:p>
          </p:txBody>
        </p:sp>
        <p:sp>
          <p:nvSpPr>
            <p:cNvPr id="386" name="Google Shape;386;p18"/>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COOP</a:t>
              </a:r>
              <a:endParaRPr b="1" sz="1200"/>
            </a:p>
          </p:txBody>
        </p:sp>
      </p:grpSp>
      <p:sp>
        <p:nvSpPr>
          <p:cNvPr id="388" name="Google Shape;388;p18"/>
          <p:cNvSpPr/>
          <p:nvPr/>
        </p:nvSpPr>
        <p:spPr>
          <a:xfrm>
            <a:off x="2593203" y="20016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2001</a:t>
            </a:r>
            <a:endParaRPr sz="1000"/>
          </a:p>
        </p:txBody>
      </p:sp>
      <p:cxnSp>
        <p:nvCxnSpPr>
          <p:cNvPr id="389" name="Google Shape;389;p18"/>
          <p:cNvCxnSpPr/>
          <p:nvPr/>
        </p:nvCxnSpPr>
        <p:spPr>
          <a:xfrm>
            <a:off x="2835003" y="24215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390" name="Google Shape;390;p18"/>
          <p:cNvSpPr/>
          <p:nvPr/>
        </p:nvSpPr>
        <p:spPr>
          <a:xfrm>
            <a:off x="2395766" y="31924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Format Guard</a:t>
            </a:r>
            <a:endParaRPr sz="1200"/>
          </a:p>
        </p:txBody>
      </p:sp>
      <p:sp>
        <p:nvSpPr>
          <p:cNvPr id="391" name="Google Shape;391;p18"/>
          <p:cNvSpPr/>
          <p:nvPr/>
        </p:nvSpPr>
        <p:spPr>
          <a:xfrm>
            <a:off x="685765" y="3442904"/>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NX-bit</a:t>
            </a:r>
            <a:endParaRPr sz="1200"/>
          </a:p>
        </p:txBody>
      </p:sp>
      <p:grpSp>
        <p:nvGrpSpPr>
          <p:cNvPr id="392" name="Google Shape;392;p18"/>
          <p:cNvGrpSpPr/>
          <p:nvPr/>
        </p:nvGrpSpPr>
        <p:grpSpPr>
          <a:xfrm>
            <a:off x="841248" y="3144688"/>
            <a:ext cx="676224" cy="301500"/>
            <a:chOff x="841248" y="3624560"/>
            <a:chExt cx="676224" cy="301500"/>
          </a:xfrm>
        </p:grpSpPr>
        <p:cxnSp>
          <p:nvCxnSpPr>
            <p:cNvPr id="393" name="Google Shape;393;p18"/>
            <p:cNvCxnSpPr/>
            <p:nvPr/>
          </p:nvCxnSpPr>
          <p:spPr>
            <a:xfrm>
              <a:off x="1119875" y="3624560"/>
              <a:ext cx="600" cy="301500"/>
            </a:xfrm>
            <a:prstGeom prst="straightConnector1">
              <a:avLst/>
            </a:prstGeom>
            <a:noFill/>
            <a:ln cap="flat" cmpd="sng" w="9525">
              <a:solidFill>
                <a:srgbClr val="595959"/>
              </a:solidFill>
              <a:prstDash val="solid"/>
              <a:round/>
              <a:headEnd len="med" w="med" type="none"/>
              <a:tailEnd len="med" w="med" type="triangle"/>
            </a:ln>
          </p:spPr>
        </p:cxnSp>
        <p:grpSp>
          <p:nvGrpSpPr>
            <p:cNvPr id="394" name="Google Shape;394;p18"/>
            <p:cNvGrpSpPr/>
            <p:nvPr/>
          </p:nvGrpSpPr>
          <p:grpSpPr>
            <a:xfrm>
              <a:off x="841248" y="3633957"/>
              <a:ext cx="228583" cy="251320"/>
              <a:chOff x="1753525" y="665425"/>
              <a:chExt cx="4010225" cy="4281425"/>
            </a:xfrm>
          </p:grpSpPr>
          <p:grpSp>
            <p:nvGrpSpPr>
              <p:cNvPr id="395" name="Google Shape;395;p18"/>
              <p:cNvGrpSpPr/>
              <p:nvPr/>
            </p:nvGrpSpPr>
            <p:grpSpPr>
              <a:xfrm>
                <a:off x="1753525" y="665425"/>
                <a:ext cx="4010225" cy="4281425"/>
                <a:chOff x="1753525" y="665425"/>
                <a:chExt cx="4010225" cy="4281425"/>
              </a:xfrm>
            </p:grpSpPr>
            <p:sp>
              <p:nvSpPr>
                <p:cNvPr id="396" name="Google Shape;396;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18"/>
                <p:cNvGrpSpPr/>
                <p:nvPr/>
              </p:nvGrpSpPr>
              <p:grpSpPr>
                <a:xfrm>
                  <a:off x="1753525" y="665425"/>
                  <a:ext cx="4010225" cy="4281425"/>
                  <a:chOff x="1753525" y="665425"/>
                  <a:chExt cx="4010225" cy="4281425"/>
                </a:xfrm>
              </p:grpSpPr>
              <p:sp>
                <p:nvSpPr>
                  <p:cNvPr id="398" name="Google Shape;398;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6" name="Google Shape;406;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18"/>
            <p:cNvSpPr/>
            <p:nvPr/>
          </p:nvSpPr>
          <p:spPr>
            <a:xfrm>
              <a:off x="1033272" y="365760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2003</a:t>
              </a:r>
              <a:endParaRPr sz="1000"/>
            </a:p>
          </p:txBody>
        </p:sp>
      </p:grpSp>
      <p:grpSp>
        <p:nvGrpSpPr>
          <p:cNvPr id="412" name="Google Shape;412;p18"/>
          <p:cNvGrpSpPr/>
          <p:nvPr/>
        </p:nvGrpSpPr>
        <p:grpSpPr>
          <a:xfrm>
            <a:off x="2990088" y="2002488"/>
            <a:ext cx="868800" cy="1135907"/>
            <a:chOff x="685763" y="2460531"/>
            <a:chExt cx="868800" cy="1135907"/>
          </a:xfrm>
        </p:grpSpPr>
        <p:grpSp>
          <p:nvGrpSpPr>
            <p:cNvPr id="413" name="Google Shape;413;p18"/>
            <p:cNvGrpSpPr/>
            <p:nvPr/>
          </p:nvGrpSpPr>
          <p:grpSpPr>
            <a:xfrm>
              <a:off x="1005876" y="2616739"/>
              <a:ext cx="228583" cy="251320"/>
              <a:chOff x="1753525" y="665425"/>
              <a:chExt cx="4010225" cy="4281425"/>
            </a:xfrm>
          </p:grpSpPr>
          <p:grpSp>
            <p:nvGrpSpPr>
              <p:cNvPr id="414" name="Google Shape;414;p18"/>
              <p:cNvGrpSpPr/>
              <p:nvPr/>
            </p:nvGrpSpPr>
            <p:grpSpPr>
              <a:xfrm>
                <a:off x="1753525" y="665425"/>
                <a:ext cx="4010225" cy="4281425"/>
                <a:chOff x="1753525" y="665425"/>
                <a:chExt cx="4010225" cy="4281425"/>
              </a:xfrm>
            </p:grpSpPr>
            <p:sp>
              <p:nvSpPr>
                <p:cNvPr id="415" name="Google Shape;415;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18"/>
                <p:cNvGrpSpPr/>
                <p:nvPr/>
              </p:nvGrpSpPr>
              <p:grpSpPr>
                <a:xfrm>
                  <a:off x="1753525" y="665425"/>
                  <a:ext cx="4010225" cy="4281425"/>
                  <a:chOff x="1753525" y="665425"/>
                  <a:chExt cx="4010225" cy="4281425"/>
                </a:xfrm>
              </p:grpSpPr>
              <p:sp>
                <p:nvSpPr>
                  <p:cNvPr id="417" name="Google Shape;417;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5" name="Google Shape;425;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18"/>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2001</a:t>
              </a:r>
              <a:endParaRPr sz="1000"/>
            </a:p>
          </p:txBody>
        </p:sp>
        <p:cxnSp>
          <p:nvCxnSpPr>
            <p:cNvPr id="431" name="Google Shape;431;p18"/>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432" name="Google Shape;432;p18"/>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ASLR</a:t>
              </a:r>
              <a:endParaRPr b="1" sz="1200"/>
            </a:p>
          </p:txBody>
        </p:sp>
      </p:grpSp>
      <p:grpSp>
        <p:nvGrpSpPr>
          <p:cNvPr id="433" name="Google Shape;433;p18"/>
          <p:cNvGrpSpPr/>
          <p:nvPr/>
        </p:nvGrpSpPr>
        <p:grpSpPr>
          <a:xfrm>
            <a:off x="3858841" y="2157897"/>
            <a:ext cx="228583" cy="251320"/>
            <a:chOff x="1753525" y="665425"/>
            <a:chExt cx="4010225" cy="4281425"/>
          </a:xfrm>
        </p:grpSpPr>
        <p:grpSp>
          <p:nvGrpSpPr>
            <p:cNvPr id="434" name="Google Shape;434;p18"/>
            <p:cNvGrpSpPr/>
            <p:nvPr/>
          </p:nvGrpSpPr>
          <p:grpSpPr>
            <a:xfrm>
              <a:off x="1753525" y="665425"/>
              <a:ext cx="4010225" cy="4281425"/>
              <a:chOff x="1753525" y="665425"/>
              <a:chExt cx="4010225" cy="4281425"/>
            </a:xfrm>
          </p:grpSpPr>
          <p:sp>
            <p:nvSpPr>
              <p:cNvPr id="435" name="Google Shape;435;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18"/>
              <p:cNvGrpSpPr/>
              <p:nvPr/>
            </p:nvGrpSpPr>
            <p:grpSpPr>
              <a:xfrm>
                <a:off x="1753525" y="665425"/>
                <a:ext cx="4010225" cy="4281425"/>
                <a:chOff x="1753525" y="665425"/>
                <a:chExt cx="4010225" cy="4281425"/>
              </a:xfrm>
            </p:grpSpPr>
            <p:sp>
              <p:nvSpPr>
                <p:cNvPr id="437" name="Google Shape;437;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5" name="Google Shape;445;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18"/>
          <p:cNvSpPr/>
          <p:nvPr/>
        </p:nvSpPr>
        <p:spPr>
          <a:xfrm>
            <a:off x="3736166" y="20016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2003</a:t>
            </a:r>
            <a:endParaRPr sz="1000"/>
          </a:p>
        </p:txBody>
      </p:sp>
      <p:cxnSp>
        <p:nvCxnSpPr>
          <p:cNvPr id="451" name="Google Shape;451;p18"/>
          <p:cNvCxnSpPr/>
          <p:nvPr/>
        </p:nvCxnSpPr>
        <p:spPr>
          <a:xfrm>
            <a:off x="3977966" y="24215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452" name="Google Shape;452;p18"/>
          <p:cNvSpPr/>
          <p:nvPr/>
        </p:nvSpPr>
        <p:spPr>
          <a:xfrm>
            <a:off x="3538728" y="31924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Point Guard</a:t>
            </a:r>
            <a:endParaRPr b="1" sz="1200"/>
          </a:p>
        </p:txBody>
      </p:sp>
      <p:grpSp>
        <p:nvGrpSpPr>
          <p:cNvPr id="453" name="Google Shape;453;p18"/>
          <p:cNvGrpSpPr/>
          <p:nvPr/>
        </p:nvGrpSpPr>
        <p:grpSpPr>
          <a:xfrm>
            <a:off x="4114800" y="2002488"/>
            <a:ext cx="868800" cy="1135907"/>
            <a:chOff x="685763" y="2460531"/>
            <a:chExt cx="868800" cy="1135907"/>
          </a:xfrm>
        </p:grpSpPr>
        <p:grpSp>
          <p:nvGrpSpPr>
            <p:cNvPr id="454" name="Google Shape;454;p18"/>
            <p:cNvGrpSpPr/>
            <p:nvPr/>
          </p:nvGrpSpPr>
          <p:grpSpPr>
            <a:xfrm>
              <a:off x="1005876" y="2616739"/>
              <a:ext cx="228583" cy="251320"/>
              <a:chOff x="1753525" y="665425"/>
              <a:chExt cx="4010225" cy="4281425"/>
            </a:xfrm>
          </p:grpSpPr>
          <p:grpSp>
            <p:nvGrpSpPr>
              <p:cNvPr id="455" name="Google Shape;455;p18"/>
              <p:cNvGrpSpPr/>
              <p:nvPr/>
            </p:nvGrpSpPr>
            <p:grpSpPr>
              <a:xfrm>
                <a:off x="1753525" y="665425"/>
                <a:ext cx="4010225" cy="4281425"/>
                <a:chOff x="1753525" y="665425"/>
                <a:chExt cx="4010225" cy="4281425"/>
              </a:xfrm>
            </p:grpSpPr>
            <p:sp>
              <p:nvSpPr>
                <p:cNvPr id="456" name="Google Shape;456;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18"/>
                <p:cNvGrpSpPr/>
                <p:nvPr/>
              </p:nvGrpSpPr>
              <p:grpSpPr>
                <a:xfrm>
                  <a:off x="1753525" y="665425"/>
                  <a:ext cx="4010225" cy="4281425"/>
                  <a:chOff x="1753525" y="665425"/>
                  <a:chExt cx="4010225" cy="4281425"/>
                </a:xfrm>
              </p:grpSpPr>
              <p:sp>
                <p:nvSpPr>
                  <p:cNvPr id="458" name="Google Shape;458;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6" name="Google Shape;466;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18"/>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2005</a:t>
              </a:r>
              <a:endParaRPr sz="1000"/>
            </a:p>
          </p:txBody>
        </p:sp>
        <p:cxnSp>
          <p:nvCxnSpPr>
            <p:cNvPr id="472" name="Google Shape;472;p18"/>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473" name="Google Shape;473;p18"/>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CFI</a:t>
              </a:r>
              <a:endParaRPr b="1" sz="1200"/>
            </a:p>
          </p:txBody>
        </p:sp>
      </p:grpSp>
      <p:grpSp>
        <p:nvGrpSpPr>
          <p:cNvPr id="474" name="Google Shape;474;p18"/>
          <p:cNvGrpSpPr/>
          <p:nvPr/>
        </p:nvGrpSpPr>
        <p:grpSpPr>
          <a:xfrm>
            <a:off x="4983553" y="2157897"/>
            <a:ext cx="228583" cy="251320"/>
            <a:chOff x="1753525" y="665425"/>
            <a:chExt cx="4010225" cy="4281425"/>
          </a:xfrm>
        </p:grpSpPr>
        <p:grpSp>
          <p:nvGrpSpPr>
            <p:cNvPr id="475" name="Google Shape;475;p18"/>
            <p:cNvGrpSpPr/>
            <p:nvPr/>
          </p:nvGrpSpPr>
          <p:grpSpPr>
            <a:xfrm>
              <a:off x="1753525" y="665425"/>
              <a:ext cx="4010225" cy="4281425"/>
              <a:chOff x="1753525" y="665425"/>
              <a:chExt cx="4010225" cy="4281425"/>
            </a:xfrm>
          </p:grpSpPr>
          <p:sp>
            <p:nvSpPr>
              <p:cNvPr id="476" name="Google Shape;476;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18"/>
              <p:cNvGrpSpPr/>
              <p:nvPr/>
            </p:nvGrpSpPr>
            <p:grpSpPr>
              <a:xfrm>
                <a:off x="1753525" y="665425"/>
                <a:ext cx="4010225" cy="4281425"/>
                <a:chOff x="1753525" y="665425"/>
                <a:chExt cx="4010225" cy="4281425"/>
              </a:xfrm>
            </p:grpSpPr>
            <p:sp>
              <p:nvSpPr>
                <p:cNvPr id="478" name="Google Shape;478;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6" name="Google Shape;486;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18"/>
          <p:cNvSpPr/>
          <p:nvPr/>
        </p:nvSpPr>
        <p:spPr>
          <a:xfrm>
            <a:off x="4860878" y="20016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2007</a:t>
            </a:r>
            <a:endParaRPr sz="1000"/>
          </a:p>
        </p:txBody>
      </p:sp>
      <p:cxnSp>
        <p:nvCxnSpPr>
          <p:cNvPr id="492" name="Google Shape;492;p18"/>
          <p:cNvCxnSpPr/>
          <p:nvPr/>
        </p:nvCxnSpPr>
        <p:spPr>
          <a:xfrm>
            <a:off x="5102678" y="24215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493" name="Google Shape;493;p18"/>
          <p:cNvSpPr/>
          <p:nvPr/>
        </p:nvSpPr>
        <p:spPr>
          <a:xfrm>
            <a:off x="4663440" y="31924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Shadow Stack</a:t>
            </a:r>
            <a:endParaRPr b="1" sz="1200"/>
          </a:p>
        </p:txBody>
      </p:sp>
      <p:sp>
        <p:nvSpPr>
          <p:cNvPr id="494" name="Google Shape;494;p18"/>
          <p:cNvSpPr/>
          <p:nvPr/>
        </p:nvSpPr>
        <p:spPr>
          <a:xfrm>
            <a:off x="3520841" y="3900104"/>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rPr>
              <a:t>Instruction Set Random.</a:t>
            </a:r>
            <a:endParaRPr b="1" sz="1000"/>
          </a:p>
        </p:txBody>
      </p:sp>
      <p:grpSp>
        <p:nvGrpSpPr>
          <p:cNvPr id="495" name="Google Shape;495;p18"/>
          <p:cNvGrpSpPr/>
          <p:nvPr/>
        </p:nvGrpSpPr>
        <p:grpSpPr>
          <a:xfrm>
            <a:off x="3676323" y="3601888"/>
            <a:ext cx="676224" cy="301500"/>
            <a:chOff x="841248" y="3624560"/>
            <a:chExt cx="676224" cy="301500"/>
          </a:xfrm>
        </p:grpSpPr>
        <p:cxnSp>
          <p:nvCxnSpPr>
            <p:cNvPr id="496" name="Google Shape;496;p18"/>
            <p:cNvCxnSpPr/>
            <p:nvPr/>
          </p:nvCxnSpPr>
          <p:spPr>
            <a:xfrm>
              <a:off x="1119875" y="3624560"/>
              <a:ext cx="600" cy="301500"/>
            </a:xfrm>
            <a:prstGeom prst="straightConnector1">
              <a:avLst/>
            </a:prstGeom>
            <a:noFill/>
            <a:ln cap="flat" cmpd="sng" w="9525">
              <a:solidFill>
                <a:srgbClr val="595959"/>
              </a:solidFill>
              <a:prstDash val="solid"/>
              <a:round/>
              <a:headEnd len="med" w="med" type="none"/>
              <a:tailEnd len="med" w="med" type="triangle"/>
            </a:ln>
          </p:spPr>
        </p:cxnSp>
        <p:grpSp>
          <p:nvGrpSpPr>
            <p:cNvPr id="497" name="Google Shape;497;p18"/>
            <p:cNvGrpSpPr/>
            <p:nvPr/>
          </p:nvGrpSpPr>
          <p:grpSpPr>
            <a:xfrm>
              <a:off x="841248" y="3633957"/>
              <a:ext cx="228583" cy="251320"/>
              <a:chOff x="1753525" y="665425"/>
              <a:chExt cx="4010225" cy="4281425"/>
            </a:xfrm>
          </p:grpSpPr>
          <p:grpSp>
            <p:nvGrpSpPr>
              <p:cNvPr id="498" name="Google Shape;498;p18"/>
              <p:cNvGrpSpPr/>
              <p:nvPr/>
            </p:nvGrpSpPr>
            <p:grpSpPr>
              <a:xfrm>
                <a:off x="1753525" y="665425"/>
                <a:ext cx="4010225" cy="4281425"/>
                <a:chOff x="1753525" y="665425"/>
                <a:chExt cx="4010225" cy="4281425"/>
              </a:xfrm>
            </p:grpSpPr>
            <p:sp>
              <p:nvSpPr>
                <p:cNvPr id="499" name="Google Shape;499;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18"/>
                <p:cNvGrpSpPr/>
                <p:nvPr/>
              </p:nvGrpSpPr>
              <p:grpSpPr>
                <a:xfrm>
                  <a:off x="1753525" y="665425"/>
                  <a:ext cx="4010225" cy="4281425"/>
                  <a:chOff x="1753525" y="665425"/>
                  <a:chExt cx="4010225" cy="4281425"/>
                </a:xfrm>
              </p:grpSpPr>
              <p:sp>
                <p:nvSpPr>
                  <p:cNvPr id="501" name="Google Shape;501;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9" name="Google Shape;509;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18"/>
            <p:cNvSpPr/>
            <p:nvPr/>
          </p:nvSpPr>
          <p:spPr>
            <a:xfrm>
              <a:off x="1033272" y="365760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2003</a:t>
              </a:r>
              <a:endParaRPr sz="1000"/>
            </a:p>
          </p:txBody>
        </p:sp>
      </p:grpSp>
      <p:grpSp>
        <p:nvGrpSpPr>
          <p:cNvPr id="515" name="Google Shape;515;p18"/>
          <p:cNvGrpSpPr/>
          <p:nvPr/>
        </p:nvGrpSpPr>
        <p:grpSpPr>
          <a:xfrm>
            <a:off x="5248656" y="2001688"/>
            <a:ext cx="868800" cy="1135907"/>
            <a:chOff x="685763" y="2460531"/>
            <a:chExt cx="868800" cy="1135907"/>
          </a:xfrm>
        </p:grpSpPr>
        <p:grpSp>
          <p:nvGrpSpPr>
            <p:cNvPr id="516" name="Google Shape;516;p18"/>
            <p:cNvGrpSpPr/>
            <p:nvPr/>
          </p:nvGrpSpPr>
          <p:grpSpPr>
            <a:xfrm>
              <a:off x="1005876" y="2616739"/>
              <a:ext cx="228583" cy="251320"/>
              <a:chOff x="1753525" y="665425"/>
              <a:chExt cx="4010225" cy="4281425"/>
            </a:xfrm>
          </p:grpSpPr>
          <p:grpSp>
            <p:nvGrpSpPr>
              <p:cNvPr id="517" name="Google Shape;517;p18"/>
              <p:cNvGrpSpPr/>
              <p:nvPr/>
            </p:nvGrpSpPr>
            <p:grpSpPr>
              <a:xfrm>
                <a:off x="1753525" y="665425"/>
                <a:ext cx="4010225" cy="4281425"/>
                <a:chOff x="1753525" y="665425"/>
                <a:chExt cx="4010225" cy="4281425"/>
              </a:xfrm>
            </p:grpSpPr>
            <p:sp>
              <p:nvSpPr>
                <p:cNvPr id="518" name="Google Shape;518;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18"/>
                <p:cNvGrpSpPr/>
                <p:nvPr/>
              </p:nvGrpSpPr>
              <p:grpSpPr>
                <a:xfrm>
                  <a:off x="1753525" y="665425"/>
                  <a:ext cx="4010225" cy="4281425"/>
                  <a:chOff x="1753525" y="665425"/>
                  <a:chExt cx="4010225" cy="4281425"/>
                </a:xfrm>
              </p:grpSpPr>
              <p:sp>
                <p:nvSpPr>
                  <p:cNvPr id="520" name="Google Shape;520;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8" name="Google Shape;528;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18"/>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2008</a:t>
              </a:r>
              <a:endParaRPr sz="1000"/>
            </a:p>
          </p:txBody>
        </p:sp>
        <p:cxnSp>
          <p:nvCxnSpPr>
            <p:cNvPr id="534" name="Google Shape;534;p18"/>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535" name="Google Shape;535;p18"/>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Code Divers.</a:t>
              </a:r>
              <a:endParaRPr b="1" sz="1200"/>
            </a:p>
          </p:txBody>
        </p:sp>
      </p:grpSp>
      <p:grpSp>
        <p:nvGrpSpPr>
          <p:cNvPr id="536" name="Google Shape;536;p18"/>
          <p:cNvGrpSpPr/>
          <p:nvPr/>
        </p:nvGrpSpPr>
        <p:grpSpPr>
          <a:xfrm>
            <a:off x="6117409" y="2157097"/>
            <a:ext cx="228583" cy="251320"/>
            <a:chOff x="1753525" y="665425"/>
            <a:chExt cx="4010225" cy="4281425"/>
          </a:xfrm>
        </p:grpSpPr>
        <p:grpSp>
          <p:nvGrpSpPr>
            <p:cNvPr id="537" name="Google Shape;537;p18"/>
            <p:cNvGrpSpPr/>
            <p:nvPr/>
          </p:nvGrpSpPr>
          <p:grpSpPr>
            <a:xfrm>
              <a:off x="1753525" y="665425"/>
              <a:ext cx="4010225" cy="4281425"/>
              <a:chOff x="1753525" y="665425"/>
              <a:chExt cx="4010225" cy="4281425"/>
            </a:xfrm>
          </p:grpSpPr>
          <p:sp>
            <p:nvSpPr>
              <p:cNvPr id="538" name="Google Shape;538;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18"/>
              <p:cNvGrpSpPr/>
              <p:nvPr/>
            </p:nvGrpSpPr>
            <p:grpSpPr>
              <a:xfrm>
                <a:off x="1753525" y="665425"/>
                <a:ext cx="4010225" cy="4281425"/>
                <a:chOff x="1753525" y="665425"/>
                <a:chExt cx="4010225" cy="4281425"/>
              </a:xfrm>
            </p:grpSpPr>
            <p:sp>
              <p:nvSpPr>
                <p:cNvPr id="540" name="Google Shape;540;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8" name="Google Shape;548;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3" name="Google Shape;553;p18"/>
          <p:cNvCxnSpPr/>
          <p:nvPr/>
        </p:nvCxnSpPr>
        <p:spPr>
          <a:xfrm>
            <a:off x="6236534" y="24207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554" name="Google Shape;554;p18"/>
          <p:cNvSpPr/>
          <p:nvPr/>
        </p:nvSpPr>
        <p:spPr>
          <a:xfrm>
            <a:off x="5797296" y="31916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50">
                <a:solidFill>
                  <a:srgbClr val="000000"/>
                </a:solidFill>
              </a:rPr>
              <a:t>Code Pointer Integrity</a:t>
            </a:r>
            <a:endParaRPr sz="950"/>
          </a:p>
        </p:txBody>
      </p:sp>
      <p:grpSp>
        <p:nvGrpSpPr>
          <p:cNvPr id="555" name="Google Shape;555;p18"/>
          <p:cNvGrpSpPr/>
          <p:nvPr/>
        </p:nvGrpSpPr>
        <p:grpSpPr>
          <a:xfrm>
            <a:off x="6373368" y="2001688"/>
            <a:ext cx="868800" cy="1135907"/>
            <a:chOff x="685763" y="2460531"/>
            <a:chExt cx="868800" cy="1135907"/>
          </a:xfrm>
        </p:grpSpPr>
        <p:grpSp>
          <p:nvGrpSpPr>
            <p:cNvPr id="556" name="Google Shape;556;p18"/>
            <p:cNvGrpSpPr/>
            <p:nvPr/>
          </p:nvGrpSpPr>
          <p:grpSpPr>
            <a:xfrm>
              <a:off x="1005876" y="2616739"/>
              <a:ext cx="228583" cy="251320"/>
              <a:chOff x="1753525" y="665425"/>
              <a:chExt cx="4010225" cy="4281425"/>
            </a:xfrm>
          </p:grpSpPr>
          <p:grpSp>
            <p:nvGrpSpPr>
              <p:cNvPr id="557" name="Google Shape;557;p18"/>
              <p:cNvGrpSpPr/>
              <p:nvPr/>
            </p:nvGrpSpPr>
            <p:grpSpPr>
              <a:xfrm>
                <a:off x="1753525" y="665425"/>
                <a:ext cx="4010225" cy="4281425"/>
                <a:chOff x="1753525" y="665425"/>
                <a:chExt cx="4010225" cy="4281425"/>
              </a:xfrm>
            </p:grpSpPr>
            <p:sp>
              <p:nvSpPr>
                <p:cNvPr id="558" name="Google Shape;558;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18"/>
                <p:cNvGrpSpPr/>
                <p:nvPr/>
              </p:nvGrpSpPr>
              <p:grpSpPr>
                <a:xfrm>
                  <a:off x="1753525" y="665425"/>
                  <a:ext cx="4010225" cy="4281425"/>
                  <a:chOff x="1753525" y="665425"/>
                  <a:chExt cx="4010225" cy="4281425"/>
                </a:xfrm>
              </p:grpSpPr>
              <p:sp>
                <p:nvSpPr>
                  <p:cNvPr id="560" name="Google Shape;560;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8" name="Google Shape;568;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18"/>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2015</a:t>
              </a:r>
              <a:endParaRPr sz="1000"/>
            </a:p>
          </p:txBody>
        </p:sp>
        <p:cxnSp>
          <p:nvCxnSpPr>
            <p:cNvPr id="574" name="Google Shape;574;p18"/>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575" name="Google Shape;575;p18"/>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XnR</a:t>
              </a:r>
              <a:endParaRPr b="1" sz="1200"/>
            </a:p>
          </p:txBody>
        </p:sp>
      </p:grpSp>
      <p:grpSp>
        <p:nvGrpSpPr>
          <p:cNvPr id="576" name="Google Shape;576;p18"/>
          <p:cNvGrpSpPr/>
          <p:nvPr/>
        </p:nvGrpSpPr>
        <p:grpSpPr>
          <a:xfrm>
            <a:off x="7260409" y="2157097"/>
            <a:ext cx="228583" cy="251320"/>
            <a:chOff x="1753525" y="665425"/>
            <a:chExt cx="4010225" cy="4281425"/>
          </a:xfrm>
        </p:grpSpPr>
        <p:grpSp>
          <p:nvGrpSpPr>
            <p:cNvPr id="577" name="Google Shape;577;p18"/>
            <p:cNvGrpSpPr/>
            <p:nvPr/>
          </p:nvGrpSpPr>
          <p:grpSpPr>
            <a:xfrm>
              <a:off x="1753525" y="665425"/>
              <a:ext cx="4010225" cy="4281425"/>
              <a:chOff x="1753525" y="665425"/>
              <a:chExt cx="4010225" cy="4281425"/>
            </a:xfrm>
          </p:grpSpPr>
          <p:sp>
            <p:nvSpPr>
              <p:cNvPr id="578" name="Google Shape;578;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18"/>
              <p:cNvGrpSpPr/>
              <p:nvPr/>
            </p:nvGrpSpPr>
            <p:grpSpPr>
              <a:xfrm>
                <a:off x="1753525" y="665425"/>
                <a:ext cx="4010225" cy="4281425"/>
                <a:chOff x="1753525" y="665425"/>
                <a:chExt cx="4010225" cy="4281425"/>
              </a:xfrm>
            </p:grpSpPr>
            <p:sp>
              <p:nvSpPr>
                <p:cNvPr id="580" name="Google Shape;580;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3" name="Google Shape;593;p18"/>
          <p:cNvCxnSpPr/>
          <p:nvPr/>
        </p:nvCxnSpPr>
        <p:spPr>
          <a:xfrm>
            <a:off x="7379534" y="24207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594" name="Google Shape;594;p18"/>
          <p:cNvSpPr/>
          <p:nvPr/>
        </p:nvSpPr>
        <p:spPr>
          <a:xfrm>
            <a:off x="6940296" y="31916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rPr>
              <a:t>Vtable Protection</a:t>
            </a:r>
            <a:endParaRPr sz="1000"/>
          </a:p>
        </p:txBody>
      </p:sp>
      <p:sp>
        <p:nvSpPr>
          <p:cNvPr id="595" name="Google Shape;595;p18"/>
          <p:cNvSpPr/>
          <p:nvPr/>
        </p:nvSpPr>
        <p:spPr>
          <a:xfrm>
            <a:off x="5256991" y="3908996"/>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Runtime Divers.: Shuffler</a:t>
            </a:r>
            <a:endParaRPr b="1" sz="900"/>
          </a:p>
        </p:txBody>
      </p:sp>
      <p:cxnSp>
        <p:nvCxnSpPr>
          <p:cNvPr id="596" name="Google Shape;596;p18"/>
          <p:cNvCxnSpPr/>
          <p:nvPr/>
        </p:nvCxnSpPr>
        <p:spPr>
          <a:xfrm>
            <a:off x="5691100" y="3144688"/>
            <a:ext cx="600" cy="759000"/>
          </a:xfrm>
          <a:prstGeom prst="straightConnector1">
            <a:avLst/>
          </a:prstGeom>
          <a:noFill/>
          <a:ln cap="flat" cmpd="sng" w="9525">
            <a:solidFill>
              <a:srgbClr val="595959"/>
            </a:solidFill>
            <a:prstDash val="solid"/>
            <a:round/>
            <a:headEnd len="med" w="med" type="none"/>
            <a:tailEnd len="med" w="med" type="triangle"/>
          </a:ln>
        </p:spPr>
      </p:cxnSp>
      <p:grpSp>
        <p:nvGrpSpPr>
          <p:cNvPr id="597" name="Google Shape;597;p18"/>
          <p:cNvGrpSpPr/>
          <p:nvPr/>
        </p:nvGrpSpPr>
        <p:grpSpPr>
          <a:xfrm>
            <a:off x="5412473" y="3620176"/>
            <a:ext cx="228583" cy="251320"/>
            <a:chOff x="1753525" y="665425"/>
            <a:chExt cx="4010225" cy="4281425"/>
          </a:xfrm>
        </p:grpSpPr>
        <p:grpSp>
          <p:nvGrpSpPr>
            <p:cNvPr id="598" name="Google Shape;598;p18"/>
            <p:cNvGrpSpPr/>
            <p:nvPr/>
          </p:nvGrpSpPr>
          <p:grpSpPr>
            <a:xfrm>
              <a:off x="1753525" y="665425"/>
              <a:ext cx="4010225" cy="4281425"/>
              <a:chOff x="1753525" y="665425"/>
              <a:chExt cx="4010225" cy="4281425"/>
            </a:xfrm>
          </p:grpSpPr>
          <p:sp>
            <p:nvSpPr>
              <p:cNvPr id="599" name="Google Shape;599;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18"/>
              <p:cNvGrpSpPr/>
              <p:nvPr/>
            </p:nvGrpSpPr>
            <p:grpSpPr>
              <a:xfrm>
                <a:off x="1753525" y="665425"/>
                <a:ext cx="4010225" cy="4281425"/>
                <a:chOff x="1753525" y="665425"/>
                <a:chExt cx="4010225" cy="4281425"/>
              </a:xfrm>
            </p:grpSpPr>
            <p:sp>
              <p:nvSpPr>
                <p:cNvPr id="601" name="Google Shape;601;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9" name="Google Shape;609;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18"/>
          <p:cNvSpPr/>
          <p:nvPr/>
        </p:nvSpPr>
        <p:spPr>
          <a:xfrm>
            <a:off x="5604497" y="364382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2016</a:t>
            </a:r>
            <a:endParaRPr sz="1000"/>
          </a:p>
        </p:txBody>
      </p:sp>
      <p:sp>
        <p:nvSpPr>
          <p:cNvPr id="615" name="Google Shape;615;p18"/>
          <p:cNvSpPr/>
          <p:nvPr/>
        </p:nvSpPr>
        <p:spPr>
          <a:xfrm>
            <a:off x="5983053" y="20024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2014</a:t>
            </a:r>
            <a:endParaRPr sz="1000"/>
          </a:p>
        </p:txBody>
      </p:sp>
      <p:sp>
        <p:nvSpPr>
          <p:cNvPr id="616" name="Google Shape;616;p18"/>
          <p:cNvSpPr/>
          <p:nvPr/>
        </p:nvSpPr>
        <p:spPr>
          <a:xfrm>
            <a:off x="5792725" y="4412174"/>
            <a:ext cx="868800" cy="336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Cryptographic-CFI</a:t>
            </a:r>
            <a:endParaRPr b="1" sz="1100"/>
          </a:p>
        </p:txBody>
      </p:sp>
      <p:cxnSp>
        <p:nvCxnSpPr>
          <p:cNvPr id="617" name="Google Shape;617;p18"/>
          <p:cNvCxnSpPr/>
          <p:nvPr/>
        </p:nvCxnSpPr>
        <p:spPr>
          <a:xfrm>
            <a:off x="6226825" y="3589696"/>
            <a:ext cx="600" cy="813900"/>
          </a:xfrm>
          <a:prstGeom prst="straightConnector1">
            <a:avLst/>
          </a:prstGeom>
          <a:noFill/>
          <a:ln cap="flat" cmpd="sng" w="9525">
            <a:solidFill>
              <a:srgbClr val="595959"/>
            </a:solidFill>
            <a:prstDash val="solid"/>
            <a:round/>
            <a:headEnd len="med" w="med" type="none"/>
            <a:tailEnd len="med" w="med" type="triangle"/>
          </a:ln>
        </p:spPr>
      </p:cxnSp>
      <p:grpSp>
        <p:nvGrpSpPr>
          <p:cNvPr id="618" name="Google Shape;618;p18"/>
          <p:cNvGrpSpPr/>
          <p:nvPr/>
        </p:nvGrpSpPr>
        <p:grpSpPr>
          <a:xfrm>
            <a:off x="5495886" y="4366936"/>
            <a:ext cx="228583" cy="251320"/>
            <a:chOff x="1753525" y="665425"/>
            <a:chExt cx="4010225" cy="4281425"/>
          </a:xfrm>
        </p:grpSpPr>
        <p:grpSp>
          <p:nvGrpSpPr>
            <p:cNvPr id="619" name="Google Shape;619;p18"/>
            <p:cNvGrpSpPr/>
            <p:nvPr/>
          </p:nvGrpSpPr>
          <p:grpSpPr>
            <a:xfrm>
              <a:off x="1753525" y="665425"/>
              <a:ext cx="4010225" cy="4281425"/>
              <a:chOff x="1753525" y="665425"/>
              <a:chExt cx="4010225" cy="4281425"/>
            </a:xfrm>
          </p:grpSpPr>
          <p:sp>
            <p:nvSpPr>
              <p:cNvPr id="620" name="Google Shape;620;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18"/>
              <p:cNvGrpSpPr/>
              <p:nvPr/>
            </p:nvGrpSpPr>
            <p:grpSpPr>
              <a:xfrm>
                <a:off x="1753525" y="665425"/>
                <a:ext cx="4010225" cy="4281425"/>
                <a:chOff x="1753525" y="665425"/>
                <a:chExt cx="4010225" cy="4281425"/>
              </a:xfrm>
            </p:grpSpPr>
            <p:sp>
              <p:nvSpPr>
                <p:cNvPr id="622" name="Google Shape;622;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0" name="Google Shape;630;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18"/>
          <p:cNvSpPr/>
          <p:nvPr/>
        </p:nvSpPr>
        <p:spPr>
          <a:xfrm>
            <a:off x="5368072" y="4628167"/>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2015</a:t>
            </a:r>
            <a:endParaRPr sz="1000"/>
          </a:p>
        </p:txBody>
      </p:sp>
      <p:sp>
        <p:nvSpPr>
          <p:cNvPr id="636" name="Google Shape;636;p18"/>
          <p:cNvSpPr/>
          <p:nvPr/>
        </p:nvSpPr>
        <p:spPr>
          <a:xfrm>
            <a:off x="7013450" y="4412175"/>
            <a:ext cx="868800" cy="336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ARM PAC</a:t>
            </a:r>
            <a:endParaRPr sz="1200"/>
          </a:p>
        </p:txBody>
      </p:sp>
      <p:grpSp>
        <p:nvGrpSpPr>
          <p:cNvPr id="637" name="Google Shape;637;p18"/>
          <p:cNvGrpSpPr/>
          <p:nvPr/>
        </p:nvGrpSpPr>
        <p:grpSpPr>
          <a:xfrm>
            <a:off x="6729782" y="4357792"/>
            <a:ext cx="228583" cy="251320"/>
            <a:chOff x="1753525" y="665425"/>
            <a:chExt cx="4010225" cy="4281425"/>
          </a:xfrm>
        </p:grpSpPr>
        <p:grpSp>
          <p:nvGrpSpPr>
            <p:cNvPr id="638" name="Google Shape;638;p18"/>
            <p:cNvGrpSpPr/>
            <p:nvPr/>
          </p:nvGrpSpPr>
          <p:grpSpPr>
            <a:xfrm>
              <a:off x="1753525" y="665425"/>
              <a:ext cx="4010225" cy="4281425"/>
              <a:chOff x="1753525" y="665425"/>
              <a:chExt cx="4010225" cy="4281425"/>
            </a:xfrm>
          </p:grpSpPr>
          <p:sp>
            <p:nvSpPr>
              <p:cNvPr id="639" name="Google Shape;639;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 name="Google Shape;640;p18"/>
              <p:cNvGrpSpPr/>
              <p:nvPr/>
            </p:nvGrpSpPr>
            <p:grpSpPr>
              <a:xfrm>
                <a:off x="1753525" y="665425"/>
                <a:ext cx="4010225" cy="4281425"/>
                <a:chOff x="1753525" y="665425"/>
                <a:chExt cx="4010225" cy="4281425"/>
              </a:xfrm>
            </p:grpSpPr>
            <p:sp>
              <p:nvSpPr>
                <p:cNvPr id="641" name="Google Shape;641;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9" name="Google Shape;649;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18"/>
          <p:cNvSpPr/>
          <p:nvPr/>
        </p:nvSpPr>
        <p:spPr>
          <a:xfrm>
            <a:off x="6601968" y="4646705"/>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2018</a:t>
            </a:r>
            <a:endParaRPr sz="1000"/>
          </a:p>
        </p:txBody>
      </p:sp>
      <p:cxnSp>
        <p:nvCxnSpPr>
          <p:cNvPr id="655" name="Google Shape;655;p18"/>
          <p:cNvCxnSpPr/>
          <p:nvPr/>
        </p:nvCxnSpPr>
        <p:spPr>
          <a:xfrm rot="-5400000">
            <a:off x="6840188" y="4439633"/>
            <a:ext cx="600" cy="347400"/>
          </a:xfrm>
          <a:prstGeom prst="straightConnector1">
            <a:avLst/>
          </a:prstGeom>
          <a:noFill/>
          <a:ln cap="flat" cmpd="sng" w="9525">
            <a:solidFill>
              <a:srgbClr val="595959"/>
            </a:solidFill>
            <a:prstDash val="solid"/>
            <a:round/>
            <a:headEnd len="med" w="med" type="none"/>
            <a:tailEnd len="med" w="med" type="triangle"/>
          </a:ln>
        </p:spPr>
      </p:cxnSp>
      <p:sp>
        <p:nvSpPr>
          <p:cNvPr id="656" name="Google Shape;656;p18"/>
          <p:cNvSpPr/>
          <p:nvPr/>
        </p:nvSpPr>
        <p:spPr>
          <a:xfrm>
            <a:off x="6364224" y="3908996"/>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200">
                <a:solidFill>
                  <a:srgbClr val="000000"/>
                </a:solidFill>
              </a:rPr>
              <a:t>Isomeron</a:t>
            </a:r>
            <a:endParaRPr b="1" sz="1000"/>
          </a:p>
        </p:txBody>
      </p:sp>
      <p:cxnSp>
        <p:nvCxnSpPr>
          <p:cNvPr id="657" name="Google Shape;657;p18"/>
          <p:cNvCxnSpPr/>
          <p:nvPr/>
        </p:nvCxnSpPr>
        <p:spPr>
          <a:xfrm>
            <a:off x="6798334" y="3144688"/>
            <a:ext cx="600" cy="759000"/>
          </a:xfrm>
          <a:prstGeom prst="straightConnector1">
            <a:avLst/>
          </a:prstGeom>
          <a:noFill/>
          <a:ln cap="flat" cmpd="sng" w="9525">
            <a:solidFill>
              <a:srgbClr val="595959"/>
            </a:solidFill>
            <a:prstDash val="solid"/>
            <a:round/>
            <a:headEnd len="med" w="med" type="none"/>
            <a:tailEnd len="med" w="med" type="triangle"/>
          </a:ln>
        </p:spPr>
      </p:cxnSp>
      <p:grpSp>
        <p:nvGrpSpPr>
          <p:cNvPr id="658" name="Google Shape;658;p18"/>
          <p:cNvGrpSpPr/>
          <p:nvPr/>
        </p:nvGrpSpPr>
        <p:grpSpPr>
          <a:xfrm>
            <a:off x="6519707" y="3620176"/>
            <a:ext cx="228583" cy="251320"/>
            <a:chOff x="1753525" y="665425"/>
            <a:chExt cx="4010225" cy="4281425"/>
          </a:xfrm>
        </p:grpSpPr>
        <p:grpSp>
          <p:nvGrpSpPr>
            <p:cNvPr id="659" name="Google Shape;659;p18"/>
            <p:cNvGrpSpPr/>
            <p:nvPr/>
          </p:nvGrpSpPr>
          <p:grpSpPr>
            <a:xfrm>
              <a:off x="1753525" y="665425"/>
              <a:ext cx="4010225" cy="4281425"/>
              <a:chOff x="1753525" y="665425"/>
              <a:chExt cx="4010225" cy="4281425"/>
            </a:xfrm>
          </p:grpSpPr>
          <p:sp>
            <p:nvSpPr>
              <p:cNvPr id="660" name="Google Shape;660;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 name="Google Shape;661;p18"/>
              <p:cNvGrpSpPr/>
              <p:nvPr/>
            </p:nvGrpSpPr>
            <p:grpSpPr>
              <a:xfrm>
                <a:off x="1753525" y="665425"/>
                <a:ext cx="4010225" cy="4281425"/>
                <a:chOff x="1753525" y="665425"/>
                <a:chExt cx="4010225" cy="4281425"/>
              </a:xfrm>
            </p:grpSpPr>
            <p:sp>
              <p:nvSpPr>
                <p:cNvPr id="662" name="Google Shape;662;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0" name="Google Shape;670;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18"/>
          <p:cNvSpPr/>
          <p:nvPr/>
        </p:nvSpPr>
        <p:spPr>
          <a:xfrm>
            <a:off x="6711730" y="364382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2015</a:t>
            </a:r>
            <a:endParaRPr sz="1000"/>
          </a:p>
        </p:txBody>
      </p:sp>
      <p:sp>
        <p:nvSpPr>
          <p:cNvPr id="676" name="Google Shape;676;p18"/>
          <p:cNvSpPr/>
          <p:nvPr/>
        </p:nvSpPr>
        <p:spPr>
          <a:xfrm>
            <a:off x="7132320" y="20016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2016</a:t>
            </a:r>
            <a:endParaRPr sz="1000"/>
          </a:p>
        </p:txBody>
      </p:sp>
      <p:sp>
        <p:nvSpPr>
          <p:cNvPr id="677" name="Google Shape;677;p18"/>
          <p:cNvSpPr/>
          <p:nvPr/>
        </p:nvSpPr>
        <p:spPr>
          <a:xfrm>
            <a:off x="5876790" y="967627"/>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Non-Control Data Attacks</a:t>
            </a:r>
            <a:endParaRPr b="1" sz="900"/>
          </a:p>
        </p:txBody>
      </p:sp>
      <p:cxnSp>
        <p:nvCxnSpPr>
          <p:cNvPr id="678" name="Google Shape;678;p18"/>
          <p:cNvCxnSpPr/>
          <p:nvPr/>
        </p:nvCxnSpPr>
        <p:spPr>
          <a:xfrm rot="5400000">
            <a:off x="6990228" y="930801"/>
            <a:ext cx="600" cy="502800"/>
          </a:xfrm>
          <a:prstGeom prst="straightConnector1">
            <a:avLst/>
          </a:prstGeom>
          <a:noFill/>
          <a:ln cap="flat" cmpd="sng" w="9525">
            <a:solidFill>
              <a:srgbClr val="595959"/>
            </a:solidFill>
            <a:prstDash val="solid"/>
            <a:round/>
            <a:headEnd len="med" w="med" type="triangle"/>
            <a:tailEnd len="med" w="med" type="none"/>
          </a:ln>
        </p:spPr>
      </p:cxnSp>
      <p:grpSp>
        <p:nvGrpSpPr>
          <p:cNvPr id="679" name="Google Shape;679;p18"/>
          <p:cNvGrpSpPr/>
          <p:nvPr/>
        </p:nvGrpSpPr>
        <p:grpSpPr>
          <a:xfrm>
            <a:off x="6894376" y="947080"/>
            <a:ext cx="228554" cy="217239"/>
            <a:chOff x="1190625" y="418900"/>
            <a:chExt cx="5136050" cy="4774475"/>
          </a:xfrm>
        </p:grpSpPr>
        <p:sp>
          <p:nvSpPr>
            <p:cNvPr id="680" name="Google Shape;680;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18"/>
            <p:cNvGrpSpPr/>
            <p:nvPr/>
          </p:nvGrpSpPr>
          <p:grpSpPr>
            <a:xfrm>
              <a:off x="1190625" y="418900"/>
              <a:ext cx="5136050" cy="4774475"/>
              <a:chOff x="1190625" y="418900"/>
              <a:chExt cx="5136050" cy="4774475"/>
            </a:xfrm>
          </p:grpSpPr>
          <p:sp>
            <p:nvSpPr>
              <p:cNvPr id="682" name="Google Shape;682;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4" name="Google Shape;694;p18"/>
          <p:cNvSpPr/>
          <p:nvPr/>
        </p:nvSpPr>
        <p:spPr>
          <a:xfrm>
            <a:off x="6766560" y="117568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2008</a:t>
            </a:r>
            <a:endParaRPr sz="1000"/>
          </a:p>
        </p:txBody>
      </p:sp>
      <p:grpSp>
        <p:nvGrpSpPr>
          <p:cNvPr id="695" name="Google Shape;695;p18"/>
          <p:cNvGrpSpPr/>
          <p:nvPr/>
        </p:nvGrpSpPr>
        <p:grpSpPr>
          <a:xfrm>
            <a:off x="7525512" y="2002488"/>
            <a:ext cx="868800" cy="1135907"/>
            <a:chOff x="685763" y="2460531"/>
            <a:chExt cx="868800" cy="1135907"/>
          </a:xfrm>
        </p:grpSpPr>
        <p:grpSp>
          <p:nvGrpSpPr>
            <p:cNvPr id="696" name="Google Shape;696;p18"/>
            <p:cNvGrpSpPr/>
            <p:nvPr/>
          </p:nvGrpSpPr>
          <p:grpSpPr>
            <a:xfrm>
              <a:off x="1005876" y="2616739"/>
              <a:ext cx="228583" cy="251320"/>
              <a:chOff x="1753525" y="665425"/>
              <a:chExt cx="4010225" cy="4281425"/>
            </a:xfrm>
          </p:grpSpPr>
          <p:grpSp>
            <p:nvGrpSpPr>
              <p:cNvPr id="697" name="Google Shape;697;p18"/>
              <p:cNvGrpSpPr/>
              <p:nvPr/>
            </p:nvGrpSpPr>
            <p:grpSpPr>
              <a:xfrm>
                <a:off x="1753525" y="665425"/>
                <a:ext cx="4010225" cy="4281425"/>
                <a:chOff x="1753525" y="665425"/>
                <a:chExt cx="4010225" cy="4281425"/>
              </a:xfrm>
            </p:grpSpPr>
            <p:sp>
              <p:nvSpPr>
                <p:cNvPr id="698" name="Google Shape;698;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18"/>
                <p:cNvGrpSpPr/>
                <p:nvPr/>
              </p:nvGrpSpPr>
              <p:grpSpPr>
                <a:xfrm>
                  <a:off x="1753525" y="665425"/>
                  <a:ext cx="4010225" cy="4281425"/>
                  <a:chOff x="1753525" y="665425"/>
                  <a:chExt cx="4010225" cy="4281425"/>
                </a:xfrm>
              </p:grpSpPr>
              <p:sp>
                <p:nvSpPr>
                  <p:cNvPr id="700" name="Google Shape;700;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8" name="Google Shape;708;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18"/>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2019</a:t>
              </a:r>
              <a:endParaRPr sz="1000"/>
            </a:p>
          </p:txBody>
        </p:sp>
        <p:cxnSp>
          <p:nvCxnSpPr>
            <p:cNvPr id="714" name="Google Shape;714;p18"/>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715" name="Google Shape;715;p18"/>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ARM MTE</a:t>
              </a:r>
              <a:endParaRPr b="1" sz="1100"/>
            </a:p>
          </p:txBody>
        </p:sp>
      </p:grpSp>
      <p:sp>
        <p:nvSpPr>
          <p:cNvPr id="716" name="Google Shape;716;p18"/>
          <p:cNvSpPr/>
          <p:nvPr/>
        </p:nvSpPr>
        <p:spPr>
          <a:xfrm>
            <a:off x="5319600" y="569648"/>
            <a:ext cx="709800" cy="32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JOP</a:t>
            </a:r>
            <a:endParaRPr b="1" sz="1200">
              <a:solidFill>
                <a:srgbClr val="000000"/>
              </a:solidFill>
            </a:endParaRPr>
          </a:p>
        </p:txBody>
      </p:sp>
      <p:grpSp>
        <p:nvGrpSpPr>
          <p:cNvPr id="717" name="Google Shape;717;p18"/>
          <p:cNvGrpSpPr/>
          <p:nvPr/>
        </p:nvGrpSpPr>
        <p:grpSpPr>
          <a:xfrm>
            <a:off x="4802275" y="502072"/>
            <a:ext cx="528245" cy="395700"/>
            <a:chOff x="4802275" y="274320"/>
            <a:chExt cx="528245" cy="395700"/>
          </a:xfrm>
        </p:grpSpPr>
        <p:cxnSp>
          <p:nvCxnSpPr>
            <p:cNvPr id="718" name="Google Shape;718;p18"/>
            <p:cNvCxnSpPr/>
            <p:nvPr/>
          </p:nvCxnSpPr>
          <p:spPr>
            <a:xfrm flipH="1" rot="10800000">
              <a:off x="4802275" y="517250"/>
              <a:ext cx="509700" cy="900"/>
            </a:xfrm>
            <a:prstGeom prst="straightConnector1">
              <a:avLst/>
            </a:prstGeom>
            <a:noFill/>
            <a:ln cap="flat" cmpd="sng" w="9525">
              <a:solidFill>
                <a:srgbClr val="595959"/>
              </a:solidFill>
              <a:prstDash val="solid"/>
              <a:round/>
              <a:headEnd len="med" w="med" type="none"/>
              <a:tailEnd len="med" w="med" type="triangle"/>
            </a:ln>
          </p:spPr>
        </p:cxnSp>
        <p:grpSp>
          <p:nvGrpSpPr>
            <p:cNvPr id="719" name="Google Shape;719;p18"/>
            <p:cNvGrpSpPr/>
            <p:nvPr/>
          </p:nvGrpSpPr>
          <p:grpSpPr>
            <a:xfrm>
              <a:off x="4974136" y="274320"/>
              <a:ext cx="228554" cy="217239"/>
              <a:chOff x="1190625" y="418900"/>
              <a:chExt cx="5136050" cy="4774475"/>
            </a:xfrm>
          </p:grpSpPr>
          <p:sp>
            <p:nvSpPr>
              <p:cNvPr id="720" name="Google Shape;720;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18"/>
              <p:cNvGrpSpPr/>
              <p:nvPr/>
            </p:nvGrpSpPr>
            <p:grpSpPr>
              <a:xfrm>
                <a:off x="1190625" y="418900"/>
                <a:ext cx="5136050" cy="4774475"/>
                <a:chOff x="1190625" y="418900"/>
                <a:chExt cx="5136050" cy="4774475"/>
              </a:xfrm>
            </p:grpSpPr>
            <p:sp>
              <p:nvSpPr>
                <p:cNvPr id="722" name="Google Shape;722;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4" name="Google Shape;734;p18"/>
            <p:cNvSpPr/>
            <p:nvPr/>
          </p:nvSpPr>
          <p:spPr>
            <a:xfrm>
              <a:off x="4846320" y="50292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2011</a:t>
              </a:r>
              <a:endParaRPr sz="1000"/>
            </a:p>
          </p:txBody>
        </p:sp>
      </p:grpSp>
      <p:cxnSp>
        <p:nvCxnSpPr>
          <p:cNvPr id="735" name="Google Shape;735;p18"/>
          <p:cNvCxnSpPr/>
          <p:nvPr/>
        </p:nvCxnSpPr>
        <p:spPr>
          <a:xfrm flipH="1">
            <a:off x="4801250" y="750700"/>
            <a:ext cx="4500" cy="685800"/>
          </a:xfrm>
          <a:prstGeom prst="straightConnector1">
            <a:avLst/>
          </a:prstGeom>
          <a:noFill/>
          <a:ln cap="flat" cmpd="sng" w="9525">
            <a:solidFill>
              <a:srgbClr val="595959"/>
            </a:solidFill>
            <a:prstDash val="solid"/>
            <a:round/>
            <a:headEnd len="med" w="med" type="none"/>
            <a:tailEnd len="med" w="med" type="none"/>
          </a:ln>
        </p:spPr>
      </p:cxnSp>
      <p:sp>
        <p:nvSpPr>
          <p:cNvPr id="736" name="Google Shape;736;p18"/>
          <p:cNvSpPr/>
          <p:nvPr/>
        </p:nvSpPr>
        <p:spPr>
          <a:xfrm>
            <a:off x="6819575" y="583000"/>
            <a:ext cx="652500" cy="301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SROP</a:t>
            </a:r>
            <a:endParaRPr b="1" sz="1200">
              <a:solidFill>
                <a:srgbClr val="000000"/>
              </a:solidFill>
            </a:endParaRPr>
          </a:p>
        </p:txBody>
      </p:sp>
      <p:cxnSp>
        <p:nvCxnSpPr>
          <p:cNvPr id="737" name="Google Shape;737;p18"/>
          <p:cNvCxnSpPr/>
          <p:nvPr/>
        </p:nvCxnSpPr>
        <p:spPr>
          <a:xfrm flipH="1" rot="10800000">
            <a:off x="6023550" y="764303"/>
            <a:ext cx="786300" cy="900"/>
          </a:xfrm>
          <a:prstGeom prst="straightConnector1">
            <a:avLst/>
          </a:prstGeom>
          <a:noFill/>
          <a:ln cap="flat" cmpd="sng" w="9525">
            <a:solidFill>
              <a:srgbClr val="595959"/>
            </a:solidFill>
            <a:prstDash val="solid"/>
            <a:round/>
            <a:headEnd len="med" w="med" type="none"/>
            <a:tailEnd len="med" w="med" type="triangle"/>
          </a:ln>
        </p:spPr>
      </p:cxnSp>
      <p:grpSp>
        <p:nvGrpSpPr>
          <p:cNvPr id="738" name="Google Shape;738;p18"/>
          <p:cNvGrpSpPr/>
          <p:nvPr/>
        </p:nvGrpSpPr>
        <p:grpSpPr>
          <a:xfrm>
            <a:off x="6326436" y="521373"/>
            <a:ext cx="228554" cy="217239"/>
            <a:chOff x="1190625" y="418900"/>
            <a:chExt cx="5136050" cy="4774475"/>
          </a:xfrm>
        </p:grpSpPr>
        <p:sp>
          <p:nvSpPr>
            <p:cNvPr id="739" name="Google Shape;739;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18"/>
            <p:cNvGrpSpPr/>
            <p:nvPr/>
          </p:nvGrpSpPr>
          <p:grpSpPr>
            <a:xfrm>
              <a:off x="1190625" y="418900"/>
              <a:ext cx="5136050" cy="4774475"/>
              <a:chOff x="1190625" y="418900"/>
              <a:chExt cx="5136050" cy="4774475"/>
            </a:xfrm>
          </p:grpSpPr>
          <p:sp>
            <p:nvSpPr>
              <p:cNvPr id="741" name="Google Shape;741;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3" name="Google Shape;753;p18"/>
          <p:cNvSpPr/>
          <p:nvPr/>
        </p:nvSpPr>
        <p:spPr>
          <a:xfrm>
            <a:off x="6215020" y="773335"/>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2016</a:t>
            </a:r>
            <a:endParaRPr sz="1000"/>
          </a:p>
        </p:txBody>
      </p:sp>
      <p:sp>
        <p:nvSpPr>
          <p:cNvPr id="754" name="Google Shape;754;p18"/>
          <p:cNvSpPr/>
          <p:nvPr/>
        </p:nvSpPr>
        <p:spPr>
          <a:xfrm>
            <a:off x="8073722" y="569649"/>
            <a:ext cx="629100" cy="32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BOP</a:t>
            </a:r>
            <a:endParaRPr b="1" sz="1200">
              <a:solidFill>
                <a:srgbClr val="000000"/>
              </a:solidFill>
            </a:endParaRPr>
          </a:p>
        </p:txBody>
      </p:sp>
      <p:cxnSp>
        <p:nvCxnSpPr>
          <p:cNvPr id="755" name="Google Shape;755;p18"/>
          <p:cNvCxnSpPr/>
          <p:nvPr/>
        </p:nvCxnSpPr>
        <p:spPr>
          <a:xfrm flipH="1" rot="10800000">
            <a:off x="7466451" y="755567"/>
            <a:ext cx="594300" cy="900"/>
          </a:xfrm>
          <a:prstGeom prst="straightConnector1">
            <a:avLst/>
          </a:prstGeom>
          <a:noFill/>
          <a:ln cap="flat" cmpd="sng" w="9525">
            <a:solidFill>
              <a:srgbClr val="595959"/>
            </a:solidFill>
            <a:prstDash val="solid"/>
            <a:round/>
            <a:headEnd len="med" w="med" type="none"/>
            <a:tailEnd len="med" w="med" type="triangle"/>
          </a:ln>
        </p:spPr>
      </p:cxnSp>
      <p:grpSp>
        <p:nvGrpSpPr>
          <p:cNvPr id="756" name="Google Shape;756;p18"/>
          <p:cNvGrpSpPr/>
          <p:nvPr/>
        </p:nvGrpSpPr>
        <p:grpSpPr>
          <a:xfrm>
            <a:off x="7670087" y="512637"/>
            <a:ext cx="228554" cy="217239"/>
            <a:chOff x="1190625" y="418900"/>
            <a:chExt cx="5136050" cy="4774475"/>
          </a:xfrm>
        </p:grpSpPr>
        <p:sp>
          <p:nvSpPr>
            <p:cNvPr id="757" name="Google Shape;757;p18"/>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18"/>
            <p:cNvGrpSpPr/>
            <p:nvPr/>
          </p:nvGrpSpPr>
          <p:grpSpPr>
            <a:xfrm>
              <a:off x="1190625" y="418900"/>
              <a:ext cx="5136050" cy="4774475"/>
              <a:chOff x="1190625" y="418900"/>
              <a:chExt cx="5136050" cy="4774475"/>
            </a:xfrm>
          </p:grpSpPr>
          <p:sp>
            <p:nvSpPr>
              <p:cNvPr id="759" name="Google Shape;759;p18"/>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8"/>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8"/>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8"/>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8"/>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8"/>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8"/>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8"/>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8"/>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8"/>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8"/>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8"/>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1" name="Google Shape;771;p18"/>
          <p:cNvSpPr/>
          <p:nvPr/>
        </p:nvSpPr>
        <p:spPr>
          <a:xfrm>
            <a:off x="7503670" y="741237"/>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2019</a:t>
            </a:r>
            <a:endParaRPr sz="1000"/>
          </a:p>
        </p:txBody>
      </p:sp>
      <p:grpSp>
        <p:nvGrpSpPr>
          <p:cNvPr id="772" name="Google Shape;772;p18"/>
          <p:cNvGrpSpPr/>
          <p:nvPr/>
        </p:nvGrpSpPr>
        <p:grpSpPr>
          <a:xfrm>
            <a:off x="2468880" y="3854881"/>
            <a:ext cx="777182" cy="842584"/>
            <a:chOff x="1753525" y="665425"/>
            <a:chExt cx="4010225" cy="4281425"/>
          </a:xfrm>
        </p:grpSpPr>
        <p:grpSp>
          <p:nvGrpSpPr>
            <p:cNvPr id="773" name="Google Shape;773;p18"/>
            <p:cNvGrpSpPr/>
            <p:nvPr/>
          </p:nvGrpSpPr>
          <p:grpSpPr>
            <a:xfrm>
              <a:off x="1753525" y="665425"/>
              <a:ext cx="4010225" cy="4281425"/>
              <a:chOff x="1753525" y="665425"/>
              <a:chExt cx="4010225" cy="4281425"/>
            </a:xfrm>
          </p:grpSpPr>
          <p:sp>
            <p:nvSpPr>
              <p:cNvPr id="774" name="Google Shape;774;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18"/>
              <p:cNvGrpSpPr/>
              <p:nvPr/>
            </p:nvGrpSpPr>
            <p:grpSpPr>
              <a:xfrm>
                <a:off x="1753525" y="665425"/>
                <a:ext cx="4010225" cy="4281425"/>
                <a:chOff x="1753525" y="665425"/>
                <a:chExt cx="4010225" cy="4281425"/>
              </a:xfrm>
            </p:grpSpPr>
            <p:sp>
              <p:nvSpPr>
                <p:cNvPr id="776" name="Google Shape;776;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4" name="Google Shape;784;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18"/>
          <p:cNvSpPr/>
          <p:nvPr/>
        </p:nvSpPr>
        <p:spPr>
          <a:xfrm>
            <a:off x="8392475" y="2350225"/>
            <a:ext cx="871500" cy="25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Timeline</a:t>
            </a:r>
            <a:endParaRPr b="1" sz="1200"/>
          </a:p>
        </p:txBody>
      </p:sp>
      <p:grpSp>
        <p:nvGrpSpPr>
          <p:cNvPr id="790" name="Google Shape;790;p18"/>
          <p:cNvGrpSpPr/>
          <p:nvPr/>
        </p:nvGrpSpPr>
        <p:grpSpPr>
          <a:xfrm>
            <a:off x="8049462" y="1991676"/>
            <a:ext cx="868800" cy="1849382"/>
            <a:chOff x="690913" y="2460531"/>
            <a:chExt cx="868800" cy="1849382"/>
          </a:xfrm>
        </p:grpSpPr>
        <p:grpSp>
          <p:nvGrpSpPr>
            <p:cNvPr id="791" name="Google Shape;791;p18"/>
            <p:cNvGrpSpPr/>
            <p:nvPr/>
          </p:nvGrpSpPr>
          <p:grpSpPr>
            <a:xfrm>
              <a:off x="1005876" y="2616739"/>
              <a:ext cx="228583" cy="251320"/>
              <a:chOff x="1753525" y="665425"/>
              <a:chExt cx="4010225" cy="4281425"/>
            </a:xfrm>
          </p:grpSpPr>
          <p:grpSp>
            <p:nvGrpSpPr>
              <p:cNvPr id="792" name="Google Shape;792;p18"/>
              <p:cNvGrpSpPr/>
              <p:nvPr/>
            </p:nvGrpSpPr>
            <p:grpSpPr>
              <a:xfrm>
                <a:off x="1753525" y="665425"/>
                <a:ext cx="4010225" cy="4281425"/>
                <a:chOff x="1753525" y="665425"/>
                <a:chExt cx="4010225" cy="4281425"/>
              </a:xfrm>
            </p:grpSpPr>
            <p:sp>
              <p:nvSpPr>
                <p:cNvPr id="793" name="Google Shape;793;p18"/>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18"/>
                <p:cNvGrpSpPr/>
                <p:nvPr/>
              </p:nvGrpSpPr>
              <p:grpSpPr>
                <a:xfrm>
                  <a:off x="1753525" y="665425"/>
                  <a:ext cx="4010225" cy="4281425"/>
                  <a:chOff x="1753525" y="665425"/>
                  <a:chExt cx="4010225" cy="4281425"/>
                </a:xfrm>
              </p:grpSpPr>
              <p:sp>
                <p:nvSpPr>
                  <p:cNvPr id="795" name="Google Shape;795;p18"/>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8"/>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8"/>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3" name="Google Shape;803;p18"/>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18"/>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2021</a:t>
              </a:r>
              <a:endParaRPr sz="1000"/>
            </a:p>
          </p:txBody>
        </p:sp>
        <p:cxnSp>
          <p:nvCxnSpPr>
            <p:cNvPr id="809" name="Google Shape;809;p18"/>
            <p:cNvCxnSpPr>
              <a:endCxn id="810" idx="0"/>
            </p:cNvCxnSpPr>
            <p:nvPr/>
          </p:nvCxnSpPr>
          <p:spPr>
            <a:xfrm>
              <a:off x="1125013" y="2880413"/>
              <a:ext cx="300" cy="1027200"/>
            </a:xfrm>
            <a:prstGeom prst="straightConnector1">
              <a:avLst/>
            </a:prstGeom>
            <a:noFill/>
            <a:ln cap="flat" cmpd="sng" w="9525">
              <a:solidFill>
                <a:srgbClr val="595959"/>
              </a:solidFill>
              <a:prstDash val="solid"/>
              <a:round/>
              <a:headEnd len="med" w="med" type="none"/>
              <a:tailEnd len="med" w="med" type="triangle"/>
            </a:ln>
          </p:spPr>
        </p:cxnSp>
        <p:sp>
          <p:nvSpPr>
            <p:cNvPr id="810" name="Google Shape;810;p18"/>
            <p:cNvSpPr/>
            <p:nvPr/>
          </p:nvSpPr>
          <p:spPr>
            <a:xfrm>
              <a:off x="690913" y="3907613"/>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VIP</a:t>
              </a:r>
              <a:endParaRPr b="1" sz="1100"/>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6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programmer expresses intent when writing a program</a:t>
            </a:r>
            <a:endParaRPr/>
          </a:p>
        </p:txBody>
      </p:sp>
      <p:sp>
        <p:nvSpPr>
          <p:cNvPr id="2292" name="Google Shape;2292;p63"/>
          <p:cNvSpPr txBox="1"/>
          <p:nvPr>
            <p:ph idx="1" type="body"/>
          </p:nvPr>
        </p:nvSpPr>
        <p:spPr>
          <a:xfrm>
            <a:off x="173900" y="719275"/>
            <a:ext cx="63954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When a programmer writes a C/C++ program, each defined variable has a few properties. Some of these are: </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b="1" lang="en"/>
              <a:t>Basic Type:</a:t>
            </a:r>
            <a:r>
              <a:rPr lang="en"/>
              <a:t> </a:t>
            </a:r>
            <a:r>
              <a:rPr lang="en"/>
              <a:t>Each variable must have a specific type, e.g., char, int*.</a:t>
            </a:r>
            <a:r>
              <a:rPr lang="en"/>
              <a:t>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Scope: Scope defines where the variable will be used.</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Permission: We refer to permissions as whether a variable is defined as read or read/write. </a:t>
            </a:r>
            <a:endParaRPr/>
          </a:p>
        </p:txBody>
      </p:sp>
      <p:sp>
        <p:nvSpPr>
          <p:cNvPr id="2293" name="Google Shape;2293;p6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4" name="Google Shape;2294;p63"/>
          <p:cNvPicPr preferRelativeResize="0"/>
          <p:nvPr/>
        </p:nvPicPr>
        <p:blipFill>
          <a:blip r:embed="rId3">
            <a:alphaModFix/>
          </a:blip>
          <a:stretch>
            <a:fillRect/>
          </a:stretch>
        </p:blipFill>
        <p:spPr>
          <a:xfrm>
            <a:off x="7050850" y="563875"/>
            <a:ext cx="1701775" cy="1509900"/>
          </a:xfrm>
          <a:prstGeom prst="rect">
            <a:avLst/>
          </a:prstGeom>
          <a:noFill/>
          <a:ln>
            <a:noFill/>
          </a:ln>
        </p:spPr>
      </p:pic>
      <p:pic>
        <p:nvPicPr>
          <p:cNvPr id="2295" name="Google Shape;2295;p63"/>
          <p:cNvPicPr preferRelativeResize="0"/>
          <p:nvPr/>
        </p:nvPicPr>
        <p:blipFill>
          <a:blip r:embed="rId4">
            <a:alphaModFix/>
          </a:blip>
          <a:stretch>
            <a:fillRect/>
          </a:stretch>
        </p:blipFill>
        <p:spPr>
          <a:xfrm>
            <a:off x="6335200" y="2074775"/>
            <a:ext cx="2685950" cy="1646375"/>
          </a:xfrm>
          <a:prstGeom prst="rect">
            <a:avLst/>
          </a:prstGeom>
          <a:noFill/>
          <a:ln>
            <a:noFill/>
          </a:ln>
        </p:spPr>
      </p:pic>
      <p:pic>
        <p:nvPicPr>
          <p:cNvPr id="2296" name="Google Shape;2296;p63"/>
          <p:cNvPicPr preferRelativeResize="0"/>
          <p:nvPr/>
        </p:nvPicPr>
        <p:blipFill>
          <a:blip r:embed="rId5">
            <a:alphaModFix/>
          </a:blip>
          <a:stretch>
            <a:fillRect/>
          </a:stretch>
        </p:blipFill>
        <p:spPr>
          <a:xfrm>
            <a:off x="7597375" y="3810862"/>
            <a:ext cx="875075" cy="875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6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programmer expresses intent when writing a program</a:t>
            </a:r>
            <a:endParaRPr/>
          </a:p>
        </p:txBody>
      </p:sp>
      <p:sp>
        <p:nvSpPr>
          <p:cNvPr id="2302" name="Google Shape;2302;p64"/>
          <p:cNvSpPr txBox="1"/>
          <p:nvPr>
            <p:ph idx="1" type="body"/>
          </p:nvPr>
        </p:nvSpPr>
        <p:spPr>
          <a:xfrm>
            <a:off x="173900" y="719275"/>
            <a:ext cx="63954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When a programmer writes a C/C++ program, each defined variable has a few properties. Some of these are: </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lang="en"/>
              <a:t>Basic Type: Each variable must have a specific type, e.g., char, int*.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b="1" lang="en"/>
              <a:t>Scope: </a:t>
            </a:r>
            <a:r>
              <a:rPr lang="en"/>
              <a:t>Scope defines where the variable will be used.</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Permission: We refer to permissions as whether a variable is defined as read or read/write. </a:t>
            </a:r>
            <a:endParaRPr/>
          </a:p>
        </p:txBody>
      </p:sp>
      <p:sp>
        <p:nvSpPr>
          <p:cNvPr id="2303" name="Google Shape;2303;p6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4" name="Google Shape;2304;p64"/>
          <p:cNvPicPr preferRelativeResize="0"/>
          <p:nvPr/>
        </p:nvPicPr>
        <p:blipFill>
          <a:blip r:embed="rId3">
            <a:alphaModFix/>
          </a:blip>
          <a:stretch>
            <a:fillRect/>
          </a:stretch>
        </p:blipFill>
        <p:spPr>
          <a:xfrm>
            <a:off x="7050850" y="563875"/>
            <a:ext cx="1701775" cy="1509900"/>
          </a:xfrm>
          <a:prstGeom prst="rect">
            <a:avLst/>
          </a:prstGeom>
          <a:noFill/>
          <a:ln>
            <a:noFill/>
          </a:ln>
        </p:spPr>
      </p:pic>
      <p:pic>
        <p:nvPicPr>
          <p:cNvPr id="2305" name="Google Shape;2305;p64"/>
          <p:cNvPicPr preferRelativeResize="0"/>
          <p:nvPr/>
        </p:nvPicPr>
        <p:blipFill>
          <a:blip r:embed="rId4">
            <a:alphaModFix/>
          </a:blip>
          <a:stretch>
            <a:fillRect/>
          </a:stretch>
        </p:blipFill>
        <p:spPr>
          <a:xfrm>
            <a:off x="6335200" y="2074775"/>
            <a:ext cx="2685950" cy="1646375"/>
          </a:xfrm>
          <a:prstGeom prst="rect">
            <a:avLst/>
          </a:prstGeom>
          <a:noFill/>
          <a:ln>
            <a:noFill/>
          </a:ln>
        </p:spPr>
      </p:pic>
      <p:pic>
        <p:nvPicPr>
          <p:cNvPr id="2306" name="Google Shape;2306;p64"/>
          <p:cNvPicPr preferRelativeResize="0"/>
          <p:nvPr/>
        </p:nvPicPr>
        <p:blipFill>
          <a:blip r:embed="rId5">
            <a:alphaModFix/>
          </a:blip>
          <a:stretch>
            <a:fillRect/>
          </a:stretch>
        </p:blipFill>
        <p:spPr>
          <a:xfrm>
            <a:off x="7597375" y="3810862"/>
            <a:ext cx="875075" cy="875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6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programmer expresses intent when writing a program</a:t>
            </a:r>
            <a:endParaRPr/>
          </a:p>
        </p:txBody>
      </p:sp>
      <p:sp>
        <p:nvSpPr>
          <p:cNvPr id="2312" name="Google Shape;2312;p65"/>
          <p:cNvSpPr txBox="1"/>
          <p:nvPr>
            <p:ph idx="1" type="body"/>
          </p:nvPr>
        </p:nvSpPr>
        <p:spPr>
          <a:xfrm>
            <a:off x="173900" y="719275"/>
            <a:ext cx="6504000" cy="39666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When a programmer writes a C/C++ program, each defined variable has a few properties. Some of these are: </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lang="en"/>
              <a:t>Basic Type: Each variable must have a specific type, e.g., char, int*.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lang="en"/>
              <a:t>Scope:</a:t>
            </a:r>
            <a:r>
              <a:rPr b="1" lang="en"/>
              <a:t> </a:t>
            </a:r>
            <a:r>
              <a:rPr lang="en"/>
              <a:t>Scope defines where the variable will be used.</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b="1" lang="en"/>
              <a:t>Permission:</a:t>
            </a:r>
            <a:r>
              <a:rPr lang="en"/>
              <a:t> We refer to permissions as whether a variable is defined as read or read/write. </a:t>
            </a:r>
            <a:endParaRPr/>
          </a:p>
        </p:txBody>
      </p:sp>
      <p:sp>
        <p:nvSpPr>
          <p:cNvPr id="2313" name="Google Shape;2313;p6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14" name="Google Shape;2314;p65"/>
          <p:cNvPicPr preferRelativeResize="0"/>
          <p:nvPr/>
        </p:nvPicPr>
        <p:blipFill>
          <a:blip r:embed="rId3">
            <a:alphaModFix/>
          </a:blip>
          <a:stretch>
            <a:fillRect/>
          </a:stretch>
        </p:blipFill>
        <p:spPr>
          <a:xfrm>
            <a:off x="7050850" y="563875"/>
            <a:ext cx="1701775" cy="1509900"/>
          </a:xfrm>
          <a:prstGeom prst="rect">
            <a:avLst/>
          </a:prstGeom>
          <a:noFill/>
          <a:ln>
            <a:noFill/>
          </a:ln>
        </p:spPr>
      </p:pic>
      <p:pic>
        <p:nvPicPr>
          <p:cNvPr id="2315" name="Google Shape;2315;p65"/>
          <p:cNvPicPr preferRelativeResize="0"/>
          <p:nvPr/>
        </p:nvPicPr>
        <p:blipFill>
          <a:blip r:embed="rId4">
            <a:alphaModFix/>
          </a:blip>
          <a:stretch>
            <a:fillRect/>
          </a:stretch>
        </p:blipFill>
        <p:spPr>
          <a:xfrm>
            <a:off x="6335200" y="2074775"/>
            <a:ext cx="2685950" cy="1646375"/>
          </a:xfrm>
          <a:prstGeom prst="rect">
            <a:avLst/>
          </a:prstGeom>
          <a:noFill/>
          <a:ln>
            <a:noFill/>
          </a:ln>
        </p:spPr>
      </p:pic>
      <p:pic>
        <p:nvPicPr>
          <p:cNvPr id="2316" name="Google Shape;2316;p65"/>
          <p:cNvPicPr preferRelativeResize="0"/>
          <p:nvPr/>
        </p:nvPicPr>
        <p:blipFill>
          <a:blip r:embed="rId5">
            <a:alphaModFix/>
          </a:blip>
          <a:stretch>
            <a:fillRect/>
          </a:stretch>
        </p:blipFill>
        <p:spPr>
          <a:xfrm>
            <a:off x="7597375" y="3810862"/>
            <a:ext cx="875075" cy="875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6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programmer expresses intent when writing a program</a:t>
            </a:r>
            <a:endParaRPr/>
          </a:p>
        </p:txBody>
      </p:sp>
      <p:sp>
        <p:nvSpPr>
          <p:cNvPr id="2322" name="Google Shape;2322;p66"/>
          <p:cNvSpPr txBox="1"/>
          <p:nvPr>
            <p:ph idx="1" type="body"/>
          </p:nvPr>
        </p:nvSpPr>
        <p:spPr>
          <a:xfrm>
            <a:off x="173900" y="719275"/>
            <a:ext cx="6108300" cy="3416400"/>
          </a:xfrm>
          <a:prstGeom prst="rect">
            <a:avLst/>
          </a:prstGeom>
        </p:spPr>
        <p:txBody>
          <a:bodyPr anchorCtr="0" anchor="t" bIns="27425" lIns="36575" spcFirstLastPara="1" rIns="27425" wrap="square" tIns="27425">
            <a:noAutofit/>
          </a:bodyPr>
          <a:lstStyle/>
          <a:p>
            <a:pPr indent="-387350" lvl="0" marL="457200" rtl="0" algn="l">
              <a:spcBef>
                <a:spcPts val="0"/>
              </a:spcBef>
              <a:spcAft>
                <a:spcPts val="0"/>
              </a:spcAft>
              <a:buSzPts val="2500"/>
              <a:buChar char="●"/>
            </a:pPr>
            <a:r>
              <a:rPr lang="en" sz="2500"/>
              <a:t>Programmer </a:t>
            </a:r>
            <a:r>
              <a:rPr b="1" lang="en" sz="2500" u="sng"/>
              <a:t>intent</a:t>
            </a:r>
            <a:r>
              <a:rPr lang="en" sz="2500"/>
              <a:t> gets lost at runtime!</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 sz="2500"/>
              <a:t>What if we </a:t>
            </a:r>
            <a:r>
              <a:rPr b="1" lang="en" sz="2500" u="sng"/>
              <a:t>bring back</a:t>
            </a:r>
            <a:r>
              <a:rPr lang="en" sz="2500"/>
              <a:t> the programmer’s intent to the </a:t>
            </a:r>
            <a:r>
              <a:rPr b="1" lang="en" sz="2500" u="sng"/>
              <a:t>runtime</a:t>
            </a:r>
            <a:r>
              <a:rPr lang="en" sz="2500"/>
              <a:t>?</a:t>
            </a:r>
            <a:endParaRPr sz="2500"/>
          </a:p>
        </p:txBody>
      </p:sp>
      <p:sp>
        <p:nvSpPr>
          <p:cNvPr id="2323" name="Google Shape;2323;p6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24" name="Google Shape;2324;p66"/>
          <p:cNvPicPr preferRelativeResize="0"/>
          <p:nvPr/>
        </p:nvPicPr>
        <p:blipFill>
          <a:blip r:embed="rId3">
            <a:alphaModFix/>
          </a:blip>
          <a:stretch>
            <a:fillRect/>
          </a:stretch>
        </p:blipFill>
        <p:spPr>
          <a:xfrm>
            <a:off x="6810950" y="719275"/>
            <a:ext cx="1537574" cy="1537574"/>
          </a:xfrm>
          <a:prstGeom prst="rect">
            <a:avLst/>
          </a:prstGeom>
          <a:noFill/>
          <a:ln>
            <a:noFill/>
          </a:ln>
        </p:spPr>
      </p:pic>
      <p:pic>
        <p:nvPicPr>
          <p:cNvPr id="2325" name="Google Shape;2325;p66"/>
          <p:cNvPicPr preferRelativeResize="0"/>
          <p:nvPr/>
        </p:nvPicPr>
        <p:blipFill>
          <a:blip r:embed="rId4">
            <a:alphaModFix/>
          </a:blip>
          <a:stretch>
            <a:fillRect/>
          </a:stretch>
        </p:blipFill>
        <p:spPr>
          <a:xfrm>
            <a:off x="6773525" y="2682725"/>
            <a:ext cx="1612425" cy="1612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6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Scope-Type Integrity (STI) </a:t>
            </a:r>
            <a:endParaRPr/>
          </a:p>
        </p:txBody>
      </p:sp>
      <p:sp>
        <p:nvSpPr>
          <p:cNvPr id="2331" name="Google Shape;2331;p67"/>
          <p:cNvSpPr txBox="1"/>
          <p:nvPr>
            <p:ph idx="1" type="body"/>
          </p:nvPr>
        </p:nvSpPr>
        <p:spPr>
          <a:xfrm>
            <a:off x="173900" y="719275"/>
            <a:ext cx="64944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A</a:t>
            </a:r>
            <a:r>
              <a:rPr lang="en"/>
              <a:t> new defense policy that enforces pointers to conform to the </a:t>
            </a:r>
            <a:r>
              <a:rPr b="1" lang="en"/>
              <a:t>programmer’s intended manner</a:t>
            </a:r>
            <a:r>
              <a:rPr lang="en"/>
              <a:t>, by utilizing </a:t>
            </a:r>
            <a:r>
              <a:rPr b="1" lang="en"/>
              <a:t>scope</a:t>
            </a:r>
            <a:r>
              <a:rPr lang="en"/>
              <a:t>, </a:t>
            </a:r>
            <a:r>
              <a:rPr b="1" lang="en"/>
              <a:t>type</a:t>
            </a:r>
            <a:r>
              <a:rPr lang="en"/>
              <a:t>, and </a:t>
            </a:r>
            <a:r>
              <a:rPr b="1" lang="en"/>
              <a:t>permission</a:t>
            </a:r>
            <a:r>
              <a:rPr lang="en"/>
              <a:t> information.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This allows STI to defeat advanced pointer attacks since these attacks typically violate either the scope, type, or permission.</a:t>
            </a:r>
            <a:endParaRPr/>
          </a:p>
        </p:txBody>
      </p:sp>
      <p:sp>
        <p:nvSpPr>
          <p:cNvPr id="2332" name="Google Shape;2332;p6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33" name="Google Shape;2333;p67"/>
          <p:cNvPicPr preferRelativeResize="0"/>
          <p:nvPr/>
        </p:nvPicPr>
        <p:blipFill>
          <a:blip r:embed="rId3">
            <a:alphaModFix/>
          </a:blip>
          <a:stretch>
            <a:fillRect/>
          </a:stretch>
        </p:blipFill>
        <p:spPr>
          <a:xfrm>
            <a:off x="6873925" y="1110400"/>
            <a:ext cx="1840076" cy="18400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6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Runtime Scope-Type Integrity (RSTI) </a:t>
            </a:r>
            <a:endParaRPr/>
          </a:p>
        </p:txBody>
      </p:sp>
      <p:sp>
        <p:nvSpPr>
          <p:cNvPr id="2339" name="Google Shape;2339;p68"/>
          <p:cNvSpPr txBox="1"/>
          <p:nvPr>
            <p:ph idx="1" type="body"/>
          </p:nvPr>
        </p:nvSpPr>
        <p:spPr>
          <a:xfrm>
            <a:off x="173900" y="719275"/>
            <a:ext cx="85980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RSTI leverages ARM Pointer Authentication (PA) to generate Pointer Authentication Codes (PACs), based on the information from STI, and place these PACs at the top bits of the pointer.</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At runtime, the PACs are then checked to ensure pointer usage complies with STI.</a:t>
            </a:r>
            <a:endParaRPr/>
          </a:p>
        </p:txBody>
      </p:sp>
      <p:sp>
        <p:nvSpPr>
          <p:cNvPr id="2340" name="Google Shape;2340;p6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41" name="Google Shape;2341;p68"/>
          <p:cNvPicPr preferRelativeResize="0"/>
          <p:nvPr/>
        </p:nvPicPr>
        <p:blipFill>
          <a:blip r:embed="rId3">
            <a:alphaModFix/>
          </a:blip>
          <a:stretch>
            <a:fillRect/>
          </a:stretch>
        </p:blipFill>
        <p:spPr>
          <a:xfrm>
            <a:off x="5845975" y="3631833"/>
            <a:ext cx="2488069" cy="74351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6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Design goals</a:t>
            </a:r>
            <a:endParaRPr/>
          </a:p>
        </p:txBody>
      </p:sp>
      <p:sp>
        <p:nvSpPr>
          <p:cNvPr id="2347" name="Google Shape;2347;p69"/>
          <p:cNvSpPr txBox="1"/>
          <p:nvPr>
            <p:ph idx="1" type="body"/>
          </p:nvPr>
        </p:nvSpPr>
        <p:spPr>
          <a:xfrm>
            <a:off x="173900" y="719275"/>
            <a:ext cx="8346600" cy="4212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The main goal of RSTI is to protect </a:t>
            </a:r>
            <a:r>
              <a:rPr b="1" lang="en" u="sng"/>
              <a:t>all pointers</a:t>
            </a:r>
            <a:r>
              <a:rPr lang="en"/>
              <a:t> in a program from memory corruption attacks.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In summary, our main goals are: </a:t>
            </a:r>
            <a:endParaRPr/>
          </a:p>
          <a:p>
            <a:pPr indent="-317500" lvl="1" marL="914400" rtl="0" algn="l">
              <a:spcBef>
                <a:spcPts val="0"/>
              </a:spcBef>
              <a:spcAft>
                <a:spcPts val="0"/>
              </a:spcAft>
              <a:buSzPts val="1400"/>
              <a:buChar char="○"/>
            </a:pPr>
            <a:r>
              <a:rPr b="1" lang="en"/>
              <a:t>Completeness:</a:t>
            </a:r>
            <a:r>
              <a:rPr lang="en"/>
              <a:t> Protection of all pointers in a program.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b="1" lang="en"/>
              <a:t>Little reliance on external metadata: </a:t>
            </a:r>
            <a:r>
              <a:rPr lang="en"/>
              <a:t>Eliminate metadata lookup overhead and attacks on the metadata. </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b="1" lang="en"/>
              <a:t>High performance:</a:t>
            </a:r>
            <a:r>
              <a:rPr lang="en"/>
              <a:t> Keep runtime overhead as low as possible.</a:t>
            </a:r>
            <a:endParaRPr/>
          </a:p>
          <a:p>
            <a:pPr indent="0" lvl="0" marL="914400" rtl="0" algn="l">
              <a:spcBef>
                <a:spcPts val="0"/>
              </a:spcBef>
              <a:spcAft>
                <a:spcPts val="0"/>
              </a:spcAft>
              <a:buNone/>
            </a:pPr>
            <a:r>
              <a:t/>
            </a:r>
            <a:endParaRPr/>
          </a:p>
          <a:p>
            <a:pPr indent="-317500" lvl="1" marL="914400" rtl="0" algn="l">
              <a:spcBef>
                <a:spcPts val="0"/>
              </a:spcBef>
              <a:spcAft>
                <a:spcPts val="0"/>
              </a:spcAft>
              <a:buSzPts val="1400"/>
              <a:buChar char="○"/>
            </a:pPr>
            <a:r>
              <a:rPr b="1" lang="en"/>
              <a:t>Compatibility:</a:t>
            </a:r>
            <a:r>
              <a:rPr lang="en"/>
              <a:t> Allow protection of legacy (C/C++) programs without needing programmer annotations.</a:t>
            </a:r>
            <a:endParaRPr/>
          </a:p>
        </p:txBody>
      </p:sp>
      <p:sp>
        <p:nvSpPr>
          <p:cNvPr id="2348" name="Google Shape;2348;p6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7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Extracting scope, type and permission</a:t>
            </a:r>
            <a:endParaRPr/>
          </a:p>
        </p:txBody>
      </p:sp>
      <p:sp>
        <p:nvSpPr>
          <p:cNvPr id="2354" name="Google Shape;2354;p70"/>
          <p:cNvSpPr txBox="1"/>
          <p:nvPr>
            <p:ph idx="1" type="body"/>
          </p:nvPr>
        </p:nvSpPr>
        <p:spPr>
          <a:xfrm>
            <a:off x="173900" y="719275"/>
            <a:ext cx="4168800" cy="3416400"/>
          </a:xfrm>
          <a:prstGeom prst="rect">
            <a:avLst/>
          </a:prstGeom>
        </p:spPr>
        <p:txBody>
          <a:bodyPr anchorCtr="0" anchor="t" bIns="27425" lIns="36575" spcFirstLastPara="1" rIns="27425" wrap="square" tIns="27425">
            <a:noAutofit/>
          </a:bodyPr>
          <a:lstStyle/>
          <a:p>
            <a:pPr indent="-361950" lvl="0" marL="457200" rtl="0" algn="l">
              <a:spcBef>
                <a:spcPts val="0"/>
              </a:spcBef>
              <a:spcAft>
                <a:spcPts val="0"/>
              </a:spcAft>
              <a:buSzPts val="2100"/>
              <a:buChar char="●"/>
            </a:pPr>
            <a:r>
              <a:rPr lang="en" sz="2100"/>
              <a:t>LLVM Intermediate Representation (IR)</a:t>
            </a:r>
            <a:endParaRPr sz="2100"/>
          </a:p>
          <a:p>
            <a:pPr indent="0" lvl="0" marL="457200" rtl="0" algn="l">
              <a:spcBef>
                <a:spcPts val="0"/>
              </a:spcBef>
              <a:spcAft>
                <a:spcPts val="0"/>
              </a:spcAft>
              <a:buNone/>
            </a:pPr>
            <a:r>
              <a:t/>
            </a:r>
            <a:endParaRPr sz="2100"/>
          </a:p>
          <a:p>
            <a:pPr indent="0" lvl="0" marL="457200" rtl="0" algn="l">
              <a:spcBef>
                <a:spcPts val="0"/>
              </a:spcBef>
              <a:spcAft>
                <a:spcPts val="0"/>
              </a:spcAft>
              <a:buNone/>
            </a:pPr>
            <a:r>
              <a:t/>
            </a:r>
            <a:endParaRPr sz="2100"/>
          </a:p>
          <a:p>
            <a:pPr indent="-361950" lvl="0" marL="457200" rtl="0" algn="l">
              <a:spcBef>
                <a:spcPts val="0"/>
              </a:spcBef>
              <a:spcAft>
                <a:spcPts val="0"/>
              </a:spcAft>
              <a:buSzPts val="2100"/>
              <a:buChar char="●"/>
            </a:pPr>
            <a:r>
              <a:rPr lang="en" sz="2100"/>
              <a:t>LLVM debug metadata</a:t>
            </a:r>
            <a:endParaRPr sz="2100"/>
          </a:p>
        </p:txBody>
      </p:sp>
      <p:sp>
        <p:nvSpPr>
          <p:cNvPr id="2355" name="Google Shape;2355;p7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56" name="Google Shape;2356;p70"/>
          <p:cNvPicPr preferRelativeResize="0"/>
          <p:nvPr/>
        </p:nvPicPr>
        <p:blipFill>
          <a:blip r:embed="rId3">
            <a:alphaModFix/>
          </a:blip>
          <a:stretch>
            <a:fillRect/>
          </a:stretch>
        </p:blipFill>
        <p:spPr>
          <a:xfrm>
            <a:off x="4513576" y="648912"/>
            <a:ext cx="4549326" cy="4077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7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Overview</a:t>
            </a:r>
            <a:endParaRPr/>
          </a:p>
        </p:txBody>
      </p:sp>
      <p:sp>
        <p:nvSpPr>
          <p:cNvPr id="2362" name="Google Shape;2362;p7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63" name="Google Shape;2363;p71"/>
          <p:cNvPicPr preferRelativeResize="0"/>
          <p:nvPr/>
        </p:nvPicPr>
        <p:blipFill>
          <a:blip r:embed="rId3">
            <a:alphaModFix/>
          </a:blip>
          <a:stretch>
            <a:fillRect/>
          </a:stretch>
        </p:blipFill>
        <p:spPr>
          <a:xfrm>
            <a:off x="152400" y="801300"/>
            <a:ext cx="8839201" cy="330944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7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Type</a:t>
            </a:r>
            <a:endParaRPr/>
          </a:p>
        </p:txBody>
      </p:sp>
      <p:sp>
        <p:nvSpPr>
          <p:cNvPr id="2369" name="Google Shape;2369;p72"/>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A</a:t>
            </a:r>
            <a:r>
              <a:rPr lang="en"/>
              <a:t> pointer type which restricts a pointer to conform to the scope-type information. If a pointer does not have the intended RSTI-type, RSTI will detect that the pointer has been tampered with.</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RSTI is enforced with ARM’s Pointer authentication by adding the RSTI-type to the modifier.</a:t>
            </a:r>
            <a:endParaRPr/>
          </a:p>
        </p:txBody>
      </p:sp>
      <p:sp>
        <p:nvSpPr>
          <p:cNvPr id="2370" name="Google Shape;2370;p7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71" name="Google Shape;2371;p72"/>
          <p:cNvPicPr preferRelativeResize="0"/>
          <p:nvPr/>
        </p:nvPicPr>
        <p:blipFill>
          <a:blip r:embed="rId3">
            <a:alphaModFix/>
          </a:blip>
          <a:stretch>
            <a:fillRect/>
          </a:stretch>
        </p:blipFill>
        <p:spPr>
          <a:xfrm>
            <a:off x="467620" y="2858820"/>
            <a:ext cx="3824875" cy="1562300"/>
          </a:xfrm>
          <a:prstGeom prst="rect">
            <a:avLst/>
          </a:prstGeom>
          <a:noFill/>
          <a:ln>
            <a:noFill/>
          </a:ln>
        </p:spPr>
      </p:pic>
      <p:sp>
        <p:nvSpPr>
          <p:cNvPr id="2372" name="Google Shape;2372;p72"/>
          <p:cNvSpPr/>
          <p:nvPr/>
        </p:nvSpPr>
        <p:spPr>
          <a:xfrm>
            <a:off x="5859600" y="3390900"/>
            <a:ext cx="1644300" cy="623700"/>
          </a:xfrm>
          <a:prstGeom prst="roundRect">
            <a:avLst>
              <a:gd fmla="val 16667" name="adj"/>
            </a:avLst>
          </a:prstGeom>
          <a:solidFill>
            <a:srgbClr val="E7837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Cryptographic algorithm</a:t>
            </a:r>
            <a:endParaRPr sz="1800">
              <a:latin typeface="Calibri"/>
              <a:ea typeface="Calibri"/>
              <a:cs typeface="Calibri"/>
              <a:sym typeface="Calibri"/>
            </a:endParaRPr>
          </a:p>
        </p:txBody>
      </p:sp>
      <p:sp>
        <p:nvSpPr>
          <p:cNvPr id="2373" name="Google Shape;2373;p72"/>
          <p:cNvSpPr/>
          <p:nvPr/>
        </p:nvSpPr>
        <p:spPr>
          <a:xfrm>
            <a:off x="5025600" y="43695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               Address</a:t>
            </a:r>
            <a:endParaRPr sz="1800"/>
          </a:p>
        </p:txBody>
      </p:sp>
      <p:sp>
        <p:nvSpPr>
          <p:cNvPr id="2374" name="Google Shape;2374;p72"/>
          <p:cNvSpPr/>
          <p:nvPr/>
        </p:nvSpPr>
        <p:spPr>
          <a:xfrm>
            <a:off x="5025600" y="4369500"/>
            <a:ext cx="981900" cy="268800"/>
          </a:xfrm>
          <a:prstGeom prst="roundRect">
            <a:avLst>
              <a:gd fmla="val 16667" name="adj"/>
            </a:avLst>
          </a:prstGeom>
          <a:solidFill>
            <a:srgbClr val="6BA0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PAC</a:t>
            </a:r>
            <a:endParaRPr sz="1800">
              <a:latin typeface="Calibri"/>
              <a:ea typeface="Calibri"/>
              <a:cs typeface="Calibri"/>
              <a:sym typeface="Calibri"/>
            </a:endParaRPr>
          </a:p>
        </p:txBody>
      </p:sp>
      <p:sp>
        <p:nvSpPr>
          <p:cNvPr id="2375" name="Google Shape;2375;p72"/>
          <p:cNvSpPr/>
          <p:nvPr/>
        </p:nvSpPr>
        <p:spPr>
          <a:xfrm>
            <a:off x="5024100" y="2819100"/>
            <a:ext cx="3314700" cy="268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Address</a:t>
            </a:r>
            <a:endParaRPr sz="1800"/>
          </a:p>
        </p:txBody>
      </p:sp>
      <p:sp>
        <p:nvSpPr>
          <p:cNvPr id="2376" name="Google Shape;2376;p72"/>
          <p:cNvSpPr/>
          <p:nvPr/>
        </p:nvSpPr>
        <p:spPr>
          <a:xfrm>
            <a:off x="4758300" y="3390900"/>
            <a:ext cx="842400" cy="623700"/>
          </a:xfrm>
          <a:prstGeom prst="roundRect">
            <a:avLst>
              <a:gd fmla="val 16667" name="adj"/>
            </a:avLst>
          </a:prstGeom>
          <a:solidFill>
            <a:srgbClr val="026F58">
              <a:alpha val="8095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Secret Key</a:t>
            </a:r>
            <a:endParaRPr sz="1800">
              <a:latin typeface="Calibri"/>
              <a:ea typeface="Calibri"/>
              <a:cs typeface="Calibri"/>
              <a:sym typeface="Calibri"/>
            </a:endParaRPr>
          </a:p>
        </p:txBody>
      </p:sp>
      <p:sp>
        <p:nvSpPr>
          <p:cNvPr id="2377" name="Google Shape;2377;p72"/>
          <p:cNvSpPr/>
          <p:nvPr/>
        </p:nvSpPr>
        <p:spPr>
          <a:xfrm>
            <a:off x="7771500" y="3390900"/>
            <a:ext cx="1070700" cy="623700"/>
          </a:xfrm>
          <a:prstGeom prst="roundRect">
            <a:avLst>
              <a:gd fmla="val 16667" name="adj"/>
            </a:avLst>
          </a:prstGeom>
          <a:solidFill>
            <a:srgbClr val="706BB1">
              <a:alpha val="922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Modifier</a:t>
            </a:r>
            <a:endParaRPr sz="1800">
              <a:latin typeface="Calibri"/>
              <a:ea typeface="Calibri"/>
              <a:cs typeface="Calibri"/>
              <a:sym typeface="Calibri"/>
            </a:endParaRPr>
          </a:p>
        </p:txBody>
      </p:sp>
      <p:cxnSp>
        <p:nvCxnSpPr>
          <p:cNvPr id="2378" name="Google Shape;2378;p72"/>
          <p:cNvCxnSpPr>
            <a:stCxn id="2376" idx="3"/>
            <a:endCxn id="2372" idx="1"/>
          </p:cNvCxnSpPr>
          <p:nvPr/>
        </p:nvCxnSpPr>
        <p:spPr>
          <a:xfrm>
            <a:off x="5600700" y="3702750"/>
            <a:ext cx="258900" cy="0"/>
          </a:xfrm>
          <a:prstGeom prst="straightConnector1">
            <a:avLst/>
          </a:prstGeom>
          <a:noFill/>
          <a:ln cap="flat" cmpd="sng" w="9525">
            <a:solidFill>
              <a:schemeClr val="dk1"/>
            </a:solidFill>
            <a:prstDash val="solid"/>
            <a:round/>
            <a:headEnd len="med" w="med" type="none"/>
            <a:tailEnd len="med" w="med" type="triangle"/>
          </a:ln>
        </p:spPr>
      </p:cxnSp>
      <p:cxnSp>
        <p:nvCxnSpPr>
          <p:cNvPr id="2379" name="Google Shape;2379;p72"/>
          <p:cNvCxnSpPr>
            <a:stCxn id="2375" idx="2"/>
            <a:endCxn id="2372" idx="0"/>
          </p:cNvCxnSpPr>
          <p:nvPr/>
        </p:nvCxnSpPr>
        <p:spPr>
          <a:xfrm>
            <a:off x="6681450" y="3087900"/>
            <a:ext cx="300" cy="303000"/>
          </a:xfrm>
          <a:prstGeom prst="straightConnector1">
            <a:avLst/>
          </a:prstGeom>
          <a:noFill/>
          <a:ln cap="flat" cmpd="sng" w="9525">
            <a:solidFill>
              <a:schemeClr val="dk1"/>
            </a:solidFill>
            <a:prstDash val="solid"/>
            <a:round/>
            <a:headEnd len="med" w="med" type="none"/>
            <a:tailEnd len="med" w="med" type="triangle"/>
          </a:ln>
        </p:spPr>
      </p:cxnSp>
      <p:cxnSp>
        <p:nvCxnSpPr>
          <p:cNvPr id="2380" name="Google Shape;2380;p72"/>
          <p:cNvCxnSpPr/>
          <p:nvPr/>
        </p:nvCxnSpPr>
        <p:spPr>
          <a:xfrm>
            <a:off x="6681750" y="4014600"/>
            <a:ext cx="1200" cy="354900"/>
          </a:xfrm>
          <a:prstGeom prst="straightConnector1">
            <a:avLst/>
          </a:prstGeom>
          <a:noFill/>
          <a:ln cap="flat" cmpd="sng" w="9525">
            <a:solidFill>
              <a:schemeClr val="dk1"/>
            </a:solidFill>
            <a:prstDash val="solid"/>
            <a:round/>
            <a:headEnd len="med" w="med" type="none"/>
            <a:tailEnd len="med" w="med" type="triangle"/>
          </a:ln>
        </p:spPr>
      </p:cxnSp>
      <p:cxnSp>
        <p:nvCxnSpPr>
          <p:cNvPr id="2381" name="Google Shape;2381;p72"/>
          <p:cNvCxnSpPr>
            <a:stCxn id="2377" idx="1"/>
            <a:endCxn id="2372" idx="3"/>
          </p:cNvCxnSpPr>
          <p:nvPr/>
        </p:nvCxnSpPr>
        <p:spPr>
          <a:xfrm rot="10800000">
            <a:off x="7503900" y="3702750"/>
            <a:ext cx="267600" cy="0"/>
          </a:xfrm>
          <a:prstGeom prst="straightConnector1">
            <a:avLst/>
          </a:prstGeom>
          <a:noFill/>
          <a:ln cap="flat" cmpd="sng" w="9525">
            <a:solidFill>
              <a:schemeClr val="dk1"/>
            </a:solidFill>
            <a:prstDash val="solid"/>
            <a:round/>
            <a:headEnd len="med" w="med" type="none"/>
            <a:tailEnd len="med" w="med" type="triangle"/>
          </a:ln>
        </p:spPr>
      </p:cxnSp>
      <p:sp>
        <p:nvSpPr>
          <p:cNvPr id="2382" name="Google Shape;2382;p72"/>
          <p:cNvSpPr txBox="1"/>
          <p:nvPr/>
        </p:nvSpPr>
        <p:spPr>
          <a:xfrm>
            <a:off x="4969950" y="3929350"/>
            <a:ext cx="39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Key</a:t>
            </a:r>
            <a:endParaRPr sz="900"/>
          </a:p>
        </p:txBody>
      </p:sp>
      <p:sp>
        <p:nvSpPr>
          <p:cNvPr id="2383" name="Google Shape;2383;p72"/>
          <p:cNvSpPr txBox="1"/>
          <p:nvPr/>
        </p:nvSpPr>
        <p:spPr>
          <a:xfrm>
            <a:off x="6616426"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Hash</a:t>
            </a:r>
            <a:endParaRPr sz="900"/>
          </a:p>
        </p:txBody>
      </p:sp>
      <p:sp>
        <p:nvSpPr>
          <p:cNvPr id="2384" name="Google Shape;2384;p72"/>
          <p:cNvSpPr txBox="1"/>
          <p:nvPr/>
        </p:nvSpPr>
        <p:spPr>
          <a:xfrm>
            <a:off x="8093659" y="3929342"/>
            <a:ext cx="45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Salt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9"/>
          <p:cNvSpPr txBox="1"/>
          <p:nvPr>
            <p:ph type="title"/>
          </p:nvPr>
        </p:nvSpPr>
        <p:spPr>
          <a:xfrm>
            <a:off x="173899" y="76200"/>
            <a:ext cx="720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State-of-the-art memory corruption defenses</a:t>
            </a:r>
            <a:endParaRPr sz="2500"/>
          </a:p>
        </p:txBody>
      </p:sp>
      <p:sp>
        <p:nvSpPr>
          <p:cNvPr id="816" name="Google Shape;816;p1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19"/>
          <p:cNvSpPr txBox="1"/>
          <p:nvPr/>
        </p:nvSpPr>
        <p:spPr>
          <a:xfrm>
            <a:off x="7026125" y="2646575"/>
            <a:ext cx="2060400" cy="13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818" name="Google Shape;818;p19"/>
          <p:cNvCxnSpPr/>
          <p:nvPr/>
        </p:nvCxnSpPr>
        <p:spPr>
          <a:xfrm flipH="1" rot="10800000">
            <a:off x="698550" y="2271727"/>
            <a:ext cx="8202300" cy="12600"/>
          </a:xfrm>
          <a:prstGeom prst="straightConnector1">
            <a:avLst/>
          </a:prstGeom>
          <a:noFill/>
          <a:ln cap="flat" cmpd="sng" w="28575">
            <a:solidFill>
              <a:srgbClr val="595959"/>
            </a:solidFill>
            <a:prstDash val="solid"/>
            <a:round/>
            <a:headEnd len="med" w="med" type="none"/>
            <a:tailEnd len="med" w="med" type="triangle"/>
          </a:ln>
        </p:spPr>
      </p:cxnSp>
      <p:grpSp>
        <p:nvGrpSpPr>
          <p:cNvPr id="819" name="Google Shape;819;p19"/>
          <p:cNvGrpSpPr/>
          <p:nvPr/>
        </p:nvGrpSpPr>
        <p:grpSpPr>
          <a:xfrm>
            <a:off x="397050" y="1435927"/>
            <a:ext cx="871500" cy="1116909"/>
            <a:chOff x="397050" y="1893975"/>
            <a:chExt cx="871500" cy="1116909"/>
          </a:xfrm>
        </p:grpSpPr>
        <p:grpSp>
          <p:nvGrpSpPr>
            <p:cNvPr id="820" name="Google Shape;820;p19"/>
            <p:cNvGrpSpPr/>
            <p:nvPr/>
          </p:nvGrpSpPr>
          <p:grpSpPr>
            <a:xfrm>
              <a:off x="718516" y="2632708"/>
              <a:ext cx="228554" cy="217239"/>
              <a:chOff x="1190625" y="418900"/>
              <a:chExt cx="5136050" cy="4774475"/>
            </a:xfrm>
          </p:grpSpPr>
          <p:sp>
            <p:nvSpPr>
              <p:cNvPr id="821" name="Google Shape;821;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19"/>
              <p:cNvGrpSpPr/>
              <p:nvPr/>
            </p:nvGrpSpPr>
            <p:grpSpPr>
              <a:xfrm>
                <a:off x="1190625" y="418900"/>
                <a:ext cx="5136050" cy="4774475"/>
                <a:chOff x="1190625" y="418900"/>
                <a:chExt cx="5136050" cy="4774475"/>
              </a:xfrm>
            </p:grpSpPr>
            <p:sp>
              <p:nvSpPr>
                <p:cNvPr id="823" name="Google Shape;823;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35" name="Google Shape;835;p19"/>
            <p:cNvCxnSpPr>
              <a:endCxn id="836"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837" name="Google Shape;837;p19"/>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1988</a:t>
              </a:r>
              <a:endParaRPr sz="1000"/>
            </a:p>
          </p:txBody>
        </p:sp>
        <p:sp>
          <p:nvSpPr>
            <p:cNvPr id="836" name="Google Shape;836;p19"/>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Code Injection</a:t>
              </a:r>
              <a:endParaRPr b="1" sz="1200"/>
            </a:p>
          </p:txBody>
        </p:sp>
      </p:grpSp>
      <p:sp>
        <p:nvSpPr>
          <p:cNvPr id="838" name="Google Shape;838;p19"/>
          <p:cNvSpPr/>
          <p:nvPr/>
        </p:nvSpPr>
        <p:spPr>
          <a:xfrm>
            <a:off x="63150" y="1991677"/>
            <a:ext cx="629100" cy="572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The First doc. Overflow Attack</a:t>
            </a:r>
            <a:endParaRPr b="1" sz="800"/>
          </a:p>
        </p:txBody>
      </p:sp>
      <p:sp>
        <p:nvSpPr>
          <p:cNvPr id="839" name="Google Shape;839;p19"/>
          <p:cNvSpPr/>
          <p:nvPr/>
        </p:nvSpPr>
        <p:spPr>
          <a:xfrm>
            <a:off x="135609" y="2564382"/>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1972</a:t>
            </a:r>
            <a:endParaRPr sz="1000"/>
          </a:p>
        </p:txBody>
      </p:sp>
      <p:grpSp>
        <p:nvGrpSpPr>
          <p:cNvPr id="840" name="Google Shape;840;p19"/>
          <p:cNvGrpSpPr/>
          <p:nvPr/>
        </p:nvGrpSpPr>
        <p:grpSpPr>
          <a:xfrm>
            <a:off x="685763" y="2002483"/>
            <a:ext cx="868800" cy="1135907"/>
            <a:chOff x="685763" y="2460531"/>
            <a:chExt cx="868800" cy="1135907"/>
          </a:xfrm>
        </p:grpSpPr>
        <p:grpSp>
          <p:nvGrpSpPr>
            <p:cNvPr id="841" name="Google Shape;841;p19"/>
            <p:cNvGrpSpPr/>
            <p:nvPr/>
          </p:nvGrpSpPr>
          <p:grpSpPr>
            <a:xfrm>
              <a:off x="1005876" y="2616739"/>
              <a:ext cx="228583" cy="251320"/>
              <a:chOff x="1753525" y="665425"/>
              <a:chExt cx="4010225" cy="4281425"/>
            </a:xfrm>
          </p:grpSpPr>
          <p:grpSp>
            <p:nvGrpSpPr>
              <p:cNvPr id="842" name="Google Shape;842;p19"/>
              <p:cNvGrpSpPr/>
              <p:nvPr/>
            </p:nvGrpSpPr>
            <p:grpSpPr>
              <a:xfrm>
                <a:off x="1753525" y="665425"/>
                <a:ext cx="4010225" cy="4281425"/>
                <a:chOff x="1753525" y="665425"/>
                <a:chExt cx="4010225" cy="4281425"/>
              </a:xfrm>
            </p:grpSpPr>
            <p:sp>
              <p:nvSpPr>
                <p:cNvPr id="843" name="Google Shape;843;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19"/>
                <p:cNvGrpSpPr/>
                <p:nvPr/>
              </p:nvGrpSpPr>
              <p:grpSpPr>
                <a:xfrm>
                  <a:off x="1753525" y="665425"/>
                  <a:ext cx="4010225" cy="4281425"/>
                  <a:chOff x="1753525" y="665425"/>
                  <a:chExt cx="4010225" cy="4281425"/>
                </a:xfrm>
              </p:grpSpPr>
              <p:sp>
                <p:nvSpPr>
                  <p:cNvPr id="845" name="Google Shape;845;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3" name="Google Shape;853;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19"/>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1997</a:t>
              </a:r>
              <a:endParaRPr sz="1000"/>
            </a:p>
          </p:txBody>
        </p:sp>
        <p:cxnSp>
          <p:nvCxnSpPr>
            <p:cNvPr id="859" name="Google Shape;859;p19"/>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860" name="Google Shape;860;p19"/>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950">
                  <a:solidFill>
                    <a:srgbClr val="000000"/>
                  </a:solidFill>
                </a:rPr>
                <a:t>Non</a:t>
              </a:r>
              <a:endParaRPr b="1" sz="950">
                <a:solidFill>
                  <a:srgbClr val="000000"/>
                </a:solidFill>
              </a:endParaRPr>
            </a:p>
            <a:p>
              <a:pPr indent="0" lvl="0" marL="0" rtl="0" algn="ctr">
                <a:spcBef>
                  <a:spcPts val="0"/>
                </a:spcBef>
                <a:spcAft>
                  <a:spcPts val="0"/>
                </a:spcAft>
                <a:buNone/>
              </a:pPr>
              <a:r>
                <a:rPr b="1" lang="en" sz="950">
                  <a:solidFill>
                    <a:srgbClr val="000000"/>
                  </a:solidFill>
                </a:rPr>
                <a:t>Executable Stack</a:t>
              </a:r>
              <a:endParaRPr sz="950"/>
            </a:p>
          </p:txBody>
        </p:sp>
      </p:grpSp>
      <p:grpSp>
        <p:nvGrpSpPr>
          <p:cNvPr id="861" name="Google Shape;861;p19"/>
          <p:cNvGrpSpPr/>
          <p:nvPr/>
        </p:nvGrpSpPr>
        <p:grpSpPr>
          <a:xfrm>
            <a:off x="1536192" y="1436302"/>
            <a:ext cx="871500" cy="1116909"/>
            <a:chOff x="397050" y="1893975"/>
            <a:chExt cx="871500" cy="1116909"/>
          </a:xfrm>
        </p:grpSpPr>
        <p:grpSp>
          <p:nvGrpSpPr>
            <p:cNvPr id="862" name="Google Shape;862;p19"/>
            <p:cNvGrpSpPr/>
            <p:nvPr/>
          </p:nvGrpSpPr>
          <p:grpSpPr>
            <a:xfrm>
              <a:off x="718516" y="2632708"/>
              <a:ext cx="228554" cy="217239"/>
              <a:chOff x="1190625" y="418900"/>
              <a:chExt cx="5136050" cy="4774475"/>
            </a:xfrm>
          </p:grpSpPr>
          <p:sp>
            <p:nvSpPr>
              <p:cNvPr id="863" name="Google Shape;863;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19"/>
              <p:cNvGrpSpPr/>
              <p:nvPr/>
            </p:nvGrpSpPr>
            <p:grpSpPr>
              <a:xfrm>
                <a:off x="1190625" y="418900"/>
                <a:ext cx="5136050" cy="4774475"/>
                <a:chOff x="1190625" y="418900"/>
                <a:chExt cx="5136050" cy="4774475"/>
              </a:xfrm>
            </p:grpSpPr>
            <p:sp>
              <p:nvSpPr>
                <p:cNvPr id="865" name="Google Shape;865;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77" name="Google Shape;877;p19"/>
            <p:cNvCxnSpPr>
              <a:endCxn id="878"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879" name="Google Shape;879;p19"/>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1998</a:t>
              </a:r>
              <a:endParaRPr sz="1000"/>
            </a:p>
          </p:txBody>
        </p:sp>
        <p:sp>
          <p:nvSpPr>
            <p:cNvPr id="878" name="Google Shape;878;p19"/>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Heap Overflows</a:t>
              </a:r>
              <a:endParaRPr b="1" sz="1100"/>
            </a:p>
          </p:txBody>
        </p:sp>
      </p:grpSp>
      <p:grpSp>
        <p:nvGrpSpPr>
          <p:cNvPr id="880" name="Google Shape;880;p19"/>
          <p:cNvGrpSpPr/>
          <p:nvPr/>
        </p:nvGrpSpPr>
        <p:grpSpPr>
          <a:xfrm>
            <a:off x="2429872" y="2175031"/>
            <a:ext cx="228554" cy="217239"/>
            <a:chOff x="1190625" y="418900"/>
            <a:chExt cx="5136050" cy="4774475"/>
          </a:xfrm>
        </p:grpSpPr>
        <p:sp>
          <p:nvSpPr>
            <p:cNvPr id="881" name="Google Shape;881;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19"/>
            <p:cNvGrpSpPr/>
            <p:nvPr/>
          </p:nvGrpSpPr>
          <p:grpSpPr>
            <a:xfrm>
              <a:off x="1190625" y="418900"/>
              <a:ext cx="5136050" cy="4774475"/>
              <a:chOff x="1190625" y="418900"/>
              <a:chExt cx="5136050" cy="4774475"/>
            </a:xfrm>
          </p:grpSpPr>
          <p:sp>
            <p:nvSpPr>
              <p:cNvPr id="883" name="Google Shape;883;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95" name="Google Shape;895;p19"/>
          <p:cNvCxnSpPr/>
          <p:nvPr/>
        </p:nvCxnSpPr>
        <p:spPr>
          <a:xfrm flipH="1" rot="10800000">
            <a:off x="2543856" y="1384398"/>
            <a:ext cx="300" cy="786300"/>
          </a:xfrm>
          <a:prstGeom prst="straightConnector1">
            <a:avLst/>
          </a:prstGeom>
          <a:noFill/>
          <a:ln cap="flat" cmpd="sng" w="9525">
            <a:solidFill>
              <a:srgbClr val="595959"/>
            </a:solidFill>
            <a:prstDash val="solid"/>
            <a:round/>
            <a:headEnd len="med" w="med" type="none"/>
            <a:tailEnd len="med" w="med" type="triangle"/>
          </a:ln>
        </p:spPr>
      </p:cxnSp>
      <p:sp>
        <p:nvSpPr>
          <p:cNvPr id="896" name="Google Shape;896;p19"/>
          <p:cNvSpPr/>
          <p:nvPr/>
        </p:nvSpPr>
        <p:spPr>
          <a:xfrm>
            <a:off x="2302056" y="2386107"/>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2000</a:t>
            </a:r>
            <a:endParaRPr sz="1000"/>
          </a:p>
        </p:txBody>
      </p:sp>
      <p:sp>
        <p:nvSpPr>
          <p:cNvPr id="897" name="Google Shape;897;p19"/>
          <p:cNvSpPr/>
          <p:nvPr/>
        </p:nvSpPr>
        <p:spPr>
          <a:xfrm>
            <a:off x="2108406" y="979098"/>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Format String</a:t>
            </a:r>
            <a:endParaRPr b="1" sz="1200"/>
          </a:p>
        </p:txBody>
      </p:sp>
      <p:grpSp>
        <p:nvGrpSpPr>
          <p:cNvPr id="898" name="Google Shape;898;p19"/>
          <p:cNvGrpSpPr/>
          <p:nvPr/>
        </p:nvGrpSpPr>
        <p:grpSpPr>
          <a:xfrm>
            <a:off x="3572872" y="2173493"/>
            <a:ext cx="228554" cy="217239"/>
            <a:chOff x="1190625" y="418900"/>
            <a:chExt cx="5136050" cy="4774475"/>
          </a:xfrm>
        </p:grpSpPr>
        <p:sp>
          <p:nvSpPr>
            <p:cNvPr id="899" name="Google Shape;899;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19"/>
            <p:cNvGrpSpPr/>
            <p:nvPr/>
          </p:nvGrpSpPr>
          <p:grpSpPr>
            <a:xfrm>
              <a:off x="1190625" y="418900"/>
              <a:ext cx="5136050" cy="4774475"/>
              <a:chOff x="1190625" y="418900"/>
              <a:chExt cx="5136050" cy="4774475"/>
            </a:xfrm>
          </p:grpSpPr>
          <p:sp>
            <p:nvSpPr>
              <p:cNvPr id="901" name="Google Shape;901;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13" name="Google Shape;913;p19"/>
          <p:cNvCxnSpPr>
            <a:endCxn id="914" idx="2"/>
          </p:cNvCxnSpPr>
          <p:nvPr/>
        </p:nvCxnSpPr>
        <p:spPr>
          <a:xfrm flipH="1" rot="10800000">
            <a:off x="3686856" y="1840960"/>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915" name="Google Shape;915;p19"/>
          <p:cNvSpPr/>
          <p:nvPr/>
        </p:nvSpPr>
        <p:spPr>
          <a:xfrm>
            <a:off x="3445056" y="2384569"/>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2002</a:t>
            </a:r>
            <a:endParaRPr sz="1000"/>
          </a:p>
        </p:txBody>
      </p:sp>
      <p:sp>
        <p:nvSpPr>
          <p:cNvPr id="914" name="Google Shape;914;p19"/>
          <p:cNvSpPr/>
          <p:nvPr/>
        </p:nvSpPr>
        <p:spPr>
          <a:xfrm>
            <a:off x="3251406" y="1434760"/>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Info. Leak</a:t>
            </a:r>
            <a:endParaRPr b="1" sz="1200"/>
          </a:p>
        </p:txBody>
      </p:sp>
      <p:grpSp>
        <p:nvGrpSpPr>
          <p:cNvPr id="916" name="Google Shape;916;p19"/>
          <p:cNvGrpSpPr/>
          <p:nvPr/>
        </p:nvGrpSpPr>
        <p:grpSpPr>
          <a:xfrm>
            <a:off x="4139800" y="2173873"/>
            <a:ext cx="228554" cy="217239"/>
            <a:chOff x="1190625" y="418900"/>
            <a:chExt cx="5136050" cy="4774475"/>
          </a:xfrm>
        </p:grpSpPr>
        <p:sp>
          <p:nvSpPr>
            <p:cNvPr id="917" name="Google Shape;917;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19"/>
            <p:cNvGrpSpPr/>
            <p:nvPr/>
          </p:nvGrpSpPr>
          <p:grpSpPr>
            <a:xfrm>
              <a:off x="1190625" y="418900"/>
              <a:ext cx="5136050" cy="4774475"/>
              <a:chOff x="1190625" y="418900"/>
              <a:chExt cx="5136050" cy="4774475"/>
            </a:xfrm>
          </p:grpSpPr>
          <p:sp>
            <p:nvSpPr>
              <p:cNvPr id="919" name="Google Shape;919;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31" name="Google Shape;931;p19"/>
          <p:cNvCxnSpPr/>
          <p:nvPr/>
        </p:nvCxnSpPr>
        <p:spPr>
          <a:xfrm flipH="1" rot="10800000">
            <a:off x="4253784" y="1383240"/>
            <a:ext cx="300" cy="786300"/>
          </a:xfrm>
          <a:prstGeom prst="straightConnector1">
            <a:avLst/>
          </a:prstGeom>
          <a:noFill/>
          <a:ln cap="flat" cmpd="sng" w="9525">
            <a:solidFill>
              <a:srgbClr val="595959"/>
            </a:solidFill>
            <a:prstDash val="solid"/>
            <a:round/>
            <a:headEnd len="med" w="med" type="none"/>
            <a:tailEnd len="med" w="med" type="triangle"/>
          </a:ln>
        </p:spPr>
      </p:cxnSp>
      <p:sp>
        <p:nvSpPr>
          <p:cNvPr id="932" name="Google Shape;932;p19"/>
          <p:cNvSpPr/>
          <p:nvPr/>
        </p:nvSpPr>
        <p:spPr>
          <a:xfrm>
            <a:off x="4011984" y="2384949"/>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2004</a:t>
            </a:r>
            <a:endParaRPr sz="1000"/>
          </a:p>
        </p:txBody>
      </p:sp>
      <p:sp>
        <p:nvSpPr>
          <p:cNvPr id="933" name="Google Shape;933;p19"/>
          <p:cNvSpPr/>
          <p:nvPr/>
        </p:nvSpPr>
        <p:spPr>
          <a:xfrm>
            <a:off x="3818334" y="977940"/>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Heap Spraying</a:t>
            </a:r>
            <a:endParaRPr b="1" sz="1200"/>
          </a:p>
        </p:txBody>
      </p:sp>
      <p:grpSp>
        <p:nvGrpSpPr>
          <p:cNvPr id="934" name="Google Shape;934;p19"/>
          <p:cNvGrpSpPr/>
          <p:nvPr/>
        </p:nvGrpSpPr>
        <p:grpSpPr>
          <a:xfrm>
            <a:off x="4390548" y="1435135"/>
            <a:ext cx="871500" cy="1116909"/>
            <a:chOff x="397050" y="1893975"/>
            <a:chExt cx="871500" cy="1116909"/>
          </a:xfrm>
        </p:grpSpPr>
        <p:grpSp>
          <p:nvGrpSpPr>
            <p:cNvPr id="935" name="Google Shape;935;p19"/>
            <p:cNvGrpSpPr/>
            <p:nvPr/>
          </p:nvGrpSpPr>
          <p:grpSpPr>
            <a:xfrm>
              <a:off x="718516" y="2632708"/>
              <a:ext cx="228554" cy="217239"/>
              <a:chOff x="1190625" y="418900"/>
              <a:chExt cx="5136050" cy="4774475"/>
            </a:xfrm>
          </p:grpSpPr>
          <p:sp>
            <p:nvSpPr>
              <p:cNvPr id="936" name="Google Shape;936;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 name="Google Shape;937;p19"/>
              <p:cNvGrpSpPr/>
              <p:nvPr/>
            </p:nvGrpSpPr>
            <p:grpSpPr>
              <a:xfrm>
                <a:off x="1190625" y="418900"/>
                <a:ext cx="5136050" cy="4774475"/>
                <a:chOff x="1190625" y="418900"/>
                <a:chExt cx="5136050" cy="4774475"/>
              </a:xfrm>
            </p:grpSpPr>
            <p:sp>
              <p:nvSpPr>
                <p:cNvPr id="938" name="Google Shape;938;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50" name="Google Shape;950;p19"/>
            <p:cNvCxnSpPr>
              <a:endCxn id="951"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952" name="Google Shape;952;p19"/>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2007</a:t>
              </a:r>
              <a:endParaRPr sz="1000"/>
            </a:p>
          </p:txBody>
        </p:sp>
        <p:sp>
          <p:nvSpPr>
            <p:cNvPr id="951" name="Google Shape;951;p19"/>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ROP</a:t>
              </a:r>
              <a:endParaRPr b="1" sz="1200"/>
            </a:p>
          </p:txBody>
        </p:sp>
      </p:grpSp>
      <p:grpSp>
        <p:nvGrpSpPr>
          <p:cNvPr id="953" name="Google Shape;953;p19"/>
          <p:cNvGrpSpPr/>
          <p:nvPr/>
        </p:nvGrpSpPr>
        <p:grpSpPr>
          <a:xfrm>
            <a:off x="5528262" y="1433885"/>
            <a:ext cx="871500" cy="1116909"/>
            <a:chOff x="397050" y="1893975"/>
            <a:chExt cx="871500" cy="1116909"/>
          </a:xfrm>
        </p:grpSpPr>
        <p:grpSp>
          <p:nvGrpSpPr>
            <p:cNvPr id="954" name="Google Shape;954;p19"/>
            <p:cNvGrpSpPr/>
            <p:nvPr/>
          </p:nvGrpSpPr>
          <p:grpSpPr>
            <a:xfrm>
              <a:off x="718516" y="2632708"/>
              <a:ext cx="228554" cy="217239"/>
              <a:chOff x="1190625" y="418900"/>
              <a:chExt cx="5136050" cy="4774475"/>
            </a:xfrm>
          </p:grpSpPr>
          <p:sp>
            <p:nvSpPr>
              <p:cNvPr id="955" name="Google Shape;955;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19"/>
              <p:cNvGrpSpPr/>
              <p:nvPr/>
            </p:nvGrpSpPr>
            <p:grpSpPr>
              <a:xfrm>
                <a:off x="1190625" y="418900"/>
                <a:ext cx="5136050" cy="4774475"/>
                <a:chOff x="1190625" y="418900"/>
                <a:chExt cx="5136050" cy="4774475"/>
              </a:xfrm>
            </p:grpSpPr>
            <p:sp>
              <p:nvSpPr>
                <p:cNvPr id="957" name="Google Shape;957;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69" name="Google Shape;969;p19"/>
            <p:cNvCxnSpPr>
              <a:endCxn id="970"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971" name="Google Shape;971;p19"/>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2013</a:t>
              </a:r>
              <a:endParaRPr sz="1000"/>
            </a:p>
          </p:txBody>
        </p:sp>
        <p:sp>
          <p:nvSpPr>
            <p:cNvPr id="970" name="Google Shape;970;p19"/>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JIT-ROP</a:t>
              </a:r>
              <a:endParaRPr b="1" sz="1200"/>
            </a:p>
          </p:txBody>
        </p:sp>
      </p:grpSp>
      <p:grpSp>
        <p:nvGrpSpPr>
          <p:cNvPr id="972" name="Google Shape;972;p19"/>
          <p:cNvGrpSpPr/>
          <p:nvPr/>
        </p:nvGrpSpPr>
        <p:grpSpPr>
          <a:xfrm>
            <a:off x="1290730" y="2174656"/>
            <a:ext cx="228554" cy="217239"/>
            <a:chOff x="1190625" y="418900"/>
            <a:chExt cx="5136050" cy="4774475"/>
          </a:xfrm>
        </p:grpSpPr>
        <p:sp>
          <p:nvSpPr>
            <p:cNvPr id="973" name="Google Shape;973;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19"/>
            <p:cNvGrpSpPr/>
            <p:nvPr/>
          </p:nvGrpSpPr>
          <p:grpSpPr>
            <a:xfrm>
              <a:off x="1190625" y="418900"/>
              <a:ext cx="5136050" cy="4774475"/>
              <a:chOff x="1190625" y="418900"/>
              <a:chExt cx="5136050" cy="4774475"/>
            </a:xfrm>
          </p:grpSpPr>
          <p:sp>
            <p:nvSpPr>
              <p:cNvPr id="975" name="Google Shape;975;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7" name="Google Shape;987;p19"/>
          <p:cNvSpPr/>
          <p:nvPr/>
        </p:nvSpPr>
        <p:spPr>
          <a:xfrm>
            <a:off x="1162914" y="2385732"/>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1997</a:t>
            </a:r>
            <a:endParaRPr sz="1000"/>
          </a:p>
        </p:txBody>
      </p:sp>
      <p:grpSp>
        <p:nvGrpSpPr>
          <p:cNvPr id="988" name="Google Shape;988;p19"/>
          <p:cNvGrpSpPr/>
          <p:nvPr/>
        </p:nvGrpSpPr>
        <p:grpSpPr>
          <a:xfrm>
            <a:off x="7559656" y="2171460"/>
            <a:ext cx="228554" cy="217239"/>
            <a:chOff x="1190625" y="418900"/>
            <a:chExt cx="5136050" cy="4774475"/>
          </a:xfrm>
        </p:grpSpPr>
        <p:sp>
          <p:nvSpPr>
            <p:cNvPr id="989" name="Google Shape;989;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19"/>
            <p:cNvGrpSpPr/>
            <p:nvPr/>
          </p:nvGrpSpPr>
          <p:grpSpPr>
            <a:xfrm>
              <a:off x="1190625" y="418900"/>
              <a:ext cx="5136050" cy="4774475"/>
              <a:chOff x="1190625" y="418900"/>
              <a:chExt cx="5136050" cy="4774475"/>
            </a:xfrm>
          </p:grpSpPr>
          <p:sp>
            <p:nvSpPr>
              <p:cNvPr id="991" name="Google Shape;991;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03" name="Google Shape;1003;p19"/>
          <p:cNvCxnSpPr/>
          <p:nvPr/>
        </p:nvCxnSpPr>
        <p:spPr>
          <a:xfrm flipH="1" rot="10800000">
            <a:off x="7673640" y="1385092"/>
            <a:ext cx="300" cy="786300"/>
          </a:xfrm>
          <a:prstGeom prst="straightConnector1">
            <a:avLst/>
          </a:prstGeom>
          <a:noFill/>
          <a:ln cap="flat" cmpd="sng" w="9525">
            <a:solidFill>
              <a:srgbClr val="595959"/>
            </a:solidFill>
            <a:prstDash val="solid"/>
            <a:round/>
            <a:headEnd len="med" w="med" type="none"/>
            <a:tailEnd len="med" w="med" type="triangle"/>
          </a:ln>
        </p:spPr>
      </p:cxnSp>
      <p:sp>
        <p:nvSpPr>
          <p:cNvPr id="1004" name="Google Shape;1004;p19"/>
          <p:cNvSpPr/>
          <p:nvPr/>
        </p:nvSpPr>
        <p:spPr>
          <a:xfrm>
            <a:off x="7431840" y="2382536"/>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2016</a:t>
            </a:r>
            <a:endParaRPr sz="1000"/>
          </a:p>
        </p:txBody>
      </p:sp>
      <p:sp>
        <p:nvSpPr>
          <p:cNvPr id="1005" name="Google Shape;1005;p19"/>
          <p:cNvSpPr/>
          <p:nvPr/>
        </p:nvSpPr>
        <p:spPr>
          <a:xfrm>
            <a:off x="7238190" y="975527"/>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DOP</a:t>
            </a:r>
            <a:endParaRPr b="1" sz="1200"/>
          </a:p>
        </p:txBody>
      </p:sp>
      <p:grpSp>
        <p:nvGrpSpPr>
          <p:cNvPr id="1006" name="Google Shape;1006;p19"/>
          <p:cNvGrpSpPr/>
          <p:nvPr/>
        </p:nvGrpSpPr>
        <p:grpSpPr>
          <a:xfrm>
            <a:off x="533980" y="1109440"/>
            <a:ext cx="709809" cy="328200"/>
            <a:chOff x="533980" y="1567488"/>
            <a:chExt cx="709809" cy="328200"/>
          </a:xfrm>
        </p:grpSpPr>
        <p:cxnSp>
          <p:nvCxnSpPr>
            <p:cNvPr id="1007" name="Google Shape;1007;p19"/>
            <p:cNvCxnSpPr>
              <a:endCxn id="1008" idx="2"/>
            </p:cNvCxnSpPr>
            <p:nvPr/>
          </p:nvCxnSpPr>
          <p:spPr>
            <a:xfrm flipH="1" rot="10800000">
              <a:off x="832489" y="1567488"/>
              <a:ext cx="300" cy="328200"/>
            </a:xfrm>
            <a:prstGeom prst="straightConnector1">
              <a:avLst/>
            </a:prstGeom>
            <a:noFill/>
            <a:ln cap="flat" cmpd="sng" w="9525">
              <a:solidFill>
                <a:srgbClr val="595959"/>
              </a:solidFill>
              <a:prstDash val="solid"/>
              <a:round/>
              <a:headEnd len="med" w="med" type="none"/>
              <a:tailEnd len="med" w="med" type="triangle"/>
            </a:ln>
          </p:spPr>
        </p:cxnSp>
        <p:grpSp>
          <p:nvGrpSpPr>
            <p:cNvPr id="1009" name="Google Shape;1009;p19"/>
            <p:cNvGrpSpPr/>
            <p:nvPr/>
          </p:nvGrpSpPr>
          <p:grpSpPr>
            <a:xfrm>
              <a:off x="533980" y="1626616"/>
              <a:ext cx="228554" cy="217239"/>
              <a:chOff x="1190625" y="418900"/>
              <a:chExt cx="5136050" cy="4774475"/>
            </a:xfrm>
          </p:grpSpPr>
          <p:sp>
            <p:nvSpPr>
              <p:cNvPr id="1010" name="Google Shape;1010;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19"/>
            <p:cNvSpPr/>
            <p:nvPr/>
          </p:nvSpPr>
          <p:spPr>
            <a:xfrm>
              <a:off x="759589" y="1651679"/>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1996</a:t>
              </a:r>
              <a:endParaRPr sz="1000"/>
            </a:p>
          </p:txBody>
        </p:sp>
      </p:grpSp>
      <p:sp>
        <p:nvSpPr>
          <p:cNvPr id="1008" name="Google Shape;1008;p19"/>
          <p:cNvSpPr/>
          <p:nvPr/>
        </p:nvSpPr>
        <p:spPr>
          <a:xfrm>
            <a:off x="397039" y="703240"/>
            <a:ext cx="871500" cy="4062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Smashing the stack</a:t>
            </a:r>
            <a:endParaRPr b="1" sz="1100"/>
          </a:p>
        </p:txBody>
      </p:sp>
      <p:grpSp>
        <p:nvGrpSpPr>
          <p:cNvPr id="1023" name="Google Shape;1023;p19"/>
          <p:cNvGrpSpPr/>
          <p:nvPr/>
        </p:nvGrpSpPr>
        <p:grpSpPr>
          <a:xfrm>
            <a:off x="1581985" y="2158691"/>
            <a:ext cx="228583" cy="251320"/>
            <a:chOff x="1753525" y="665425"/>
            <a:chExt cx="4010225" cy="4281425"/>
          </a:xfrm>
        </p:grpSpPr>
        <p:grpSp>
          <p:nvGrpSpPr>
            <p:cNvPr id="1024" name="Google Shape;1024;p19"/>
            <p:cNvGrpSpPr/>
            <p:nvPr/>
          </p:nvGrpSpPr>
          <p:grpSpPr>
            <a:xfrm>
              <a:off x="1753525" y="665425"/>
              <a:ext cx="4010225" cy="4281425"/>
              <a:chOff x="1753525" y="665425"/>
              <a:chExt cx="4010225" cy="4281425"/>
            </a:xfrm>
          </p:grpSpPr>
          <p:sp>
            <p:nvSpPr>
              <p:cNvPr id="1025" name="Google Shape;1025;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 name="Google Shape;1026;p19"/>
              <p:cNvGrpSpPr/>
              <p:nvPr/>
            </p:nvGrpSpPr>
            <p:grpSpPr>
              <a:xfrm>
                <a:off x="1753525" y="665425"/>
                <a:ext cx="4010225" cy="4281425"/>
                <a:chOff x="1753525" y="665425"/>
                <a:chExt cx="4010225" cy="4281425"/>
              </a:xfrm>
            </p:grpSpPr>
            <p:sp>
              <p:nvSpPr>
                <p:cNvPr id="1027" name="Google Shape;1027;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5" name="Google Shape;1035;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19"/>
          <p:cNvSpPr/>
          <p:nvPr/>
        </p:nvSpPr>
        <p:spPr>
          <a:xfrm>
            <a:off x="1459310" y="2002483"/>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1998</a:t>
            </a:r>
            <a:endParaRPr sz="1000"/>
          </a:p>
        </p:txBody>
      </p:sp>
      <p:cxnSp>
        <p:nvCxnSpPr>
          <p:cNvPr id="1041" name="Google Shape;1041;p19"/>
          <p:cNvCxnSpPr/>
          <p:nvPr/>
        </p:nvCxnSpPr>
        <p:spPr>
          <a:xfrm>
            <a:off x="1701110" y="2422312"/>
            <a:ext cx="600" cy="1490400"/>
          </a:xfrm>
          <a:prstGeom prst="straightConnector1">
            <a:avLst/>
          </a:prstGeom>
          <a:noFill/>
          <a:ln cap="flat" cmpd="sng" w="9525">
            <a:solidFill>
              <a:srgbClr val="595959"/>
            </a:solidFill>
            <a:prstDash val="solid"/>
            <a:round/>
            <a:headEnd len="med" w="med" type="none"/>
            <a:tailEnd len="med" w="med" type="triangle"/>
          </a:ln>
        </p:spPr>
      </p:cxnSp>
      <p:sp>
        <p:nvSpPr>
          <p:cNvPr id="1042" name="Google Shape;1042;p19"/>
          <p:cNvSpPr/>
          <p:nvPr/>
        </p:nvSpPr>
        <p:spPr>
          <a:xfrm>
            <a:off x="1261872" y="3931072"/>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Stack Canaries</a:t>
            </a:r>
            <a:endParaRPr b="1" sz="1200"/>
          </a:p>
        </p:txBody>
      </p:sp>
      <p:grpSp>
        <p:nvGrpSpPr>
          <p:cNvPr id="1043" name="Google Shape;1043;p19"/>
          <p:cNvGrpSpPr/>
          <p:nvPr/>
        </p:nvGrpSpPr>
        <p:grpSpPr>
          <a:xfrm>
            <a:off x="1819656" y="2001688"/>
            <a:ext cx="868800" cy="1135907"/>
            <a:chOff x="685763" y="2460531"/>
            <a:chExt cx="868800" cy="1135907"/>
          </a:xfrm>
        </p:grpSpPr>
        <p:grpSp>
          <p:nvGrpSpPr>
            <p:cNvPr id="1044" name="Google Shape;1044;p19"/>
            <p:cNvGrpSpPr/>
            <p:nvPr/>
          </p:nvGrpSpPr>
          <p:grpSpPr>
            <a:xfrm>
              <a:off x="1005876" y="2616739"/>
              <a:ext cx="228583" cy="251320"/>
              <a:chOff x="1753525" y="665425"/>
              <a:chExt cx="4010225" cy="4281425"/>
            </a:xfrm>
          </p:grpSpPr>
          <p:grpSp>
            <p:nvGrpSpPr>
              <p:cNvPr id="1045" name="Google Shape;1045;p19"/>
              <p:cNvGrpSpPr/>
              <p:nvPr/>
            </p:nvGrpSpPr>
            <p:grpSpPr>
              <a:xfrm>
                <a:off x="1753525" y="665425"/>
                <a:ext cx="4010225" cy="4281425"/>
                <a:chOff x="1753525" y="665425"/>
                <a:chExt cx="4010225" cy="4281425"/>
              </a:xfrm>
            </p:grpSpPr>
            <p:sp>
              <p:nvSpPr>
                <p:cNvPr id="1046" name="Google Shape;1046;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19"/>
                <p:cNvGrpSpPr/>
                <p:nvPr/>
              </p:nvGrpSpPr>
              <p:grpSpPr>
                <a:xfrm>
                  <a:off x="1753525" y="665425"/>
                  <a:ext cx="4010225" cy="4281425"/>
                  <a:chOff x="1753525" y="665425"/>
                  <a:chExt cx="4010225" cy="4281425"/>
                </a:xfrm>
              </p:grpSpPr>
              <p:sp>
                <p:nvSpPr>
                  <p:cNvPr id="1048" name="Google Shape;1048;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6" name="Google Shape;1056;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19"/>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2000</a:t>
              </a:r>
              <a:endParaRPr sz="1000"/>
            </a:p>
          </p:txBody>
        </p:sp>
        <p:cxnSp>
          <p:nvCxnSpPr>
            <p:cNvPr id="1062" name="Google Shape;1062;p19"/>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1063" name="Google Shape;1063;p19"/>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rPr>
                <a:t>Heap Mitigations</a:t>
              </a:r>
              <a:endParaRPr sz="1000"/>
            </a:p>
          </p:txBody>
        </p:sp>
      </p:grpSp>
      <p:grpSp>
        <p:nvGrpSpPr>
          <p:cNvPr id="1064" name="Google Shape;1064;p19"/>
          <p:cNvGrpSpPr/>
          <p:nvPr/>
        </p:nvGrpSpPr>
        <p:grpSpPr>
          <a:xfrm>
            <a:off x="2715879" y="2157897"/>
            <a:ext cx="228583" cy="251320"/>
            <a:chOff x="1753525" y="665425"/>
            <a:chExt cx="4010225" cy="4281425"/>
          </a:xfrm>
        </p:grpSpPr>
        <p:grpSp>
          <p:nvGrpSpPr>
            <p:cNvPr id="1065" name="Google Shape;1065;p19"/>
            <p:cNvGrpSpPr/>
            <p:nvPr/>
          </p:nvGrpSpPr>
          <p:grpSpPr>
            <a:xfrm>
              <a:off x="1753525" y="665425"/>
              <a:ext cx="4010225" cy="4281425"/>
              <a:chOff x="1753525" y="665425"/>
              <a:chExt cx="4010225" cy="4281425"/>
            </a:xfrm>
          </p:grpSpPr>
          <p:sp>
            <p:nvSpPr>
              <p:cNvPr id="1066" name="Google Shape;1066;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p19"/>
              <p:cNvGrpSpPr/>
              <p:nvPr/>
            </p:nvGrpSpPr>
            <p:grpSpPr>
              <a:xfrm>
                <a:off x="1753525" y="665425"/>
                <a:ext cx="4010225" cy="4281425"/>
                <a:chOff x="1753525" y="665425"/>
                <a:chExt cx="4010225" cy="4281425"/>
              </a:xfrm>
            </p:grpSpPr>
            <p:sp>
              <p:nvSpPr>
                <p:cNvPr id="1068" name="Google Shape;1068;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6" name="Google Shape;1076;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19"/>
          <p:cNvGrpSpPr/>
          <p:nvPr/>
        </p:nvGrpSpPr>
        <p:grpSpPr>
          <a:xfrm>
            <a:off x="6647688" y="1434260"/>
            <a:ext cx="871500" cy="1116909"/>
            <a:chOff x="397050" y="1893975"/>
            <a:chExt cx="871500" cy="1116909"/>
          </a:xfrm>
        </p:grpSpPr>
        <p:grpSp>
          <p:nvGrpSpPr>
            <p:cNvPr id="1082" name="Google Shape;1082;p19"/>
            <p:cNvGrpSpPr/>
            <p:nvPr/>
          </p:nvGrpSpPr>
          <p:grpSpPr>
            <a:xfrm>
              <a:off x="718516" y="2632708"/>
              <a:ext cx="228554" cy="217239"/>
              <a:chOff x="1190625" y="418900"/>
              <a:chExt cx="5136050" cy="4774475"/>
            </a:xfrm>
          </p:grpSpPr>
          <p:sp>
            <p:nvSpPr>
              <p:cNvPr id="1083" name="Google Shape;1083;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4" name="Google Shape;1084;p19"/>
              <p:cNvGrpSpPr/>
              <p:nvPr/>
            </p:nvGrpSpPr>
            <p:grpSpPr>
              <a:xfrm>
                <a:off x="1190625" y="418900"/>
                <a:ext cx="5136050" cy="4774475"/>
                <a:chOff x="1190625" y="418900"/>
                <a:chExt cx="5136050" cy="4774475"/>
              </a:xfrm>
            </p:grpSpPr>
            <p:sp>
              <p:nvSpPr>
                <p:cNvPr id="1085" name="Google Shape;1085;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097" name="Google Shape;1097;p19"/>
            <p:cNvCxnSpPr>
              <a:endCxn id="1098" idx="2"/>
            </p:cNvCxnSpPr>
            <p:nvPr/>
          </p:nvCxnSpPr>
          <p:spPr>
            <a:xfrm flipH="1" rot="10800000">
              <a:off x="832500" y="2300175"/>
              <a:ext cx="300" cy="328200"/>
            </a:xfrm>
            <a:prstGeom prst="straightConnector1">
              <a:avLst/>
            </a:prstGeom>
            <a:noFill/>
            <a:ln cap="flat" cmpd="sng" w="9525">
              <a:solidFill>
                <a:srgbClr val="595959"/>
              </a:solidFill>
              <a:prstDash val="solid"/>
              <a:round/>
              <a:headEnd len="med" w="med" type="none"/>
              <a:tailEnd len="med" w="med" type="triangle"/>
            </a:ln>
          </p:spPr>
        </p:cxnSp>
        <p:sp>
          <p:nvSpPr>
            <p:cNvPr id="1099" name="Google Shape;1099;p19"/>
            <p:cNvSpPr/>
            <p:nvPr/>
          </p:nvSpPr>
          <p:spPr>
            <a:xfrm>
              <a:off x="590700" y="2843784"/>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2015</a:t>
              </a:r>
              <a:endParaRPr sz="1000"/>
            </a:p>
          </p:txBody>
        </p:sp>
        <p:sp>
          <p:nvSpPr>
            <p:cNvPr id="1098" name="Google Shape;1098;p19"/>
            <p:cNvSpPr/>
            <p:nvPr/>
          </p:nvSpPr>
          <p:spPr>
            <a:xfrm>
              <a:off x="397050" y="1893975"/>
              <a:ext cx="871500" cy="406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COOP</a:t>
              </a:r>
              <a:endParaRPr b="1" sz="1200"/>
            </a:p>
          </p:txBody>
        </p:sp>
      </p:grpSp>
      <p:sp>
        <p:nvSpPr>
          <p:cNvPr id="1100" name="Google Shape;1100;p19"/>
          <p:cNvSpPr/>
          <p:nvPr/>
        </p:nvSpPr>
        <p:spPr>
          <a:xfrm>
            <a:off x="2593203" y="20016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2001</a:t>
            </a:r>
            <a:endParaRPr sz="1000"/>
          </a:p>
        </p:txBody>
      </p:sp>
      <p:cxnSp>
        <p:nvCxnSpPr>
          <p:cNvPr id="1101" name="Google Shape;1101;p19"/>
          <p:cNvCxnSpPr/>
          <p:nvPr/>
        </p:nvCxnSpPr>
        <p:spPr>
          <a:xfrm>
            <a:off x="2835003" y="24215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1102" name="Google Shape;1102;p19"/>
          <p:cNvSpPr/>
          <p:nvPr/>
        </p:nvSpPr>
        <p:spPr>
          <a:xfrm>
            <a:off x="2395766" y="31924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Format Guard</a:t>
            </a:r>
            <a:endParaRPr sz="1200"/>
          </a:p>
        </p:txBody>
      </p:sp>
      <p:sp>
        <p:nvSpPr>
          <p:cNvPr id="1103" name="Google Shape;1103;p19"/>
          <p:cNvSpPr/>
          <p:nvPr/>
        </p:nvSpPr>
        <p:spPr>
          <a:xfrm>
            <a:off x="685765" y="3442904"/>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NX-bit</a:t>
            </a:r>
            <a:endParaRPr sz="1200"/>
          </a:p>
        </p:txBody>
      </p:sp>
      <p:grpSp>
        <p:nvGrpSpPr>
          <p:cNvPr id="1104" name="Google Shape;1104;p19"/>
          <p:cNvGrpSpPr/>
          <p:nvPr/>
        </p:nvGrpSpPr>
        <p:grpSpPr>
          <a:xfrm>
            <a:off x="841248" y="3144688"/>
            <a:ext cx="676224" cy="301500"/>
            <a:chOff x="841248" y="3624560"/>
            <a:chExt cx="676224" cy="301500"/>
          </a:xfrm>
        </p:grpSpPr>
        <p:cxnSp>
          <p:nvCxnSpPr>
            <p:cNvPr id="1105" name="Google Shape;1105;p19"/>
            <p:cNvCxnSpPr/>
            <p:nvPr/>
          </p:nvCxnSpPr>
          <p:spPr>
            <a:xfrm>
              <a:off x="1119875" y="3624560"/>
              <a:ext cx="600" cy="301500"/>
            </a:xfrm>
            <a:prstGeom prst="straightConnector1">
              <a:avLst/>
            </a:prstGeom>
            <a:noFill/>
            <a:ln cap="flat" cmpd="sng" w="9525">
              <a:solidFill>
                <a:srgbClr val="595959"/>
              </a:solidFill>
              <a:prstDash val="solid"/>
              <a:round/>
              <a:headEnd len="med" w="med" type="none"/>
              <a:tailEnd len="med" w="med" type="triangle"/>
            </a:ln>
          </p:spPr>
        </p:cxnSp>
        <p:grpSp>
          <p:nvGrpSpPr>
            <p:cNvPr id="1106" name="Google Shape;1106;p19"/>
            <p:cNvGrpSpPr/>
            <p:nvPr/>
          </p:nvGrpSpPr>
          <p:grpSpPr>
            <a:xfrm>
              <a:off x="841248" y="3633957"/>
              <a:ext cx="228583" cy="251320"/>
              <a:chOff x="1753525" y="665425"/>
              <a:chExt cx="4010225" cy="4281425"/>
            </a:xfrm>
          </p:grpSpPr>
          <p:grpSp>
            <p:nvGrpSpPr>
              <p:cNvPr id="1107" name="Google Shape;1107;p19"/>
              <p:cNvGrpSpPr/>
              <p:nvPr/>
            </p:nvGrpSpPr>
            <p:grpSpPr>
              <a:xfrm>
                <a:off x="1753525" y="665425"/>
                <a:ext cx="4010225" cy="4281425"/>
                <a:chOff x="1753525" y="665425"/>
                <a:chExt cx="4010225" cy="4281425"/>
              </a:xfrm>
            </p:grpSpPr>
            <p:sp>
              <p:nvSpPr>
                <p:cNvPr id="1108" name="Google Shape;1108;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19"/>
                <p:cNvGrpSpPr/>
                <p:nvPr/>
              </p:nvGrpSpPr>
              <p:grpSpPr>
                <a:xfrm>
                  <a:off x="1753525" y="665425"/>
                  <a:ext cx="4010225" cy="4281425"/>
                  <a:chOff x="1753525" y="665425"/>
                  <a:chExt cx="4010225" cy="4281425"/>
                </a:xfrm>
              </p:grpSpPr>
              <p:sp>
                <p:nvSpPr>
                  <p:cNvPr id="1110" name="Google Shape;1110;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8" name="Google Shape;1118;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19"/>
            <p:cNvSpPr/>
            <p:nvPr/>
          </p:nvSpPr>
          <p:spPr>
            <a:xfrm>
              <a:off x="1033272" y="365760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2003</a:t>
              </a:r>
              <a:endParaRPr sz="1000"/>
            </a:p>
          </p:txBody>
        </p:sp>
      </p:grpSp>
      <p:grpSp>
        <p:nvGrpSpPr>
          <p:cNvPr id="1124" name="Google Shape;1124;p19"/>
          <p:cNvGrpSpPr/>
          <p:nvPr/>
        </p:nvGrpSpPr>
        <p:grpSpPr>
          <a:xfrm>
            <a:off x="2990088" y="2002488"/>
            <a:ext cx="868800" cy="1135907"/>
            <a:chOff x="685763" y="2460531"/>
            <a:chExt cx="868800" cy="1135907"/>
          </a:xfrm>
        </p:grpSpPr>
        <p:grpSp>
          <p:nvGrpSpPr>
            <p:cNvPr id="1125" name="Google Shape;1125;p19"/>
            <p:cNvGrpSpPr/>
            <p:nvPr/>
          </p:nvGrpSpPr>
          <p:grpSpPr>
            <a:xfrm>
              <a:off x="1005876" y="2616739"/>
              <a:ext cx="228583" cy="251320"/>
              <a:chOff x="1753525" y="665425"/>
              <a:chExt cx="4010225" cy="4281425"/>
            </a:xfrm>
          </p:grpSpPr>
          <p:grpSp>
            <p:nvGrpSpPr>
              <p:cNvPr id="1126" name="Google Shape;1126;p19"/>
              <p:cNvGrpSpPr/>
              <p:nvPr/>
            </p:nvGrpSpPr>
            <p:grpSpPr>
              <a:xfrm>
                <a:off x="1753525" y="665425"/>
                <a:ext cx="4010225" cy="4281425"/>
                <a:chOff x="1753525" y="665425"/>
                <a:chExt cx="4010225" cy="4281425"/>
              </a:xfrm>
            </p:grpSpPr>
            <p:sp>
              <p:nvSpPr>
                <p:cNvPr id="1127" name="Google Shape;1127;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 name="Google Shape;1128;p19"/>
                <p:cNvGrpSpPr/>
                <p:nvPr/>
              </p:nvGrpSpPr>
              <p:grpSpPr>
                <a:xfrm>
                  <a:off x="1753525" y="665425"/>
                  <a:ext cx="4010225" cy="4281425"/>
                  <a:chOff x="1753525" y="665425"/>
                  <a:chExt cx="4010225" cy="4281425"/>
                </a:xfrm>
              </p:grpSpPr>
              <p:sp>
                <p:nvSpPr>
                  <p:cNvPr id="1129" name="Google Shape;1129;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7" name="Google Shape;1137;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19"/>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2001</a:t>
              </a:r>
              <a:endParaRPr sz="1000"/>
            </a:p>
          </p:txBody>
        </p:sp>
        <p:cxnSp>
          <p:nvCxnSpPr>
            <p:cNvPr id="1143" name="Google Shape;1143;p19"/>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1144" name="Google Shape;1144;p19"/>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ASLR</a:t>
              </a:r>
              <a:endParaRPr b="1" sz="1200"/>
            </a:p>
          </p:txBody>
        </p:sp>
      </p:grpSp>
      <p:grpSp>
        <p:nvGrpSpPr>
          <p:cNvPr id="1145" name="Google Shape;1145;p19"/>
          <p:cNvGrpSpPr/>
          <p:nvPr/>
        </p:nvGrpSpPr>
        <p:grpSpPr>
          <a:xfrm>
            <a:off x="3858841" y="2157897"/>
            <a:ext cx="228583" cy="251320"/>
            <a:chOff x="1753525" y="665425"/>
            <a:chExt cx="4010225" cy="4281425"/>
          </a:xfrm>
        </p:grpSpPr>
        <p:grpSp>
          <p:nvGrpSpPr>
            <p:cNvPr id="1146" name="Google Shape;1146;p19"/>
            <p:cNvGrpSpPr/>
            <p:nvPr/>
          </p:nvGrpSpPr>
          <p:grpSpPr>
            <a:xfrm>
              <a:off x="1753525" y="665425"/>
              <a:ext cx="4010225" cy="4281425"/>
              <a:chOff x="1753525" y="665425"/>
              <a:chExt cx="4010225" cy="4281425"/>
            </a:xfrm>
          </p:grpSpPr>
          <p:sp>
            <p:nvSpPr>
              <p:cNvPr id="1147" name="Google Shape;1147;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8" name="Google Shape;1148;p19"/>
              <p:cNvGrpSpPr/>
              <p:nvPr/>
            </p:nvGrpSpPr>
            <p:grpSpPr>
              <a:xfrm>
                <a:off x="1753525" y="665425"/>
                <a:ext cx="4010225" cy="4281425"/>
                <a:chOff x="1753525" y="665425"/>
                <a:chExt cx="4010225" cy="4281425"/>
              </a:xfrm>
            </p:grpSpPr>
            <p:sp>
              <p:nvSpPr>
                <p:cNvPr id="1149" name="Google Shape;1149;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7" name="Google Shape;1157;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19"/>
          <p:cNvSpPr/>
          <p:nvPr/>
        </p:nvSpPr>
        <p:spPr>
          <a:xfrm>
            <a:off x="3736166" y="20016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2003</a:t>
            </a:r>
            <a:endParaRPr sz="1000"/>
          </a:p>
        </p:txBody>
      </p:sp>
      <p:cxnSp>
        <p:nvCxnSpPr>
          <p:cNvPr id="1163" name="Google Shape;1163;p19"/>
          <p:cNvCxnSpPr/>
          <p:nvPr/>
        </p:nvCxnSpPr>
        <p:spPr>
          <a:xfrm>
            <a:off x="3977966" y="24215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1164" name="Google Shape;1164;p19"/>
          <p:cNvSpPr/>
          <p:nvPr/>
        </p:nvSpPr>
        <p:spPr>
          <a:xfrm>
            <a:off x="3538728" y="31924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Point Guard</a:t>
            </a:r>
            <a:endParaRPr b="1" sz="1200"/>
          </a:p>
        </p:txBody>
      </p:sp>
      <p:grpSp>
        <p:nvGrpSpPr>
          <p:cNvPr id="1165" name="Google Shape;1165;p19"/>
          <p:cNvGrpSpPr/>
          <p:nvPr/>
        </p:nvGrpSpPr>
        <p:grpSpPr>
          <a:xfrm>
            <a:off x="4114800" y="2002488"/>
            <a:ext cx="868800" cy="1135907"/>
            <a:chOff x="685763" y="2460531"/>
            <a:chExt cx="868800" cy="1135907"/>
          </a:xfrm>
        </p:grpSpPr>
        <p:grpSp>
          <p:nvGrpSpPr>
            <p:cNvPr id="1166" name="Google Shape;1166;p19"/>
            <p:cNvGrpSpPr/>
            <p:nvPr/>
          </p:nvGrpSpPr>
          <p:grpSpPr>
            <a:xfrm>
              <a:off x="1005876" y="2616739"/>
              <a:ext cx="228583" cy="251320"/>
              <a:chOff x="1753525" y="665425"/>
              <a:chExt cx="4010225" cy="4281425"/>
            </a:xfrm>
          </p:grpSpPr>
          <p:grpSp>
            <p:nvGrpSpPr>
              <p:cNvPr id="1167" name="Google Shape;1167;p19"/>
              <p:cNvGrpSpPr/>
              <p:nvPr/>
            </p:nvGrpSpPr>
            <p:grpSpPr>
              <a:xfrm>
                <a:off x="1753525" y="665425"/>
                <a:ext cx="4010225" cy="4281425"/>
                <a:chOff x="1753525" y="665425"/>
                <a:chExt cx="4010225" cy="4281425"/>
              </a:xfrm>
            </p:grpSpPr>
            <p:sp>
              <p:nvSpPr>
                <p:cNvPr id="1168" name="Google Shape;1168;p19"/>
                <p:cNvSpPr/>
                <p:nvPr/>
              </p:nvSpPr>
              <p:spPr>
                <a:xfrm>
                  <a:off x="1753650" y="665425"/>
                  <a:ext cx="4010100" cy="4281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19"/>
                <p:cNvGrpSpPr/>
                <p:nvPr/>
              </p:nvGrpSpPr>
              <p:grpSpPr>
                <a:xfrm>
                  <a:off x="1753525" y="665425"/>
                  <a:ext cx="4010225" cy="4281425"/>
                  <a:chOff x="1753525" y="665425"/>
                  <a:chExt cx="4010225" cy="4281425"/>
                </a:xfrm>
              </p:grpSpPr>
              <p:sp>
                <p:nvSpPr>
                  <p:cNvPr id="1170" name="Google Shape;1170;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8" name="Google Shape;1178;p19"/>
              <p:cNvSpPr/>
              <p:nvPr/>
            </p:nvSpPr>
            <p:spPr>
              <a:xfrm>
                <a:off x="2587275" y="1747850"/>
                <a:ext cx="2351400" cy="15063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9"/>
              <p:cNvSpPr/>
              <p:nvPr/>
            </p:nvSpPr>
            <p:spPr>
              <a:xfrm>
                <a:off x="3035725" y="1474800"/>
                <a:ext cx="1529400" cy="4455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9"/>
              <p:cNvSpPr/>
              <p:nvPr/>
            </p:nvSpPr>
            <p:spPr>
              <a:xfrm>
                <a:off x="2866150" y="3156575"/>
                <a:ext cx="1756500" cy="4455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9"/>
              <p:cNvSpPr/>
              <p:nvPr/>
            </p:nvSpPr>
            <p:spPr>
              <a:xfrm>
                <a:off x="3139225" y="3320450"/>
                <a:ext cx="1296600" cy="4971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9"/>
              <p:cNvSpPr/>
              <p:nvPr/>
            </p:nvSpPr>
            <p:spPr>
              <a:xfrm>
                <a:off x="3331925" y="3656850"/>
                <a:ext cx="842100" cy="4455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19"/>
            <p:cNvSpPr/>
            <p:nvPr/>
          </p:nvSpPr>
          <p:spPr>
            <a:xfrm>
              <a:off x="883200" y="2460531"/>
              <a:ext cx="484200" cy="167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2005</a:t>
              </a:r>
              <a:endParaRPr sz="1000"/>
            </a:p>
          </p:txBody>
        </p:sp>
        <p:cxnSp>
          <p:nvCxnSpPr>
            <p:cNvPr id="1184" name="Google Shape;1184;p19"/>
            <p:cNvCxnSpPr/>
            <p:nvPr/>
          </p:nvCxnSpPr>
          <p:spPr>
            <a:xfrm>
              <a:off x="1125000" y="2880360"/>
              <a:ext cx="600" cy="301500"/>
            </a:xfrm>
            <a:prstGeom prst="straightConnector1">
              <a:avLst/>
            </a:prstGeom>
            <a:noFill/>
            <a:ln cap="flat" cmpd="sng" w="19050">
              <a:solidFill>
                <a:srgbClr val="595959"/>
              </a:solidFill>
              <a:prstDash val="solid"/>
              <a:round/>
              <a:headEnd len="med" w="med" type="none"/>
              <a:tailEnd len="med" w="med" type="triangle"/>
            </a:ln>
          </p:spPr>
        </p:cxnSp>
        <p:sp>
          <p:nvSpPr>
            <p:cNvPr id="1185" name="Google Shape;1185;p19"/>
            <p:cNvSpPr/>
            <p:nvPr/>
          </p:nvSpPr>
          <p:spPr>
            <a:xfrm>
              <a:off x="685763" y="3194138"/>
              <a:ext cx="868800" cy="402300"/>
            </a:xfrm>
            <a:prstGeom prst="rect">
              <a:avLst/>
            </a:prstGeom>
            <a:solidFill>
              <a:srgbClr val="EEEEEE"/>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CFI</a:t>
              </a:r>
              <a:endParaRPr b="1" sz="1200"/>
            </a:p>
          </p:txBody>
        </p:sp>
      </p:grpSp>
      <p:grpSp>
        <p:nvGrpSpPr>
          <p:cNvPr id="1186" name="Google Shape;1186;p19"/>
          <p:cNvGrpSpPr/>
          <p:nvPr/>
        </p:nvGrpSpPr>
        <p:grpSpPr>
          <a:xfrm>
            <a:off x="4983553" y="2157897"/>
            <a:ext cx="228583" cy="251320"/>
            <a:chOff x="1753525" y="665425"/>
            <a:chExt cx="4010225" cy="4281425"/>
          </a:xfrm>
        </p:grpSpPr>
        <p:grpSp>
          <p:nvGrpSpPr>
            <p:cNvPr id="1187" name="Google Shape;1187;p19"/>
            <p:cNvGrpSpPr/>
            <p:nvPr/>
          </p:nvGrpSpPr>
          <p:grpSpPr>
            <a:xfrm>
              <a:off x="1753525" y="665425"/>
              <a:ext cx="4010225" cy="4281425"/>
              <a:chOff x="1753525" y="665425"/>
              <a:chExt cx="4010225" cy="4281425"/>
            </a:xfrm>
          </p:grpSpPr>
          <p:sp>
            <p:nvSpPr>
              <p:cNvPr id="1188" name="Google Shape;1188;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19"/>
              <p:cNvGrpSpPr/>
              <p:nvPr/>
            </p:nvGrpSpPr>
            <p:grpSpPr>
              <a:xfrm>
                <a:off x="1753525" y="665425"/>
                <a:ext cx="4010225" cy="4281425"/>
                <a:chOff x="1753525" y="665425"/>
                <a:chExt cx="4010225" cy="4281425"/>
              </a:xfrm>
            </p:grpSpPr>
            <p:sp>
              <p:nvSpPr>
                <p:cNvPr id="1190" name="Google Shape;1190;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8" name="Google Shape;1198;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19"/>
          <p:cNvSpPr/>
          <p:nvPr/>
        </p:nvSpPr>
        <p:spPr>
          <a:xfrm>
            <a:off x="4860878" y="20016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2007</a:t>
            </a:r>
            <a:endParaRPr sz="1000"/>
          </a:p>
        </p:txBody>
      </p:sp>
      <p:cxnSp>
        <p:nvCxnSpPr>
          <p:cNvPr id="1204" name="Google Shape;1204;p19"/>
          <p:cNvCxnSpPr/>
          <p:nvPr/>
        </p:nvCxnSpPr>
        <p:spPr>
          <a:xfrm>
            <a:off x="5102678" y="24215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1205" name="Google Shape;1205;p19"/>
          <p:cNvSpPr/>
          <p:nvPr/>
        </p:nvSpPr>
        <p:spPr>
          <a:xfrm>
            <a:off x="4663440" y="31924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Shadow Stack</a:t>
            </a:r>
            <a:endParaRPr b="1" sz="1200"/>
          </a:p>
        </p:txBody>
      </p:sp>
      <p:sp>
        <p:nvSpPr>
          <p:cNvPr id="1206" name="Google Shape;1206;p19"/>
          <p:cNvSpPr/>
          <p:nvPr/>
        </p:nvSpPr>
        <p:spPr>
          <a:xfrm>
            <a:off x="3520841" y="3900104"/>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rPr>
              <a:t>Instruction Set Random.</a:t>
            </a:r>
            <a:endParaRPr b="1" sz="1000"/>
          </a:p>
        </p:txBody>
      </p:sp>
      <p:grpSp>
        <p:nvGrpSpPr>
          <p:cNvPr id="1207" name="Google Shape;1207;p19"/>
          <p:cNvGrpSpPr/>
          <p:nvPr/>
        </p:nvGrpSpPr>
        <p:grpSpPr>
          <a:xfrm>
            <a:off x="3676323" y="3601888"/>
            <a:ext cx="676224" cy="301500"/>
            <a:chOff x="841248" y="3624560"/>
            <a:chExt cx="676224" cy="301500"/>
          </a:xfrm>
        </p:grpSpPr>
        <p:cxnSp>
          <p:nvCxnSpPr>
            <p:cNvPr id="1208" name="Google Shape;1208;p19"/>
            <p:cNvCxnSpPr/>
            <p:nvPr/>
          </p:nvCxnSpPr>
          <p:spPr>
            <a:xfrm>
              <a:off x="1119875" y="3624560"/>
              <a:ext cx="600" cy="301500"/>
            </a:xfrm>
            <a:prstGeom prst="straightConnector1">
              <a:avLst/>
            </a:prstGeom>
            <a:noFill/>
            <a:ln cap="flat" cmpd="sng" w="9525">
              <a:solidFill>
                <a:srgbClr val="595959"/>
              </a:solidFill>
              <a:prstDash val="solid"/>
              <a:round/>
              <a:headEnd len="med" w="med" type="none"/>
              <a:tailEnd len="med" w="med" type="triangle"/>
            </a:ln>
          </p:spPr>
        </p:cxnSp>
        <p:grpSp>
          <p:nvGrpSpPr>
            <p:cNvPr id="1209" name="Google Shape;1209;p19"/>
            <p:cNvGrpSpPr/>
            <p:nvPr/>
          </p:nvGrpSpPr>
          <p:grpSpPr>
            <a:xfrm>
              <a:off x="841248" y="3633957"/>
              <a:ext cx="228583" cy="251320"/>
              <a:chOff x="1753525" y="665425"/>
              <a:chExt cx="4010225" cy="4281425"/>
            </a:xfrm>
          </p:grpSpPr>
          <p:grpSp>
            <p:nvGrpSpPr>
              <p:cNvPr id="1210" name="Google Shape;1210;p19"/>
              <p:cNvGrpSpPr/>
              <p:nvPr/>
            </p:nvGrpSpPr>
            <p:grpSpPr>
              <a:xfrm>
                <a:off x="1753525" y="665425"/>
                <a:ext cx="4010225" cy="4281425"/>
                <a:chOff x="1753525" y="665425"/>
                <a:chExt cx="4010225" cy="4281425"/>
              </a:xfrm>
            </p:grpSpPr>
            <p:sp>
              <p:nvSpPr>
                <p:cNvPr id="1211" name="Google Shape;1211;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2" name="Google Shape;1212;p19"/>
                <p:cNvGrpSpPr/>
                <p:nvPr/>
              </p:nvGrpSpPr>
              <p:grpSpPr>
                <a:xfrm>
                  <a:off x="1753525" y="665425"/>
                  <a:ext cx="4010225" cy="4281425"/>
                  <a:chOff x="1753525" y="665425"/>
                  <a:chExt cx="4010225" cy="4281425"/>
                </a:xfrm>
              </p:grpSpPr>
              <p:sp>
                <p:nvSpPr>
                  <p:cNvPr id="1213" name="Google Shape;1213;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1" name="Google Shape;1221;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19"/>
            <p:cNvSpPr/>
            <p:nvPr/>
          </p:nvSpPr>
          <p:spPr>
            <a:xfrm>
              <a:off x="1033272" y="365760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2003</a:t>
              </a:r>
              <a:endParaRPr sz="1000"/>
            </a:p>
          </p:txBody>
        </p:sp>
      </p:grpSp>
      <p:grpSp>
        <p:nvGrpSpPr>
          <p:cNvPr id="1227" name="Google Shape;1227;p19"/>
          <p:cNvGrpSpPr/>
          <p:nvPr/>
        </p:nvGrpSpPr>
        <p:grpSpPr>
          <a:xfrm>
            <a:off x="5248656" y="2001688"/>
            <a:ext cx="868800" cy="1135907"/>
            <a:chOff x="685763" y="2460531"/>
            <a:chExt cx="868800" cy="1135907"/>
          </a:xfrm>
        </p:grpSpPr>
        <p:grpSp>
          <p:nvGrpSpPr>
            <p:cNvPr id="1228" name="Google Shape;1228;p19"/>
            <p:cNvGrpSpPr/>
            <p:nvPr/>
          </p:nvGrpSpPr>
          <p:grpSpPr>
            <a:xfrm>
              <a:off x="1005876" y="2616739"/>
              <a:ext cx="228583" cy="251320"/>
              <a:chOff x="1753525" y="665425"/>
              <a:chExt cx="4010225" cy="4281425"/>
            </a:xfrm>
          </p:grpSpPr>
          <p:grpSp>
            <p:nvGrpSpPr>
              <p:cNvPr id="1229" name="Google Shape;1229;p19"/>
              <p:cNvGrpSpPr/>
              <p:nvPr/>
            </p:nvGrpSpPr>
            <p:grpSpPr>
              <a:xfrm>
                <a:off x="1753525" y="665425"/>
                <a:ext cx="4010225" cy="4281425"/>
                <a:chOff x="1753525" y="665425"/>
                <a:chExt cx="4010225" cy="4281425"/>
              </a:xfrm>
            </p:grpSpPr>
            <p:sp>
              <p:nvSpPr>
                <p:cNvPr id="1230" name="Google Shape;1230;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19"/>
                <p:cNvGrpSpPr/>
                <p:nvPr/>
              </p:nvGrpSpPr>
              <p:grpSpPr>
                <a:xfrm>
                  <a:off x="1753525" y="665425"/>
                  <a:ext cx="4010225" cy="4281425"/>
                  <a:chOff x="1753525" y="665425"/>
                  <a:chExt cx="4010225" cy="4281425"/>
                </a:xfrm>
              </p:grpSpPr>
              <p:sp>
                <p:nvSpPr>
                  <p:cNvPr id="1232" name="Google Shape;1232;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0" name="Google Shape;1240;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19"/>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2008</a:t>
              </a:r>
              <a:endParaRPr sz="1000"/>
            </a:p>
          </p:txBody>
        </p:sp>
        <p:cxnSp>
          <p:nvCxnSpPr>
            <p:cNvPr id="1246" name="Google Shape;1246;p19"/>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1247" name="Google Shape;1247;p19"/>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Code Divers.</a:t>
              </a:r>
              <a:endParaRPr b="1" sz="1200"/>
            </a:p>
          </p:txBody>
        </p:sp>
      </p:grpSp>
      <p:grpSp>
        <p:nvGrpSpPr>
          <p:cNvPr id="1248" name="Google Shape;1248;p19"/>
          <p:cNvGrpSpPr/>
          <p:nvPr/>
        </p:nvGrpSpPr>
        <p:grpSpPr>
          <a:xfrm>
            <a:off x="6117409" y="2157097"/>
            <a:ext cx="228583" cy="251320"/>
            <a:chOff x="1753525" y="665425"/>
            <a:chExt cx="4010225" cy="4281425"/>
          </a:xfrm>
        </p:grpSpPr>
        <p:grpSp>
          <p:nvGrpSpPr>
            <p:cNvPr id="1249" name="Google Shape;1249;p19"/>
            <p:cNvGrpSpPr/>
            <p:nvPr/>
          </p:nvGrpSpPr>
          <p:grpSpPr>
            <a:xfrm>
              <a:off x="1753525" y="665425"/>
              <a:ext cx="4010225" cy="4281425"/>
              <a:chOff x="1753525" y="665425"/>
              <a:chExt cx="4010225" cy="4281425"/>
            </a:xfrm>
          </p:grpSpPr>
          <p:sp>
            <p:nvSpPr>
              <p:cNvPr id="1250" name="Google Shape;1250;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19"/>
              <p:cNvGrpSpPr/>
              <p:nvPr/>
            </p:nvGrpSpPr>
            <p:grpSpPr>
              <a:xfrm>
                <a:off x="1753525" y="665425"/>
                <a:ext cx="4010225" cy="4281425"/>
                <a:chOff x="1753525" y="665425"/>
                <a:chExt cx="4010225" cy="4281425"/>
              </a:xfrm>
            </p:grpSpPr>
            <p:sp>
              <p:nvSpPr>
                <p:cNvPr id="1252" name="Google Shape;1252;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0" name="Google Shape;1260;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5" name="Google Shape;1265;p19"/>
          <p:cNvCxnSpPr/>
          <p:nvPr/>
        </p:nvCxnSpPr>
        <p:spPr>
          <a:xfrm>
            <a:off x="6236534" y="24207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1266" name="Google Shape;1266;p19"/>
          <p:cNvSpPr/>
          <p:nvPr/>
        </p:nvSpPr>
        <p:spPr>
          <a:xfrm>
            <a:off x="5797296" y="31916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50">
                <a:solidFill>
                  <a:srgbClr val="000000"/>
                </a:solidFill>
              </a:rPr>
              <a:t>Code Pointer Integrity</a:t>
            </a:r>
            <a:endParaRPr sz="950"/>
          </a:p>
        </p:txBody>
      </p:sp>
      <p:grpSp>
        <p:nvGrpSpPr>
          <p:cNvPr id="1267" name="Google Shape;1267;p19"/>
          <p:cNvGrpSpPr/>
          <p:nvPr/>
        </p:nvGrpSpPr>
        <p:grpSpPr>
          <a:xfrm>
            <a:off x="6373368" y="2001688"/>
            <a:ext cx="868800" cy="1135907"/>
            <a:chOff x="685763" y="2460531"/>
            <a:chExt cx="868800" cy="1135907"/>
          </a:xfrm>
        </p:grpSpPr>
        <p:grpSp>
          <p:nvGrpSpPr>
            <p:cNvPr id="1268" name="Google Shape;1268;p19"/>
            <p:cNvGrpSpPr/>
            <p:nvPr/>
          </p:nvGrpSpPr>
          <p:grpSpPr>
            <a:xfrm>
              <a:off x="1005876" y="2616739"/>
              <a:ext cx="228583" cy="251320"/>
              <a:chOff x="1753525" y="665425"/>
              <a:chExt cx="4010225" cy="4281425"/>
            </a:xfrm>
          </p:grpSpPr>
          <p:grpSp>
            <p:nvGrpSpPr>
              <p:cNvPr id="1269" name="Google Shape;1269;p19"/>
              <p:cNvGrpSpPr/>
              <p:nvPr/>
            </p:nvGrpSpPr>
            <p:grpSpPr>
              <a:xfrm>
                <a:off x="1753525" y="665425"/>
                <a:ext cx="4010225" cy="4281425"/>
                <a:chOff x="1753525" y="665425"/>
                <a:chExt cx="4010225" cy="4281425"/>
              </a:xfrm>
            </p:grpSpPr>
            <p:sp>
              <p:nvSpPr>
                <p:cNvPr id="1270" name="Google Shape;1270;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1" name="Google Shape;1271;p19"/>
                <p:cNvGrpSpPr/>
                <p:nvPr/>
              </p:nvGrpSpPr>
              <p:grpSpPr>
                <a:xfrm>
                  <a:off x="1753525" y="665425"/>
                  <a:ext cx="4010225" cy="4281425"/>
                  <a:chOff x="1753525" y="665425"/>
                  <a:chExt cx="4010225" cy="4281425"/>
                </a:xfrm>
              </p:grpSpPr>
              <p:sp>
                <p:nvSpPr>
                  <p:cNvPr id="1272" name="Google Shape;1272;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0" name="Google Shape;1280;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19"/>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2015</a:t>
              </a:r>
              <a:endParaRPr sz="1000"/>
            </a:p>
          </p:txBody>
        </p:sp>
        <p:cxnSp>
          <p:nvCxnSpPr>
            <p:cNvPr id="1286" name="Google Shape;1286;p19"/>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1287" name="Google Shape;1287;p19"/>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XnR</a:t>
              </a:r>
              <a:endParaRPr b="1" sz="1200"/>
            </a:p>
          </p:txBody>
        </p:sp>
      </p:grpSp>
      <p:grpSp>
        <p:nvGrpSpPr>
          <p:cNvPr id="1288" name="Google Shape;1288;p19"/>
          <p:cNvGrpSpPr/>
          <p:nvPr/>
        </p:nvGrpSpPr>
        <p:grpSpPr>
          <a:xfrm>
            <a:off x="7260409" y="2157097"/>
            <a:ext cx="228583" cy="251320"/>
            <a:chOff x="1753525" y="665425"/>
            <a:chExt cx="4010225" cy="4281425"/>
          </a:xfrm>
        </p:grpSpPr>
        <p:grpSp>
          <p:nvGrpSpPr>
            <p:cNvPr id="1289" name="Google Shape;1289;p19"/>
            <p:cNvGrpSpPr/>
            <p:nvPr/>
          </p:nvGrpSpPr>
          <p:grpSpPr>
            <a:xfrm>
              <a:off x="1753525" y="665425"/>
              <a:ext cx="4010225" cy="4281425"/>
              <a:chOff x="1753525" y="665425"/>
              <a:chExt cx="4010225" cy="4281425"/>
            </a:xfrm>
          </p:grpSpPr>
          <p:sp>
            <p:nvSpPr>
              <p:cNvPr id="1290" name="Google Shape;1290;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19"/>
              <p:cNvGrpSpPr/>
              <p:nvPr/>
            </p:nvGrpSpPr>
            <p:grpSpPr>
              <a:xfrm>
                <a:off x="1753525" y="665425"/>
                <a:ext cx="4010225" cy="4281425"/>
                <a:chOff x="1753525" y="665425"/>
                <a:chExt cx="4010225" cy="4281425"/>
              </a:xfrm>
            </p:grpSpPr>
            <p:sp>
              <p:nvSpPr>
                <p:cNvPr id="1292" name="Google Shape;1292;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0" name="Google Shape;1300;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5" name="Google Shape;1305;p19"/>
          <p:cNvCxnSpPr/>
          <p:nvPr/>
        </p:nvCxnSpPr>
        <p:spPr>
          <a:xfrm>
            <a:off x="7379534" y="2420718"/>
            <a:ext cx="600" cy="759000"/>
          </a:xfrm>
          <a:prstGeom prst="straightConnector1">
            <a:avLst/>
          </a:prstGeom>
          <a:noFill/>
          <a:ln cap="flat" cmpd="sng" w="9525">
            <a:solidFill>
              <a:srgbClr val="595959"/>
            </a:solidFill>
            <a:prstDash val="solid"/>
            <a:round/>
            <a:headEnd len="med" w="med" type="none"/>
            <a:tailEnd len="med" w="med" type="triangle"/>
          </a:ln>
        </p:spPr>
      </p:cxnSp>
      <p:sp>
        <p:nvSpPr>
          <p:cNvPr id="1306" name="Google Shape;1306;p19"/>
          <p:cNvSpPr/>
          <p:nvPr/>
        </p:nvSpPr>
        <p:spPr>
          <a:xfrm>
            <a:off x="6940296" y="3191695"/>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rPr>
              <a:t>Vtable Protection</a:t>
            </a:r>
            <a:endParaRPr sz="1000"/>
          </a:p>
        </p:txBody>
      </p:sp>
      <p:sp>
        <p:nvSpPr>
          <p:cNvPr id="1307" name="Google Shape;1307;p19"/>
          <p:cNvSpPr/>
          <p:nvPr/>
        </p:nvSpPr>
        <p:spPr>
          <a:xfrm>
            <a:off x="5256991" y="3908996"/>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Runtime Divers.: Shuffler</a:t>
            </a:r>
            <a:endParaRPr b="1" sz="900"/>
          </a:p>
        </p:txBody>
      </p:sp>
      <p:cxnSp>
        <p:nvCxnSpPr>
          <p:cNvPr id="1308" name="Google Shape;1308;p19"/>
          <p:cNvCxnSpPr/>
          <p:nvPr/>
        </p:nvCxnSpPr>
        <p:spPr>
          <a:xfrm>
            <a:off x="5691100" y="3144688"/>
            <a:ext cx="600" cy="759000"/>
          </a:xfrm>
          <a:prstGeom prst="straightConnector1">
            <a:avLst/>
          </a:prstGeom>
          <a:noFill/>
          <a:ln cap="flat" cmpd="sng" w="9525">
            <a:solidFill>
              <a:srgbClr val="595959"/>
            </a:solidFill>
            <a:prstDash val="solid"/>
            <a:round/>
            <a:headEnd len="med" w="med" type="none"/>
            <a:tailEnd len="med" w="med" type="triangle"/>
          </a:ln>
        </p:spPr>
      </p:cxnSp>
      <p:grpSp>
        <p:nvGrpSpPr>
          <p:cNvPr id="1309" name="Google Shape;1309;p19"/>
          <p:cNvGrpSpPr/>
          <p:nvPr/>
        </p:nvGrpSpPr>
        <p:grpSpPr>
          <a:xfrm>
            <a:off x="5412473" y="3620176"/>
            <a:ext cx="228583" cy="251320"/>
            <a:chOff x="1753525" y="665425"/>
            <a:chExt cx="4010225" cy="4281425"/>
          </a:xfrm>
        </p:grpSpPr>
        <p:grpSp>
          <p:nvGrpSpPr>
            <p:cNvPr id="1310" name="Google Shape;1310;p19"/>
            <p:cNvGrpSpPr/>
            <p:nvPr/>
          </p:nvGrpSpPr>
          <p:grpSpPr>
            <a:xfrm>
              <a:off x="1753525" y="665425"/>
              <a:ext cx="4010225" cy="4281425"/>
              <a:chOff x="1753525" y="665425"/>
              <a:chExt cx="4010225" cy="4281425"/>
            </a:xfrm>
          </p:grpSpPr>
          <p:sp>
            <p:nvSpPr>
              <p:cNvPr id="1311" name="Google Shape;1311;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19"/>
              <p:cNvGrpSpPr/>
              <p:nvPr/>
            </p:nvGrpSpPr>
            <p:grpSpPr>
              <a:xfrm>
                <a:off x="1753525" y="665425"/>
                <a:ext cx="4010225" cy="4281425"/>
                <a:chOff x="1753525" y="665425"/>
                <a:chExt cx="4010225" cy="4281425"/>
              </a:xfrm>
            </p:grpSpPr>
            <p:sp>
              <p:nvSpPr>
                <p:cNvPr id="1313" name="Google Shape;1313;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1" name="Google Shape;1321;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19"/>
          <p:cNvSpPr/>
          <p:nvPr/>
        </p:nvSpPr>
        <p:spPr>
          <a:xfrm>
            <a:off x="5604497" y="364382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2016</a:t>
            </a:r>
            <a:endParaRPr sz="1000"/>
          </a:p>
        </p:txBody>
      </p:sp>
      <p:sp>
        <p:nvSpPr>
          <p:cNvPr id="1327" name="Google Shape;1327;p19"/>
          <p:cNvSpPr/>
          <p:nvPr/>
        </p:nvSpPr>
        <p:spPr>
          <a:xfrm>
            <a:off x="5983053" y="20024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2014</a:t>
            </a:r>
            <a:endParaRPr sz="1000"/>
          </a:p>
        </p:txBody>
      </p:sp>
      <p:sp>
        <p:nvSpPr>
          <p:cNvPr id="1328" name="Google Shape;1328;p19"/>
          <p:cNvSpPr/>
          <p:nvPr/>
        </p:nvSpPr>
        <p:spPr>
          <a:xfrm>
            <a:off x="5792725" y="4412174"/>
            <a:ext cx="868800" cy="336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rPr>
              <a:t>Cryptographic-CFI</a:t>
            </a:r>
            <a:endParaRPr b="1" sz="1100"/>
          </a:p>
        </p:txBody>
      </p:sp>
      <p:cxnSp>
        <p:nvCxnSpPr>
          <p:cNvPr id="1329" name="Google Shape;1329;p19"/>
          <p:cNvCxnSpPr/>
          <p:nvPr/>
        </p:nvCxnSpPr>
        <p:spPr>
          <a:xfrm>
            <a:off x="6226825" y="3589696"/>
            <a:ext cx="600" cy="813900"/>
          </a:xfrm>
          <a:prstGeom prst="straightConnector1">
            <a:avLst/>
          </a:prstGeom>
          <a:noFill/>
          <a:ln cap="flat" cmpd="sng" w="9525">
            <a:solidFill>
              <a:srgbClr val="595959"/>
            </a:solidFill>
            <a:prstDash val="solid"/>
            <a:round/>
            <a:headEnd len="med" w="med" type="none"/>
            <a:tailEnd len="med" w="med" type="triangle"/>
          </a:ln>
        </p:spPr>
      </p:cxnSp>
      <p:grpSp>
        <p:nvGrpSpPr>
          <p:cNvPr id="1330" name="Google Shape;1330;p19"/>
          <p:cNvGrpSpPr/>
          <p:nvPr/>
        </p:nvGrpSpPr>
        <p:grpSpPr>
          <a:xfrm>
            <a:off x="5495886" y="4366936"/>
            <a:ext cx="228583" cy="251320"/>
            <a:chOff x="1753525" y="665425"/>
            <a:chExt cx="4010225" cy="4281425"/>
          </a:xfrm>
        </p:grpSpPr>
        <p:grpSp>
          <p:nvGrpSpPr>
            <p:cNvPr id="1331" name="Google Shape;1331;p19"/>
            <p:cNvGrpSpPr/>
            <p:nvPr/>
          </p:nvGrpSpPr>
          <p:grpSpPr>
            <a:xfrm>
              <a:off x="1753525" y="665425"/>
              <a:ext cx="4010225" cy="4281425"/>
              <a:chOff x="1753525" y="665425"/>
              <a:chExt cx="4010225" cy="4281425"/>
            </a:xfrm>
          </p:grpSpPr>
          <p:sp>
            <p:nvSpPr>
              <p:cNvPr id="1332" name="Google Shape;1332;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19"/>
              <p:cNvGrpSpPr/>
              <p:nvPr/>
            </p:nvGrpSpPr>
            <p:grpSpPr>
              <a:xfrm>
                <a:off x="1753525" y="665425"/>
                <a:ext cx="4010225" cy="4281425"/>
                <a:chOff x="1753525" y="665425"/>
                <a:chExt cx="4010225" cy="4281425"/>
              </a:xfrm>
            </p:grpSpPr>
            <p:sp>
              <p:nvSpPr>
                <p:cNvPr id="1334" name="Google Shape;1334;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2" name="Google Shape;1342;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19"/>
          <p:cNvSpPr/>
          <p:nvPr/>
        </p:nvSpPr>
        <p:spPr>
          <a:xfrm>
            <a:off x="5368072" y="4628167"/>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2015</a:t>
            </a:r>
            <a:endParaRPr sz="1000"/>
          </a:p>
        </p:txBody>
      </p:sp>
      <p:sp>
        <p:nvSpPr>
          <p:cNvPr id="1348" name="Google Shape;1348;p19"/>
          <p:cNvSpPr/>
          <p:nvPr/>
        </p:nvSpPr>
        <p:spPr>
          <a:xfrm>
            <a:off x="7013450" y="4412175"/>
            <a:ext cx="868800" cy="336900"/>
          </a:xfrm>
          <a:prstGeom prst="rect">
            <a:avLst/>
          </a:prstGeom>
          <a:solidFill>
            <a:srgbClr val="EEEEEE"/>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ARM PAC</a:t>
            </a:r>
            <a:endParaRPr sz="1200"/>
          </a:p>
        </p:txBody>
      </p:sp>
      <p:grpSp>
        <p:nvGrpSpPr>
          <p:cNvPr id="1349" name="Google Shape;1349;p19"/>
          <p:cNvGrpSpPr/>
          <p:nvPr/>
        </p:nvGrpSpPr>
        <p:grpSpPr>
          <a:xfrm>
            <a:off x="6729782" y="4357792"/>
            <a:ext cx="228583" cy="251320"/>
            <a:chOff x="1753525" y="665425"/>
            <a:chExt cx="4010225" cy="4281425"/>
          </a:xfrm>
        </p:grpSpPr>
        <p:grpSp>
          <p:nvGrpSpPr>
            <p:cNvPr id="1350" name="Google Shape;1350;p19"/>
            <p:cNvGrpSpPr/>
            <p:nvPr/>
          </p:nvGrpSpPr>
          <p:grpSpPr>
            <a:xfrm>
              <a:off x="1753525" y="665425"/>
              <a:ext cx="4010225" cy="4281425"/>
              <a:chOff x="1753525" y="665425"/>
              <a:chExt cx="4010225" cy="4281425"/>
            </a:xfrm>
          </p:grpSpPr>
          <p:sp>
            <p:nvSpPr>
              <p:cNvPr id="1351" name="Google Shape;1351;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19"/>
              <p:cNvGrpSpPr/>
              <p:nvPr/>
            </p:nvGrpSpPr>
            <p:grpSpPr>
              <a:xfrm>
                <a:off x="1753525" y="665425"/>
                <a:ext cx="4010225" cy="4281425"/>
                <a:chOff x="1753525" y="665425"/>
                <a:chExt cx="4010225" cy="4281425"/>
              </a:xfrm>
            </p:grpSpPr>
            <p:sp>
              <p:nvSpPr>
                <p:cNvPr id="1353" name="Google Shape;1353;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1" name="Google Shape;1361;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19"/>
          <p:cNvSpPr/>
          <p:nvPr/>
        </p:nvSpPr>
        <p:spPr>
          <a:xfrm>
            <a:off x="6601968" y="4646705"/>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2018</a:t>
            </a:r>
            <a:endParaRPr sz="1000"/>
          </a:p>
        </p:txBody>
      </p:sp>
      <p:cxnSp>
        <p:nvCxnSpPr>
          <p:cNvPr id="1367" name="Google Shape;1367;p19"/>
          <p:cNvCxnSpPr/>
          <p:nvPr/>
        </p:nvCxnSpPr>
        <p:spPr>
          <a:xfrm rot="-5400000">
            <a:off x="6840188" y="4439633"/>
            <a:ext cx="600" cy="347400"/>
          </a:xfrm>
          <a:prstGeom prst="straightConnector1">
            <a:avLst/>
          </a:prstGeom>
          <a:noFill/>
          <a:ln cap="flat" cmpd="sng" w="9525">
            <a:solidFill>
              <a:srgbClr val="595959"/>
            </a:solidFill>
            <a:prstDash val="solid"/>
            <a:round/>
            <a:headEnd len="med" w="med" type="none"/>
            <a:tailEnd len="med" w="med" type="triangle"/>
          </a:ln>
        </p:spPr>
      </p:cxnSp>
      <p:sp>
        <p:nvSpPr>
          <p:cNvPr id="1368" name="Google Shape;1368;p19"/>
          <p:cNvSpPr/>
          <p:nvPr/>
        </p:nvSpPr>
        <p:spPr>
          <a:xfrm>
            <a:off x="6364224" y="3908996"/>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200">
                <a:solidFill>
                  <a:srgbClr val="000000"/>
                </a:solidFill>
              </a:rPr>
              <a:t>Isomeron</a:t>
            </a:r>
            <a:endParaRPr b="1" sz="1000"/>
          </a:p>
        </p:txBody>
      </p:sp>
      <p:cxnSp>
        <p:nvCxnSpPr>
          <p:cNvPr id="1369" name="Google Shape;1369;p19"/>
          <p:cNvCxnSpPr/>
          <p:nvPr/>
        </p:nvCxnSpPr>
        <p:spPr>
          <a:xfrm>
            <a:off x="6798334" y="3144688"/>
            <a:ext cx="600" cy="759000"/>
          </a:xfrm>
          <a:prstGeom prst="straightConnector1">
            <a:avLst/>
          </a:prstGeom>
          <a:noFill/>
          <a:ln cap="flat" cmpd="sng" w="9525">
            <a:solidFill>
              <a:srgbClr val="595959"/>
            </a:solidFill>
            <a:prstDash val="solid"/>
            <a:round/>
            <a:headEnd len="med" w="med" type="none"/>
            <a:tailEnd len="med" w="med" type="triangle"/>
          </a:ln>
        </p:spPr>
      </p:cxnSp>
      <p:grpSp>
        <p:nvGrpSpPr>
          <p:cNvPr id="1370" name="Google Shape;1370;p19"/>
          <p:cNvGrpSpPr/>
          <p:nvPr/>
        </p:nvGrpSpPr>
        <p:grpSpPr>
          <a:xfrm>
            <a:off x="6519707" y="3620176"/>
            <a:ext cx="228583" cy="251320"/>
            <a:chOff x="1753525" y="665425"/>
            <a:chExt cx="4010225" cy="4281425"/>
          </a:xfrm>
        </p:grpSpPr>
        <p:grpSp>
          <p:nvGrpSpPr>
            <p:cNvPr id="1371" name="Google Shape;1371;p19"/>
            <p:cNvGrpSpPr/>
            <p:nvPr/>
          </p:nvGrpSpPr>
          <p:grpSpPr>
            <a:xfrm>
              <a:off x="1753525" y="665425"/>
              <a:ext cx="4010225" cy="4281425"/>
              <a:chOff x="1753525" y="665425"/>
              <a:chExt cx="4010225" cy="4281425"/>
            </a:xfrm>
          </p:grpSpPr>
          <p:sp>
            <p:nvSpPr>
              <p:cNvPr id="1372" name="Google Shape;1372;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3" name="Google Shape;1373;p19"/>
              <p:cNvGrpSpPr/>
              <p:nvPr/>
            </p:nvGrpSpPr>
            <p:grpSpPr>
              <a:xfrm>
                <a:off x="1753525" y="665425"/>
                <a:ext cx="4010225" cy="4281425"/>
                <a:chOff x="1753525" y="665425"/>
                <a:chExt cx="4010225" cy="4281425"/>
              </a:xfrm>
            </p:grpSpPr>
            <p:sp>
              <p:nvSpPr>
                <p:cNvPr id="1374" name="Google Shape;1374;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82" name="Google Shape;1382;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19"/>
          <p:cNvSpPr/>
          <p:nvPr/>
        </p:nvSpPr>
        <p:spPr>
          <a:xfrm>
            <a:off x="6711730" y="364382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2015</a:t>
            </a:r>
            <a:endParaRPr sz="1000"/>
          </a:p>
        </p:txBody>
      </p:sp>
      <p:sp>
        <p:nvSpPr>
          <p:cNvPr id="1388" name="Google Shape;1388;p19"/>
          <p:cNvSpPr/>
          <p:nvPr/>
        </p:nvSpPr>
        <p:spPr>
          <a:xfrm>
            <a:off x="7132320" y="2001688"/>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2016</a:t>
            </a:r>
            <a:endParaRPr sz="1000"/>
          </a:p>
        </p:txBody>
      </p:sp>
      <p:sp>
        <p:nvSpPr>
          <p:cNvPr id="1389" name="Google Shape;1389;p19"/>
          <p:cNvSpPr/>
          <p:nvPr/>
        </p:nvSpPr>
        <p:spPr>
          <a:xfrm>
            <a:off x="5876790" y="967627"/>
            <a:ext cx="871500" cy="406200"/>
          </a:xfrm>
          <a:prstGeom prst="rect">
            <a:avLst/>
          </a:prstGeom>
          <a:solidFill>
            <a:srgbClr val="EEEEEE"/>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Non-Control Data Attacks</a:t>
            </a:r>
            <a:endParaRPr b="1" sz="900"/>
          </a:p>
        </p:txBody>
      </p:sp>
      <p:cxnSp>
        <p:nvCxnSpPr>
          <p:cNvPr id="1390" name="Google Shape;1390;p19"/>
          <p:cNvCxnSpPr/>
          <p:nvPr/>
        </p:nvCxnSpPr>
        <p:spPr>
          <a:xfrm rot="5400000">
            <a:off x="6990228" y="930801"/>
            <a:ext cx="600" cy="502800"/>
          </a:xfrm>
          <a:prstGeom prst="straightConnector1">
            <a:avLst/>
          </a:prstGeom>
          <a:noFill/>
          <a:ln cap="flat" cmpd="sng" w="9525">
            <a:solidFill>
              <a:srgbClr val="595959"/>
            </a:solidFill>
            <a:prstDash val="solid"/>
            <a:round/>
            <a:headEnd len="med" w="med" type="triangle"/>
            <a:tailEnd len="med" w="med" type="none"/>
          </a:ln>
        </p:spPr>
      </p:cxnSp>
      <p:grpSp>
        <p:nvGrpSpPr>
          <p:cNvPr id="1391" name="Google Shape;1391;p19"/>
          <p:cNvGrpSpPr/>
          <p:nvPr/>
        </p:nvGrpSpPr>
        <p:grpSpPr>
          <a:xfrm>
            <a:off x="6894376" y="947080"/>
            <a:ext cx="228554" cy="217239"/>
            <a:chOff x="1190625" y="418900"/>
            <a:chExt cx="5136050" cy="4774475"/>
          </a:xfrm>
        </p:grpSpPr>
        <p:sp>
          <p:nvSpPr>
            <p:cNvPr id="1392" name="Google Shape;1392;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19"/>
            <p:cNvGrpSpPr/>
            <p:nvPr/>
          </p:nvGrpSpPr>
          <p:grpSpPr>
            <a:xfrm>
              <a:off x="1190625" y="418900"/>
              <a:ext cx="5136050" cy="4774475"/>
              <a:chOff x="1190625" y="418900"/>
              <a:chExt cx="5136050" cy="4774475"/>
            </a:xfrm>
          </p:grpSpPr>
          <p:sp>
            <p:nvSpPr>
              <p:cNvPr id="1394" name="Google Shape;1394;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6" name="Google Shape;1406;p19"/>
          <p:cNvSpPr/>
          <p:nvPr/>
        </p:nvSpPr>
        <p:spPr>
          <a:xfrm>
            <a:off x="6766560" y="117568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2008</a:t>
            </a:r>
            <a:endParaRPr sz="1000"/>
          </a:p>
        </p:txBody>
      </p:sp>
      <p:grpSp>
        <p:nvGrpSpPr>
          <p:cNvPr id="1407" name="Google Shape;1407;p19"/>
          <p:cNvGrpSpPr/>
          <p:nvPr/>
        </p:nvGrpSpPr>
        <p:grpSpPr>
          <a:xfrm>
            <a:off x="7525512" y="2002488"/>
            <a:ext cx="868800" cy="1135907"/>
            <a:chOff x="685763" y="2460531"/>
            <a:chExt cx="868800" cy="1135907"/>
          </a:xfrm>
        </p:grpSpPr>
        <p:grpSp>
          <p:nvGrpSpPr>
            <p:cNvPr id="1408" name="Google Shape;1408;p19"/>
            <p:cNvGrpSpPr/>
            <p:nvPr/>
          </p:nvGrpSpPr>
          <p:grpSpPr>
            <a:xfrm>
              <a:off x="1005876" y="2616739"/>
              <a:ext cx="228583" cy="251320"/>
              <a:chOff x="1753525" y="665425"/>
              <a:chExt cx="4010225" cy="4281425"/>
            </a:xfrm>
          </p:grpSpPr>
          <p:grpSp>
            <p:nvGrpSpPr>
              <p:cNvPr id="1409" name="Google Shape;1409;p19"/>
              <p:cNvGrpSpPr/>
              <p:nvPr/>
            </p:nvGrpSpPr>
            <p:grpSpPr>
              <a:xfrm>
                <a:off x="1753525" y="665425"/>
                <a:ext cx="4010225" cy="4281425"/>
                <a:chOff x="1753525" y="665425"/>
                <a:chExt cx="4010225" cy="4281425"/>
              </a:xfrm>
            </p:grpSpPr>
            <p:sp>
              <p:nvSpPr>
                <p:cNvPr id="1410" name="Google Shape;1410;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19"/>
                <p:cNvGrpSpPr/>
                <p:nvPr/>
              </p:nvGrpSpPr>
              <p:grpSpPr>
                <a:xfrm>
                  <a:off x="1753525" y="665425"/>
                  <a:ext cx="4010225" cy="4281425"/>
                  <a:chOff x="1753525" y="665425"/>
                  <a:chExt cx="4010225" cy="4281425"/>
                </a:xfrm>
              </p:grpSpPr>
              <p:sp>
                <p:nvSpPr>
                  <p:cNvPr id="1412" name="Google Shape;1412;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20" name="Google Shape;1420;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19"/>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2019</a:t>
              </a:r>
              <a:endParaRPr sz="1000"/>
            </a:p>
          </p:txBody>
        </p:sp>
        <p:cxnSp>
          <p:nvCxnSpPr>
            <p:cNvPr id="1426" name="Google Shape;1426;p19"/>
            <p:cNvCxnSpPr/>
            <p:nvPr/>
          </p:nvCxnSpPr>
          <p:spPr>
            <a:xfrm>
              <a:off x="1125000" y="2880360"/>
              <a:ext cx="600" cy="301500"/>
            </a:xfrm>
            <a:prstGeom prst="straightConnector1">
              <a:avLst/>
            </a:prstGeom>
            <a:noFill/>
            <a:ln cap="flat" cmpd="sng" w="9525">
              <a:solidFill>
                <a:srgbClr val="595959"/>
              </a:solidFill>
              <a:prstDash val="solid"/>
              <a:round/>
              <a:headEnd len="med" w="med" type="none"/>
              <a:tailEnd len="med" w="med" type="triangle"/>
            </a:ln>
          </p:spPr>
        </p:cxnSp>
        <p:sp>
          <p:nvSpPr>
            <p:cNvPr id="1427" name="Google Shape;1427;p19"/>
            <p:cNvSpPr/>
            <p:nvPr/>
          </p:nvSpPr>
          <p:spPr>
            <a:xfrm>
              <a:off x="685763" y="3194138"/>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ARM MTE</a:t>
              </a:r>
              <a:endParaRPr b="1" sz="1100"/>
            </a:p>
          </p:txBody>
        </p:sp>
      </p:grpSp>
      <p:sp>
        <p:nvSpPr>
          <p:cNvPr id="1428" name="Google Shape;1428;p19"/>
          <p:cNvSpPr/>
          <p:nvPr/>
        </p:nvSpPr>
        <p:spPr>
          <a:xfrm>
            <a:off x="5319600" y="569648"/>
            <a:ext cx="709800" cy="32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JOP</a:t>
            </a:r>
            <a:endParaRPr b="1" sz="1200">
              <a:solidFill>
                <a:srgbClr val="000000"/>
              </a:solidFill>
            </a:endParaRPr>
          </a:p>
        </p:txBody>
      </p:sp>
      <p:grpSp>
        <p:nvGrpSpPr>
          <p:cNvPr id="1429" name="Google Shape;1429;p19"/>
          <p:cNvGrpSpPr/>
          <p:nvPr/>
        </p:nvGrpSpPr>
        <p:grpSpPr>
          <a:xfrm>
            <a:off x="4802275" y="502072"/>
            <a:ext cx="528245" cy="395700"/>
            <a:chOff x="4802275" y="274320"/>
            <a:chExt cx="528245" cy="395700"/>
          </a:xfrm>
        </p:grpSpPr>
        <p:cxnSp>
          <p:nvCxnSpPr>
            <p:cNvPr id="1430" name="Google Shape;1430;p19"/>
            <p:cNvCxnSpPr/>
            <p:nvPr/>
          </p:nvCxnSpPr>
          <p:spPr>
            <a:xfrm flipH="1" rot="10800000">
              <a:off x="4802275" y="517250"/>
              <a:ext cx="509700" cy="900"/>
            </a:xfrm>
            <a:prstGeom prst="straightConnector1">
              <a:avLst/>
            </a:prstGeom>
            <a:noFill/>
            <a:ln cap="flat" cmpd="sng" w="9525">
              <a:solidFill>
                <a:srgbClr val="595959"/>
              </a:solidFill>
              <a:prstDash val="solid"/>
              <a:round/>
              <a:headEnd len="med" w="med" type="none"/>
              <a:tailEnd len="med" w="med" type="triangle"/>
            </a:ln>
          </p:spPr>
        </p:cxnSp>
        <p:grpSp>
          <p:nvGrpSpPr>
            <p:cNvPr id="1431" name="Google Shape;1431;p19"/>
            <p:cNvGrpSpPr/>
            <p:nvPr/>
          </p:nvGrpSpPr>
          <p:grpSpPr>
            <a:xfrm>
              <a:off x="4974136" y="274320"/>
              <a:ext cx="228554" cy="217239"/>
              <a:chOff x="1190625" y="418900"/>
              <a:chExt cx="5136050" cy="4774475"/>
            </a:xfrm>
          </p:grpSpPr>
          <p:sp>
            <p:nvSpPr>
              <p:cNvPr id="1432" name="Google Shape;1432;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19"/>
              <p:cNvGrpSpPr/>
              <p:nvPr/>
            </p:nvGrpSpPr>
            <p:grpSpPr>
              <a:xfrm>
                <a:off x="1190625" y="418900"/>
                <a:ext cx="5136050" cy="4774475"/>
                <a:chOff x="1190625" y="418900"/>
                <a:chExt cx="5136050" cy="4774475"/>
              </a:xfrm>
            </p:grpSpPr>
            <p:sp>
              <p:nvSpPr>
                <p:cNvPr id="1434" name="Google Shape;1434;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6" name="Google Shape;1446;p19"/>
            <p:cNvSpPr/>
            <p:nvPr/>
          </p:nvSpPr>
          <p:spPr>
            <a:xfrm>
              <a:off x="4846320" y="502920"/>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2011</a:t>
              </a:r>
              <a:endParaRPr sz="1000"/>
            </a:p>
          </p:txBody>
        </p:sp>
      </p:grpSp>
      <p:cxnSp>
        <p:nvCxnSpPr>
          <p:cNvPr id="1447" name="Google Shape;1447;p19"/>
          <p:cNvCxnSpPr/>
          <p:nvPr/>
        </p:nvCxnSpPr>
        <p:spPr>
          <a:xfrm flipH="1">
            <a:off x="4801250" y="750700"/>
            <a:ext cx="4500" cy="685800"/>
          </a:xfrm>
          <a:prstGeom prst="straightConnector1">
            <a:avLst/>
          </a:prstGeom>
          <a:noFill/>
          <a:ln cap="flat" cmpd="sng" w="9525">
            <a:solidFill>
              <a:srgbClr val="595959"/>
            </a:solidFill>
            <a:prstDash val="solid"/>
            <a:round/>
            <a:headEnd len="med" w="med" type="none"/>
            <a:tailEnd len="med" w="med" type="none"/>
          </a:ln>
        </p:spPr>
      </p:cxnSp>
      <p:sp>
        <p:nvSpPr>
          <p:cNvPr id="1448" name="Google Shape;1448;p19"/>
          <p:cNvSpPr/>
          <p:nvPr/>
        </p:nvSpPr>
        <p:spPr>
          <a:xfrm>
            <a:off x="6819575" y="583000"/>
            <a:ext cx="652500" cy="301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SROP</a:t>
            </a:r>
            <a:endParaRPr b="1" sz="1200">
              <a:solidFill>
                <a:srgbClr val="000000"/>
              </a:solidFill>
            </a:endParaRPr>
          </a:p>
        </p:txBody>
      </p:sp>
      <p:cxnSp>
        <p:nvCxnSpPr>
          <p:cNvPr id="1449" name="Google Shape;1449;p19"/>
          <p:cNvCxnSpPr/>
          <p:nvPr/>
        </p:nvCxnSpPr>
        <p:spPr>
          <a:xfrm flipH="1" rot="10800000">
            <a:off x="6023550" y="764303"/>
            <a:ext cx="786300" cy="900"/>
          </a:xfrm>
          <a:prstGeom prst="straightConnector1">
            <a:avLst/>
          </a:prstGeom>
          <a:noFill/>
          <a:ln cap="flat" cmpd="sng" w="9525">
            <a:solidFill>
              <a:srgbClr val="595959"/>
            </a:solidFill>
            <a:prstDash val="solid"/>
            <a:round/>
            <a:headEnd len="med" w="med" type="none"/>
            <a:tailEnd len="med" w="med" type="triangle"/>
          </a:ln>
        </p:spPr>
      </p:cxnSp>
      <p:grpSp>
        <p:nvGrpSpPr>
          <p:cNvPr id="1450" name="Google Shape;1450;p19"/>
          <p:cNvGrpSpPr/>
          <p:nvPr/>
        </p:nvGrpSpPr>
        <p:grpSpPr>
          <a:xfrm>
            <a:off x="6326436" y="521373"/>
            <a:ext cx="228554" cy="217239"/>
            <a:chOff x="1190625" y="418900"/>
            <a:chExt cx="5136050" cy="4774475"/>
          </a:xfrm>
        </p:grpSpPr>
        <p:sp>
          <p:nvSpPr>
            <p:cNvPr id="1451" name="Google Shape;1451;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19"/>
            <p:cNvGrpSpPr/>
            <p:nvPr/>
          </p:nvGrpSpPr>
          <p:grpSpPr>
            <a:xfrm>
              <a:off x="1190625" y="418900"/>
              <a:ext cx="5136050" cy="4774475"/>
              <a:chOff x="1190625" y="418900"/>
              <a:chExt cx="5136050" cy="4774475"/>
            </a:xfrm>
          </p:grpSpPr>
          <p:sp>
            <p:nvSpPr>
              <p:cNvPr id="1453" name="Google Shape;1453;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5" name="Google Shape;1465;p19"/>
          <p:cNvSpPr/>
          <p:nvPr/>
        </p:nvSpPr>
        <p:spPr>
          <a:xfrm>
            <a:off x="6215020" y="773335"/>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2016</a:t>
            </a:r>
            <a:endParaRPr sz="1000"/>
          </a:p>
        </p:txBody>
      </p:sp>
      <p:sp>
        <p:nvSpPr>
          <p:cNvPr id="1466" name="Google Shape;1466;p19"/>
          <p:cNvSpPr/>
          <p:nvPr/>
        </p:nvSpPr>
        <p:spPr>
          <a:xfrm>
            <a:off x="8073722" y="569649"/>
            <a:ext cx="629100" cy="32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BOP</a:t>
            </a:r>
            <a:endParaRPr b="1" sz="1200">
              <a:solidFill>
                <a:srgbClr val="000000"/>
              </a:solidFill>
            </a:endParaRPr>
          </a:p>
        </p:txBody>
      </p:sp>
      <p:cxnSp>
        <p:nvCxnSpPr>
          <p:cNvPr id="1467" name="Google Shape;1467;p19"/>
          <p:cNvCxnSpPr/>
          <p:nvPr/>
        </p:nvCxnSpPr>
        <p:spPr>
          <a:xfrm flipH="1" rot="10800000">
            <a:off x="7466451" y="755567"/>
            <a:ext cx="594300" cy="900"/>
          </a:xfrm>
          <a:prstGeom prst="straightConnector1">
            <a:avLst/>
          </a:prstGeom>
          <a:noFill/>
          <a:ln cap="flat" cmpd="sng" w="9525">
            <a:solidFill>
              <a:srgbClr val="595959"/>
            </a:solidFill>
            <a:prstDash val="solid"/>
            <a:round/>
            <a:headEnd len="med" w="med" type="none"/>
            <a:tailEnd len="med" w="med" type="triangle"/>
          </a:ln>
        </p:spPr>
      </p:cxnSp>
      <p:grpSp>
        <p:nvGrpSpPr>
          <p:cNvPr id="1468" name="Google Shape;1468;p19"/>
          <p:cNvGrpSpPr/>
          <p:nvPr/>
        </p:nvGrpSpPr>
        <p:grpSpPr>
          <a:xfrm>
            <a:off x="7670087" y="512637"/>
            <a:ext cx="228554" cy="217239"/>
            <a:chOff x="1190625" y="418900"/>
            <a:chExt cx="5136050" cy="4774475"/>
          </a:xfrm>
        </p:grpSpPr>
        <p:sp>
          <p:nvSpPr>
            <p:cNvPr id="1469" name="Google Shape;1469;p19"/>
            <p:cNvSpPr/>
            <p:nvPr/>
          </p:nvSpPr>
          <p:spPr>
            <a:xfrm>
              <a:off x="1815712" y="866425"/>
              <a:ext cx="3885871" cy="3982145"/>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19"/>
            <p:cNvGrpSpPr/>
            <p:nvPr/>
          </p:nvGrpSpPr>
          <p:grpSpPr>
            <a:xfrm>
              <a:off x="1190625" y="418900"/>
              <a:ext cx="5136050" cy="4774475"/>
              <a:chOff x="1190625" y="418900"/>
              <a:chExt cx="5136050" cy="4774475"/>
            </a:xfrm>
          </p:grpSpPr>
          <p:sp>
            <p:nvSpPr>
              <p:cNvPr id="1471" name="Google Shape;1471;p19"/>
              <p:cNvSpPr/>
              <p:nvPr/>
            </p:nvSpPr>
            <p:spPr>
              <a:xfrm>
                <a:off x="3035475" y="2740375"/>
                <a:ext cx="443775" cy="447900"/>
              </a:xfrm>
              <a:custGeom>
                <a:rect b="b" l="l" r="r" t="t"/>
                <a:pathLst>
                  <a:path extrusionOk="0"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
              <p:cNvSpPr/>
              <p:nvPr/>
            </p:nvSpPr>
            <p:spPr>
              <a:xfrm>
                <a:off x="3035475" y="2740375"/>
                <a:ext cx="443775" cy="447900"/>
              </a:xfrm>
              <a:custGeom>
                <a:rect b="b" l="l" r="r" t="t"/>
                <a:pathLst>
                  <a:path extrusionOk="0" fill="none" h="17916" w="17751">
                    <a:moveTo>
                      <a:pt x="8876" y="1"/>
                    </a:moveTo>
                    <a:cubicBezTo>
                      <a:pt x="3945" y="1"/>
                      <a:pt x="0" y="4110"/>
                      <a:pt x="0" y="8876"/>
                    </a:cubicBezTo>
                    <a:cubicBezTo>
                      <a:pt x="0"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
              <p:cNvSpPr/>
              <p:nvPr/>
            </p:nvSpPr>
            <p:spPr>
              <a:xfrm>
                <a:off x="4038025" y="2740375"/>
                <a:ext cx="443775" cy="447900"/>
              </a:xfrm>
              <a:custGeom>
                <a:rect b="b" l="l" r="r" t="t"/>
                <a:pathLst>
                  <a:path extrusionOk="0"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
              <p:cNvSpPr/>
              <p:nvPr/>
            </p:nvSpPr>
            <p:spPr>
              <a:xfrm>
                <a:off x="4038025" y="2740375"/>
                <a:ext cx="443775" cy="447900"/>
              </a:xfrm>
              <a:custGeom>
                <a:rect b="b" l="l" r="r" t="t"/>
                <a:pathLst>
                  <a:path extrusionOk="0" fill="none" h="17916" w="17751">
                    <a:moveTo>
                      <a:pt x="8876" y="1"/>
                    </a:moveTo>
                    <a:cubicBezTo>
                      <a:pt x="3945" y="1"/>
                      <a:pt x="1" y="4110"/>
                      <a:pt x="1" y="8876"/>
                    </a:cubicBezTo>
                    <a:cubicBezTo>
                      <a:pt x="1" y="13807"/>
                      <a:pt x="3945" y="17915"/>
                      <a:pt x="8876" y="17915"/>
                    </a:cubicBezTo>
                    <a:cubicBezTo>
                      <a:pt x="13806" y="17915"/>
                      <a:pt x="17751" y="13807"/>
                      <a:pt x="17751" y="8876"/>
                    </a:cubicBezTo>
                    <a:cubicBezTo>
                      <a:pt x="17751" y="4110"/>
                      <a:pt x="13806" y="1"/>
                      <a:pt x="8876"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
              <p:cNvSpPr/>
              <p:nvPr/>
            </p:nvSpPr>
            <p:spPr>
              <a:xfrm>
                <a:off x="3902425" y="1758375"/>
                <a:ext cx="1162825" cy="850550"/>
              </a:xfrm>
              <a:custGeom>
                <a:rect b="b" l="l" r="r" t="t"/>
                <a:pathLst>
                  <a:path extrusionOk="0" h="34022" w="46513">
                    <a:moveTo>
                      <a:pt x="40103" y="1"/>
                    </a:moveTo>
                    <a:lnTo>
                      <a:pt x="1" y="22353"/>
                    </a:lnTo>
                    <a:lnTo>
                      <a:pt x="6411" y="34022"/>
                    </a:lnTo>
                    <a:lnTo>
                      <a:pt x="46513" y="11670"/>
                    </a:lnTo>
                    <a:lnTo>
                      <a:pt x="40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
              <p:cNvSpPr/>
              <p:nvPr/>
            </p:nvSpPr>
            <p:spPr>
              <a:xfrm>
                <a:off x="3902425" y="1758375"/>
                <a:ext cx="1162825" cy="850550"/>
              </a:xfrm>
              <a:custGeom>
                <a:rect b="b" l="l" r="r" t="t"/>
                <a:pathLst>
                  <a:path extrusionOk="0" fill="none" h="34022" w="46513">
                    <a:moveTo>
                      <a:pt x="1" y="22353"/>
                    </a:moveTo>
                    <a:lnTo>
                      <a:pt x="40103" y="1"/>
                    </a:lnTo>
                    <a:lnTo>
                      <a:pt x="46513" y="11670"/>
                    </a:lnTo>
                    <a:lnTo>
                      <a:pt x="6411"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
              <p:cNvSpPr/>
              <p:nvPr/>
            </p:nvSpPr>
            <p:spPr>
              <a:xfrm>
                <a:off x="2452025" y="1758375"/>
                <a:ext cx="1166925" cy="850550"/>
              </a:xfrm>
              <a:custGeom>
                <a:rect b="b" l="l" r="r" t="t"/>
                <a:pathLst>
                  <a:path extrusionOk="0" h="34022" w="46677">
                    <a:moveTo>
                      <a:pt x="6410" y="1"/>
                    </a:moveTo>
                    <a:lnTo>
                      <a:pt x="0" y="11670"/>
                    </a:lnTo>
                    <a:lnTo>
                      <a:pt x="40102" y="34022"/>
                    </a:lnTo>
                    <a:lnTo>
                      <a:pt x="46677" y="22353"/>
                    </a:lnTo>
                    <a:lnTo>
                      <a:pt x="64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2452025" y="1758375"/>
                <a:ext cx="1166925" cy="850550"/>
              </a:xfrm>
              <a:custGeom>
                <a:rect b="b" l="l" r="r" t="t"/>
                <a:pathLst>
                  <a:path extrusionOk="0" fill="none" h="34022" w="46677">
                    <a:moveTo>
                      <a:pt x="0" y="11670"/>
                    </a:moveTo>
                    <a:lnTo>
                      <a:pt x="6410" y="1"/>
                    </a:lnTo>
                    <a:lnTo>
                      <a:pt x="46677" y="22353"/>
                    </a:lnTo>
                    <a:lnTo>
                      <a:pt x="40102" y="34022"/>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2719100" y="3504625"/>
                <a:ext cx="2079075" cy="797150"/>
              </a:xfrm>
              <a:custGeom>
                <a:rect b="b" l="l" r="r" t="t"/>
                <a:pathLst>
                  <a:path extrusionOk="0" h="31886" w="83163">
                    <a:moveTo>
                      <a:pt x="11834" y="1"/>
                    </a:moveTo>
                    <a:lnTo>
                      <a:pt x="0" y="6082"/>
                    </a:lnTo>
                    <a:cubicBezTo>
                      <a:pt x="8218" y="22353"/>
                      <a:pt x="23831" y="31885"/>
                      <a:pt x="41582" y="31885"/>
                    </a:cubicBezTo>
                    <a:cubicBezTo>
                      <a:pt x="59332" y="31885"/>
                      <a:pt x="74945" y="22353"/>
                      <a:pt x="83163" y="6082"/>
                    </a:cubicBezTo>
                    <a:lnTo>
                      <a:pt x="71329" y="1"/>
                    </a:lnTo>
                    <a:cubicBezTo>
                      <a:pt x="65248" y="11834"/>
                      <a:pt x="54401" y="18572"/>
                      <a:pt x="41582" y="18572"/>
                    </a:cubicBezTo>
                    <a:cubicBezTo>
                      <a:pt x="28762" y="18572"/>
                      <a:pt x="17915" y="11834"/>
                      <a:pt x="11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2719100" y="3504625"/>
                <a:ext cx="2079075" cy="797150"/>
              </a:xfrm>
              <a:custGeom>
                <a:rect b="b" l="l" r="r" t="t"/>
                <a:pathLst>
                  <a:path extrusionOk="0" fill="none" h="31886" w="83163">
                    <a:moveTo>
                      <a:pt x="71329" y="1"/>
                    </a:moveTo>
                    <a:cubicBezTo>
                      <a:pt x="65248" y="11834"/>
                      <a:pt x="54401" y="18572"/>
                      <a:pt x="41582" y="18572"/>
                    </a:cubicBezTo>
                    <a:cubicBezTo>
                      <a:pt x="28762" y="18572"/>
                      <a:pt x="17915" y="11834"/>
                      <a:pt x="11834" y="1"/>
                    </a:cubicBezTo>
                    <a:lnTo>
                      <a:pt x="0" y="6082"/>
                    </a:lnTo>
                    <a:cubicBezTo>
                      <a:pt x="8218" y="22353"/>
                      <a:pt x="23831" y="31885"/>
                      <a:pt x="41582" y="31885"/>
                    </a:cubicBezTo>
                    <a:cubicBezTo>
                      <a:pt x="59332" y="31885"/>
                      <a:pt x="74945" y="22353"/>
                      <a:pt x="83163" y="6082"/>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1190625" y="418900"/>
                <a:ext cx="5136050" cy="4774475"/>
              </a:xfrm>
              <a:custGeom>
                <a:rect b="b" l="l" r="r" t="t"/>
                <a:pathLst>
                  <a:path extrusionOk="0" h="190979" w="205442">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87855" y="37473"/>
                    </a:moveTo>
                    <a:lnTo>
                      <a:pt x="187855" y="37473"/>
                    </a:lnTo>
                    <a:cubicBezTo>
                      <a:pt x="186212" y="42897"/>
                      <a:pt x="184075" y="48156"/>
                      <a:pt x="181446" y="53087"/>
                    </a:cubicBezTo>
                    <a:cubicBezTo>
                      <a:pt x="179638" y="49964"/>
                      <a:pt x="177666" y="47005"/>
                      <a:pt x="175529" y="44211"/>
                    </a:cubicBezTo>
                    <a:cubicBezTo>
                      <a:pt x="179802" y="42404"/>
                      <a:pt x="183911" y="40103"/>
                      <a:pt x="187855" y="37473"/>
                    </a:cubicBezTo>
                    <a:close/>
                    <a:moveTo>
                      <a:pt x="102721" y="21531"/>
                    </a:moveTo>
                    <a:cubicBezTo>
                      <a:pt x="145781" y="21531"/>
                      <a:pt x="180788" y="56538"/>
                      <a:pt x="180788" y="99598"/>
                    </a:cubicBezTo>
                    <a:cubicBezTo>
                      <a:pt x="180788" y="142659"/>
                      <a:pt x="145781" y="177666"/>
                      <a:pt x="102721" y="177666"/>
                    </a:cubicBezTo>
                    <a:cubicBezTo>
                      <a:pt x="59660" y="177666"/>
                      <a:pt x="24653" y="142659"/>
                      <a:pt x="24653" y="99598"/>
                    </a:cubicBezTo>
                    <a:cubicBezTo>
                      <a:pt x="24653" y="56538"/>
                      <a:pt x="59660" y="21531"/>
                      <a:pt x="102721" y="21531"/>
                    </a:cubicBezTo>
                    <a:close/>
                    <a:moveTo>
                      <a:pt x="0" y="1"/>
                    </a:move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lnTo>
                      <a:pt x="205441" y="1"/>
                    </a:ln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1190625" y="418900"/>
                <a:ext cx="5136050" cy="4774475"/>
              </a:xfrm>
              <a:custGeom>
                <a:rect b="b" l="l" r="r" t="t"/>
                <a:pathLst>
                  <a:path extrusionOk="0" fill="none" h="190979" w="205442">
                    <a:moveTo>
                      <a:pt x="205441" y="1"/>
                    </a:moveTo>
                    <a:lnTo>
                      <a:pt x="192457" y="15285"/>
                    </a:lnTo>
                    <a:cubicBezTo>
                      <a:pt x="191307" y="16600"/>
                      <a:pt x="190156" y="17915"/>
                      <a:pt x="189006" y="19230"/>
                    </a:cubicBezTo>
                    <a:cubicBezTo>
                      <a:pt x="182432" y="25640"/>
                      <a:pt x="174543" y="30570"/>
                      <a:pt x="165996" y="33529"/>
                    </a:cubicBezTo>
                    <a:cubicBezTo>
                      <a:pt x="149561" y="17751"/>
                      <a:pt x="127209" y="8054"/>
                      <a:pt x="102721" y="8054"/>
                    </a:cubicBezTo>
                    <a:cubicBezTo>
                      <a:pt x="78232" y="8054"/>
                      <a:pt x="55880" y="17751"/>
                      <a:pt x="39445" y="33529"/>
                    </a:cubicBezTo>
                    <a:cubicBezTo>
                      <a:pt x="30898" y="30570"/>
                      <a:pt x="23009" y="25640"/>
                      <a:pt x="16435" y="19230"/>
                    </a:cubicBezTo>
                    <a:cubicBezTo>
                      <a:pt x="15285" y="17915"/>
                      <a:pt x="14134" y="16600"/>
                      <a:pt x="12984" y="15285"/>
                    </a:cubicBezTo>
                    <a:lnTo>
                      <a:pt x="0" y="1"/>
                    </a:lnTo>
                    <a:lnTo>
                      <a:pt x="1150" y="20052"/>
                    </a:lnTo>
                    <a:cubicBezTo>
                      <a:pt x="2137" y="37144"/>
                      <a:pt x="7560" y="53415"/>
                      <a:pt x="17093" y="67550"/>
                    </a:cubicBezTo>
                    <a:cubicBezTo>
                      <a:pt x="13313" y="77575"/>
                      <a:pt x="11340" y="88258"/>
                      <a:pt x="11340" y="99598"/>
                    </a:cubicBezTo>
                    <a:cubicBezTo>
                      <a:pt x="11340" y="150055"/>
                      <a:pt x="52264" y="190979"/>
                      <a:pt x="102721" y="190979"/>
                    </a:cubicBezTo>
                    <a:cubicBezTo>
                      <a:pt x="153177" y="190979"/>
                      <a:pt x="194101" y="150055"/>
                      <a:pt x="194101" y="99598"/>
                    </a:cubicBezTo>
                    <a:cubicBezTo>
                      <a:pt x="194101" y="88258"/>
                      <a:pt x="192129" y="77575"/>
                      <a:pt x="188348" y="67550"/>
                    </a:cubicBezTo>
                    <a:cubicBezTo>
                      <a:pt x="197881" y="53415"/>
                      <a:pt x="203305" y="37144"/>
                      <a:pt x="204291" y="20052"/>
                    </a:cubicBezTo>
                    <a:close/>
                    <a:moveTo>
                      <a:pt x="17586" y="37473"/>
                    </a:moveTo>
                    <a:cubicBezTo>
                      <a:pt x="21530" y="40103"/>
                      <a:pt x="25639" y="42404"/>
                      <a:pt x="29912" y="44211"/>
                    </a:cubicBezTo>
                    <a:cubicBezTo>
                      <a:pt x="27776" y="47005"/>
                      <a:pt x="25803" y="49964"/>
                      <a:pt x="23996" y="53087"/>
                    </a:cubicBezTo>
                    <a:cubicBezTo>
                      <a:pt x="21366" y="48156"/>
                      <a:pt x="19229" y="42897"/>
                      <a:pt x="17586" y="37473"/>
                    </a:cubicBezTo>
                    <a:close/>
                    <a:moveTo>
                      <a:pt x="102721" y="177666"/>
                    </a:moveTo>
                    <a:cubicBezTo>
                      <a:pt x="59660" y="177666"/>
                      <a:pt x="24653" y="142659"/>
                      <a:pt x="24653" y="99598"/>
                    </a:cubicBezTo>
                    <a:cubicBezTo>
                      <a:pt x="24653" y="56538"/>
                      <a:pt x="59660" y="21531"/>
                      <a:pt x="102721" y="21531"/>
                    </a:cubicBezTo>
                    <a:cubicBezTo>
                      <a:pt x="145781" y="21531"/>
                      <a:pt x="180788" y="56538"/>
                      <a:pt x="180788" y="99598"/>
                    </a:cubicBezTo>
                    <a:cubicBezTo>
                      <a:pt x="180788" y="142659"/>
                      <a:pt x="145781" y="177666"/>
                      <a:pt x="102721" y="177666"/>
                    </a:cubicBezTo>
                    <a:close/>
                    <a:moveTo>
                      <a:pt x="181446" y="53087"/>
                    </a:moveTo>
                    <a:cubicBezTo>
                      <a:pt x="179638" y="49964"/>
                      <a:pt x="177666" y="47005"/>
                      <a:pt x="175529" y="44211"/>
                    </a:cubicBezTo>
                    <a:cubicBezTo>
                      <a:pt x="179802" y="42404"/>
                      <a:pt x="183911" y="40103"/>
                      <a:pt x="187855" y="37473"/>
                    </a:cubicBezTo>
                    <a:cubicBezTo>
                      <a:pt x="186212" y="42897"/>
                      <a:pt x="184075" y="48156"/>
                      <a:pt x="181446" y="53087"/>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83" name="Google Shape;1483;p19"/>
          <p:cNvSpPr/>
          <p:nvPr/>
        </p:nvSpPr>
        <p:spPr>
          <a:xfrm>
            <a:off x="7503670" y="741237"/>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2019</a:t>
            </a:r>
            <a:endParaRPr sz="1000"/>
          </a:p>
        </p:txBody>
      </p:sp>
      <p:grpSp>
        <p:nvGrpSpPr>
          <p:cNvPr id="1484" name="Google Shape;1484;p19"/>
          <p:cNvGrpSpPr/>
          <p:nvPr/>
        </p:nvGrpSpPr>
        <p:grpSpPr>
          <a:xfrm>
            <a:off x="2468880" y="3854881"/>
            <a:ext cx="777182" cy="842584"/>
            <a:chOff x="1753525" y="665425"/>
            <a:chExt cx="4010225" cy="4281425"/>
          </a:xfrm>
        </p:grpSpPr>
        <p:grpSp>
          <p:nvGrpSpPr>
            <p:cNvPr id="1485" name="Google Shape;1485;p19"/>
            <p:cNvGrpSpPr/>
            <p:nvPr/>
          </p:nvGrpSpPr>
          <p:grpSpPr>
            <a:xfrm>
              <a:off x="1753525" y="665425"/>
              <a:ext cx="4010225" cy="4281425"/>
              <a:chOff x="1753525" y="665425"/>
              <a:chExt cx="4010225" cy="4281425"/>
            </a:xfrm>
          </p:grpSpPr>
          <p:sp>
            <p:nvSpPr>
              <p:cNvPr id="1486" name="Google Shape;1486;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7" name="Google Shape;1487;p19"/>
              <p:cNvGrpSpPr/>
              <p:nvPr/>
            </p:nvGrpSpPr>
            <p:grpSpPr>
              <a:xfrm>
                <a:off x="1753525" y="665425"/>
                <a:ext cx="4010225" cy="4281425"/>
                <a:chOff x="1753525" y="665425"/>
                <a:chExt cx="4010225" cy="4281425"/>
              </a:xfrm>
            </p:grpSpPr>
            <p:sp>
              <p:nvSpPr>
                <p:cNvPr id="1488" name="Google Shape;1488;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6" name="Google Shape;1496;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1" name="Google Shape;1501;p19"/>
          <p:cNvSpPr/>
          <p:nvPr/>
        </p:nvSpPr>
        <p:spPr>
          <a:xfrm>
            <a:off x="8392475" y="2350225"/>
            <a:ext cx="871500" cy="25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Timeline</a:t>
            </a:r>
            <a:endParaRPr b="1" sz="1200"/>
          </a:p>
        </p:txBody>
      </p:sp>
      <p:grpSp>
        <p:nvGrpSpPr>
          <p:cNvPr id="1502" name="Google Shape;1502;p19"/>
          <p:cNvGrpSpPr/>
          <p:nvPr/>
        </p:nvGrpSpPr>
        <p:grpSpPr>
          <a:xfrm>
            <a:off x="8049462" y="1991676"/>
            <a:ext cx="868800" cy="1849382"/>
            <a:chOff x="690913" y="2460531"/>
            <a:chExt cx="868800" cy="1849382"/>
          </a:xfrm>
        </p:grpSpPr>
        <p:grpSp>
          <p:nvGrpSpPr>
            <p:cNvPr id="1503" name="Google Shape;1503;p19"/>
            <p:cNvGrpSpPr/>
            <p:nvPr/>
          </p:nvGrpSpPr>
          <p:grpSpPr>
            <a:xfrm>
              <a:off x="1005876" y="2616739"/>
              <a:ext cx="228583" cy="251320"/>
              <a:chOff x="1753525" y="665425"/>
              <a:chExt cx="4010225" cy="4281425"/>
            </a:xfrm>
          </p:grpSpPr>
          <p:grpSp>
            <p:nvGrpSpPr>
              <p:cNvPr id="1504" name="Google Shape;1504;p19"/>
              <p:cNvGrpSpPr/>
              <p:nvPr/>
            </p:nvGrpSpPr>
            <p:grpSpPr>
              <a:xfrm>
                <a:off x="1753525" y="665425"/>
                <a:ext cx="4010225" cy="4281425"/>
                <a:chOff x="1753525" y="665425"/>
                <a:chExt cx="4010225" cy="4281425"/>
              </a:xfrm>
            </p:grpSpPr>
            <p:sp>
              <p:nvSpPr>
                <p:cNvPr id="1505" name="Google Shape;1505;p19"/>
                <p:cNvSpPr/>
                <p:nvPr/>
              </p:nvSpPr>
              <p:spPr>
                <a:xfrm>
                  <a:off x="1753650" y="665425"/>
                  <a:ext cx="4010100" cy="42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6" name="Google Shape;1506;p19"/>
                <p:cNvGrpSpPr/>
                <p:nvPr/>
              </p:nvGrpSpPr>
              <p:grpSpPr>
                <a:xfrm>
                  <a:off x="1753525" y="665425"/>
                  <a:ext cx="4010225" cy="4281425"/>
                  <a:chOff x="1753525" y="665425"/>
                  <a:chExt cx="4010225" cy="4281425"/>
                </a:xfrm>
              </p:grpSpPr>
              <p:sp>
                <p:nvSpPr>
                  <p:cNvPr id="1507" name="Google Shape;1507;p19"/>
                  <p:cNvSpPr/>
                  <p:nvPr/>
                </p:nvSpPr>
                <p:spPr>
                  <a:xfrm>
                    <a:off x="1757625" y="669550"/>
                    <a:ext cx="4002025" cy="4273200"/>
                  </a:xfrm>
                  <a:custGeom>
                    <a:rect b="b" l="l" r="r" t="t"/>
                    <a:pathLst>
                      <a:path extrusionOk="0" h="170928" w="160081">
                        <a:moveTo>
                          <a:pt x="80041" y="12327"/>
                        </a:moveTo>
                        <a:cubicBezTo>
                          <a:pt x="80534" y="12327"/>
                          <a:pt x="81027" y="12491"/>
                          <a:pt x="81520" y="12655"/>
                        </a:cubicBezTo>
                        <a:lnTo>
                          <a:pt x="144631" y="35172"/>
                        </a:lnTo>
                        <a:cubicBezTo>
                          <a:pt x="146275" y="35829"/>
                          <a:pt x="147590" y="37473"/>
                          <a:pt x="147590" y="39280"/>
                        </a:cubicBezTo>
                        <a:cubicBezTo>
                          <a:pt x="147754" y="55387"/>
                          <a:pt x="145124" y="130825"/>
                          <a:pt x="81848" y="158108"/>
                        </a:cubicBez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lose/>
                        <a:moveTo>
                          <a:pt x="80041" y="0"/>
                        </a:move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ubicBezTo>
                          <a:pt x="159916" y="35665"/>
                          <a:pt x="158766" y="32378"/>
                          <a:pt x="156793" y="29584"/>
                        </a:cubicBezTo>
                        <a:cubicBezTo>
                          <a:pt x="154821" y="26790"/>
                          <a:pt x="152027" y="24653"/>
                          <a:pt x="148740" y="23503"/>
                        </a:cubicBezTo>
                        <a:lnTo>
                          <a:pt x="85629" y="986"/>
                        </a:lnTo>
                        <a:cubicBezTo>
                          <a:pt x="83821" y="329"/>
                          <a:pt x="82013" y="0"/>
                          <a:pt x="800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1757625" y="669550"/>
                    <a:ext cx="4002025" cy="4273200"/>
                  </a:xfrm>
                  <a:custGeom>
                    <a:rect b="b" l="l" r="r" t="t"/>
                    <a:pathLst>
                      <a:path extrusionOk="0" fill="none" h="170928" w="160081">
                        <a:moveTo>
                          <a:pt x="159916" y="39116"/>
                        </a:moveTo>
                        <a:cubicBezTo>
                          <a:pt x="159916" y="35665"/>
                          <a:pt x="158766" y="32378"/>
                          <a:pt x="156793" y="29584"/>
                        </a:cubicBezTo>
                        <a:cubicBezTo>
                          <a:pt x="154821" y="26790"/>
                          <a:pt x="152027" y="24653"/>
                          <a:pt x="148740" y="23503"/>
                        </a:cubicBezTo>
                        <a:lnTo>
                          <a:pt x="85629" y="986"/>
                        </a:lnTo>
                        <a:cubicBezTo>
                          <a:pt x="83821" y="329"/>
                          <a:pt x="82013" y="0"/>
                          <a:pt x="80041" y="0"/>
                        </a:cubicBezTo>
                        <a:cubicBezTo>
                          <a:pt x="78068" y="0"/>
                          <a:pt x="76260" y="329"/>
                          <a:pt x="74453" y="986"/>
                        </a:cubicBezTo>
                        <a:lnTo>
                          <a:pt x="11341" y="23503"/>
                        </a:lnTo>
                        <a:cubicBezTo>
                          <a:pt x="8054" y="24653"/>
                          <a:pt x="5260" y="26790"/>
                          <a:pt x="3288" y="29584"/>
                        </a:cubicBezTo>
                        <a:cubicBezTo>
                          <a:pt x="1316" y="32378"/>
                          <a:pt x="165" y="35665"/>
                          <a:pt x="165" y="39116"/>
                        </a:cubicBezTo>
                        <a:cubicBezTo>
                          <a:pt x="1" y="48320"/>
                          <a:pt x="822" y="72644"/>
                          <a:pt x="9862" y="98612"/>
                        </a:cubicBezTo>
                        <a:cubicBezTo>
                          <a:pt x="15121" y="113732"/>
                          <a:pt x="22517" y="127045"/>
                          <a:pt x="31721" y="138221"/>
                        </a:cubicBezTo>
                        <a:cubicBezTo>
                          <a:pt x="42897" y="151862"/>
                          <a:pt x="56867" y="162381"/>
                          <a:pt x="73302" y="169612"/>
                        </a:cubicBezTo>
                        <a:cubicBezTo>
                          <a:pt x="75439" y="170434"/>
                          <a:pt x="77740" y="170927"/>
                          <a:pt x="80041" y="170927"/>
                        </a:cubicBezTo>
                        <a:cubicBezTo>
                          <a:pt x="82342" y="170927"/>
                          <a:pt x="84642" y="170434"/>
                          <a:pt x="86779" y="169612"/>
                        </a:cubicBezTo>
                        <a:cubicBezTo>
                          <a:pt x="103214" y="162381"/>
                          <a:pt x="117184" y="151862"/>
                          <a:pt x="128360" y="138221"/>
                        </a:cubicBezTo>
                        <a:cubicBezTo>
                          <a:pt x="137564" y="127045"/>
                          <a:pt x="144960" y="113732"/>
                          <a:pt x="150219" y="98612"/>
                        </a:cubicBezTo>
                        <a:cubicBezTo>
                          <a:pt x="159259" y="72644"/>
                          <a:pt x="160080" y="48320"/>
                          <a:pt x="159916" y="39116"/>
                        </a:cubicBezTo>
                        <a:close/>
                        <a:moveTo>
                          <a:pt x="81848" y="158108"/>
                        </a:moveTo>
                        <a:cubicBezTo>
                          <a:pt x="81191" y="158436"/>
                          <a:pt x="80698" y="158601"/>
                          <a:pt x="80041" y="158601"/>
                        </a:cubicBezTo>
                        <a:cubicBezTo>
                          <a:pt x="79383" y="158601"/>
                          <a:pt x="78890" y="158436"/>
                          <a:pt x="78233" y="158108"/>
                        </a:cubicBezTo>
                        <a:cubicBezTo>
                          <a:pt x="14957" y="130825"/>
                          <a:pt x="12327" y="55387"/>
                          <a:pt x="12492" y="39280"/>
                        </a:cubicBezTo>
                        <a:cubicBezTo>
                          <a:pt x="12492" y="37473"/>
                          <a:pt x="13806" y="35829"/>
                          <a:pt x="15450" y="35172"/>
                        </a:cubicBezTo>
                        <a:lnTo>
                          <a:pt x="78561" y="12655"/>
                        </a:lnTo>
                        <a:cubicBezTo>
                          <a:pt x="79054" y="12491"/>
                          <a:pt x="79548" y="12327"/>
                          <a:pt x="80041" y="12327"/>
                        </a:cubicBezTo>
                        <a:cubicBezTo>
                          <a:pt x="80534" y="12327"/>
                          <a:pt x="81027" y="12491"/>
                          <a:pt x="81520" y="12655"/>
                        </a:cubicBezTo>
                        <a:lnTo>
                          <a:pt x="144631" y="35172"/>
                        </a:lnTo>
                        <a:cubicBezTo>
                          <a:pt x="146275" y="35829"/>
                          <a:pt x="147590" y="37473"/>
                          <a:pt x="147590" y="39280"/>
                        </a:cubicBezTo>
                        <a:cubicBezTo>
                          <a:pt x="147754" y="55387"/>
                          <a:pt x="145124" y="130825"/>
                          <a:pt x="81848" y="158108"/>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1753525" y="665425"/>
                    <a:ext cx="4010225" cy="4281425"/>
                  </a:xfrm>
                  <a:custGeom>
                    <a:rect b="b" l="l" r="r" t="t"/>
                    <a:pathLst>
                      <a:path extrusionOk="0" h="171257" w="160409">
                        <a:moveTo>
                          <a:pt x="80205" y="12656"/>
                        </a:moveTo>
                        <a:cubicBezTo>
                          <a:pt x="80698" y="12656"/>
                          <a:pt x="81191" y="12820"/>
                          <a:pt x="81684" y="12985"/>
                        </a:cubicBezTo>
                        <a:lnTo>
                          <a:pt x="144795" y="35501"/>
                        </a:lnTo>
                        <a:cubicBezTo>
                          <a:pt x="146439" y="35994"/>
                          <a:pt x="147589" y="37638"/>
                          <a:pt x="147589" y="39445"/>
                        </a:cubicBezTo>
                        <a:cubicBezTo>
                          <a:pt x="147589" y="47992"/>
                          <a:pt x="146932" y="70508"/>
                          <a:pt x="138550" y="94668"/>
                        </a:cubicBezTo>
                        <a:cubicBezTo>
                          <a:pt x="133784" y="108309"/>
                          <a:pt x="127045" y="120307"/>
                          <a:pt x="118828" y="130333"/>
                        </a:cubicBezTo>
                        <a:cubicBezTo>
                          <a:pt x="108966" y="142495"/>
                          <a:pt x="96476" y="151863"/>
                          <a:pt x="81848" y="158273"/>
                        </a:cubicBezTo>
                        <a:cubicBezTo>
                          <a:pt x="81355" y="158437"/>
                          <a:pt x="80780" y="158519"/>
                          <a:pt x="80205" y="158519"/>
                        </a:cubicBezTo>
                        <a:cubicBezTo>
                          <a:pt x="79629" y="158519"/>
                          <a:pt x="79054" y="158437"/>
                          <a:pt x="78561" y="158273"/>
                        </a:cubicBezTo>
                        <a:cubicBezTo>
                          <a:pt x="63934" y="151863"/>
                          <a:pt x="51443" y="142495"/>
                          <a:pt x="41582" y="130333"/>
                        </a:cubicBezTo>
                        <a:cubicBezTo>
                          <a:pt x="33364" y="120307"/>
                          <a:pt x="26626" y="108309"/>
                          <a:pt x="21859" y="94668"/>
                        </a:cubicBezTo>
                        <a:cubicBezTo>
                          <a:pt x="13477" y="70508"/>
                          <a:pt x="12820" y="47992"/>
                          <a:pt x="12820" y="39445"/>
                        </a:cubicBezTo>
                        <a:cubicBezTo>
                          <a:pt x="12820" y="37638"/>
                          <a:pt x="13970" y="35994"/>
                          <a:pt x="15614" y="35501"/>
                        </a:cubicBezTo>
                        <a:lnTo>
                          <a:pt x="78725" y="12985"/>
                        </a:lnTo>
                        <a:cubicBezTo>
                          <a:pt x="79218" y="12820"/>
                          <a:pt x="79712" y="12656"/>
                          <a:pt x="80205" y="12656"/>
                        </a:cubicBezTo>
                        <a:close/>
                        <a:moveTo>
                          <a:pt x="80205" y="12409"/>
                        </a:moveTo>
                        <a:cubicBezTo>
                          <a:pt x="79712" y="12409"/>
                          <a:pt x="79218" y="12492"/>
                          <a:pt x="78725" y="12656"/>
                        </a:cubicBezTo>
                        <a:lnTo>
                          <a:pt x="15614" y="35172"/>
                        </a:lnTo>
                        <a:cubicBezTo>
                          <a:pt x="13806" y="35830"/>
                          <a:pt x="12656" y="37473"/>
                          <a:pt x="12491" y="39445"/>
                        </a:cubicBezTo>
                        <a:cubicBezTo>
                          <a:pt x="12491" y="47992"/>
                          <a:pt x="13149" y="70672"/>
                          <a:pt x="21531" y="94668"/>
                        </a:cubicBezTo>
                        <a:cubicBezTo>
                          <a:pt x="26461" y="108474"/>
                          <a:pt x="33035" y="120471"/>
                          <a:pt x="41253" y="130497"/>
                        </a:cubicBezTo>
                        <a:cubicBezTo>
                          <a:pt x="51278" y="142823"/>
                          <a:pt x="63769" y="152192"/>
                          <a:pt x="78397" y="158437"/>
                        </a:cubicBezTo>
                        <a:cubicBezTo>
                          <a:pt x="79054" y="158766"/>
                          <a:pt x="79547" y="158930"/>
                          <a:pt x="80205" y="158930"/>
                        </a:cubicBezTo>
                        <a:cubicBezTo>
                          <a:pt x="80862" y="158930"/>
                          <a:pt x="81355" y="158766"/>
                          <a:pt x="82012" y="158437"/>
                        </a:cubicBezTo>
                        <a:cubicBezTo>
                          <a:pt x="96640" y="152192"/>
                          <a:pt x="109131" y="142823"/>
                          <a:pt x="119156" y="130497"/>
                        </a:cubicBezTo>
                        <a:cubicBezTo>
                          <a:pt x="127374" y="120471"/>
                          <a:pt x="133948" y="108474"/>
                          <a:pt x="138879" y="94668"/>
                        </a:cubicBezTo>
                        <a:cubicBezTo>
                          <a:pt x="147261" y="70672"/>
                          <a:pt x="147918" y="47992"/>
                          <a:pt x="147918" y="39445"/>
                        </a:cubicBezTo>
                        <a:cubicBezTo>
                          <a:pt x="147754" y="37473"/>
                          <a:pt x="146603" y="35830"/>
                          <a:pt x="144795" y="35172"/>
                        </a:cubicBezTo>
                        <a:lnTo>
                          <a:pt x="81684" y="12656"/>
                        </a:lnTo>
                        <a:cubicBezTo>
                          <a:pt x="81191" y="12492"/>
                          <a:pt x="80698" y="12409"/>
                          <a:pt x="80205" y="12409"/>
                        </a:cubicBezTo>
                        <a:close/>
                        <a:moveTo>
                          <a:pt x="80205" y="329"/>
                        </a:moveTo>
                        <a:cubicBezTo>
                          <a:pt x="82177" y="329"/>
                          <a:pt x="83985" y="658"/>
                          <a:pt x="85793" y="1316"/>
                        </a:cubicBezTo>
                        <a:lnTo>
                          <a:pt x="148904" y="23832"/>
                        </a:lnTo>
                        <a:cubicBezTo>
                          <a:pt x="152027" y="24982"/>
                          <a:pt x="154821" y="26955"/>
                          <a:pt x="156793" y="29749"/>
                        </a:cubicBezTo>
                        <a:cubicBezTo>
                          <a:pt x="158765" y="32543"/>
                          <a:pt x="159916" y="35830"/>
                          <a:pt x="159916" y="39281"/>
                        </a:cubicBezTo>
                        <a:cubicBezTo>
                          <a:pt x="160080" y="48485"/>
                          <a:pt x="159258" y="72809"/>
                          <a:pt x="150219" y="98777"/>
                        </a:cubicBezTo>
                        <a:cubicBezTo>
                          <a:pt x="144960" y="113733"/>
                          <a:pt x="137564" y="127046"/>
                          <a:pt x="128524" y="138222"/>
                        </a:cubicBezTo>
                        <a:cubicBezTo>
                          <a:pt x="117184" y="151863"/>
                          <a:pt x="103214" y="162546"/>
                          <a:pt x="86779" y="169613"/>
                        </a:cubicBezTo>
                        <a:cubicBezTo>
                          <a:pt x="84642" y="170435"/>
                          <a:pt x="82506" y="170928"/>
                          <a:pt x="80205" y="170928"/>
                        </a:cubicBezTo>
                        <a:cubicBezTo>
                          <a:pt x="77904" y="170928"/>
                          <a:pt x="75767" y="170435"/>
                          <a:pt x="73630" y="169613"/>
                        </a:cubicBezTo>
                        <a:cubicBezTo>
                          <a:pt x="57195" y="162546"/>
                          <a:pt x="43225" y="151863"/>
                          <a:pt x="31885" y="138222"/>
                        </a:cubicBezTo>
                        <a:cubicBezTo>
                          <a:pt x="22845" y="127046"/>
                          <a:pt x="15450" y="113733"/>
                          <a:pt x="10190" y="98777"/>
                        </a:cubicBezTo>
                        <a:cubicBezTo>
                          <a:pt x="1151" y="72809"/>
                          <a:pt x="329" y="48485"/>
                          <a:pt x="493" y="39281"/>
                        </a:cubicBezTo>
                        <a:cubicBezTo>
                          <a:pt x="493" y="35830"/>
                          <a:pt x="1644" y="32543"/>
                          <a:pt x="3616" y="29749"/>
                        </a:cubicBezTo>
                        <a:cubicBezTo>
                          <a:pt x="5588" y="26955"/>
                          <a:pt x="8382" y="24982"/>
                          <a:pt x="11505" y="23832"/>
                        </a:cubicBezTo>
                        <a:lnTo>
                          <a:pt x="74617" y="1316"/>
                        </a:lnTo>
                        <a:cubicBezTo>
                          <a:pt x="76424" y="658"/>
                          <a:pt x="78232" y="329"/>
                          <a:pt x="80205" y="329"/>
                        </a:cubicBezTo>
                        <a:close/>
                        <a:moveTo>
                          <a:pt x="80205" y="1"/>
                        </a:moveTo>
                        <a:cubicBezTo>
                          <a:pt x="78232" y="1"/>
                          <a:pt x="76424" y="329"/>
                          <a:pt x="74452" y="987"/>
                        </a:cubicBezTo>
                        <a:lnTo>
                          <a:pt x="11505" y="23503"/>
                        </a:lnTo>
                        <a:cubicBezTo>
                          <a:pt x="8218" y="24654"/>
                          <a:pt x="5424" y="26790"/>
                          <a:pt x="3287" y="29584"/>
                        </a:cubicBezTo>
                        <a:cubicBezTo>
                          <a:pt x="1315" y="32378"/>
                          <a:pt x="165" y="35830"/>
                          <a:pt x="165" y="39281"/>
                        </a:cubicBezTo>
                        <a:cubicBezTo>
                          <a:pt x="0" y="48485"/>
                          <a:pt x="822" y="72809"/>
                          <a:pt x="9862" y="98777"/>
                        </a:cubicBezTo>
                        <a:cubicBezTo>
                          <a:pt x="15285" y="113897"/>
                          <a:pt x="22517" y="127210"/>
                          <a:pt x="31720" y="138386"/>
                        </a:cubicBezTo>
                        <a:cubicBezTo>
                          <a:pt x="42896" y="152192"/>
                          <a:pt x="57031" y="162710"/>
                          <a:pt x="73466" y="169777"/>
                        </a:cubicBezTo>
                        <a:cubicBezTo>
                          <a:pt x="75603" y="170763"/>
                          <a:pt x="77904" y="171256"/>
                          <a:pt x="80205" y="171256"/>
                        </a:cubicBezTo>
                        <a:cubicBezTo>
                          <a:pt x="82506" y="171256"/>
                          <a:pt x="84806" y="170763"/>
                          <a:pt x="86943" y="169777"/>
                        </a:cubicBezTo>
                        <a:cubicBezTo>
                          <a:pt x="103378" y="162710"/>
                          <a:pt x="117513" y="152192"/>
                          <a:pt x="128689" y="138386"/>
                        </a:cubicBezTo>
                        <a:cubicBezTo>
                          <a:pt x="137892" y="127210"/>
                          <a:pt x="145124" y="113897"/>
                          <a:pt x="150548" y="98777"/>
                        </a:cubicBezTo>
                        <a:cubicBezTo>
                          <a:pt x="159587" y="72809"/>
                          <a:pt x="160409" y="48485"/>
                          <a:pt x="160244" y="39281"/>
                        </a:cubicBezTo>
                        <a:cubicBezTo>
                          <a:pt x="160244" y="35830"/>
                          <a:pt x="159094" y="32378"/>
                          <a:pt x="157122" y="29584"/>
                        </a:cubicBezTo>
                        <a:cubicBezTo>
                          <a:pt x="154985" y="26790"/>
                          <a:pt x="152191" y="24654"/>
                          <a:pt x="148904" y="23503"/>
                        </a:cubicBezTo>
                        <a:lnTo>
                          <a:pt x="85957" y="987"/>
                        </a:lnTo>
                        <a:cubicBezTo>
                          <a:pt x="83985" y="329"/>
                          <a:pt x="82177" y="1"/>
                          <a:pt x="802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1753525" y="665425"/>
                    <a:ext cx="4010225" cy="4281425"/>
                  </a:xfrm>
                  <a:custGeom>
                    <a:rect b="b" l="l" r="r" t="t"/>
                    <a:pathLst>
                      <a:path extrusionOk="0" fill="none" h="171257" w="160409">
                        <a:moveTo>
                          <a:pt x="80205" y="171256"/>
                        </a:moveTo>
                        <a:cubicBezTo>
                          <a:pt x="77904" y="171256"/>
                          <a:pt x="75603" y="170763"/>
                          <a:pt x="73466" y="169777"/>
                        </a:cubicBezTo>
                        <a:cubicBezTo>
                          <a:pt x="57031" y="162710"/>
                          <a:pt x="42896" y="152192"/>
                          <a:pt x="31720" y="138386"/>
                        </a:cubicBezTo>
                        <a:cubicBezTo>
                          <a:pt x="22517" y="127210"/>
                          <a:pt x="15285" y="113897"/>
                          <a:pt x="9862" y="98777"/>
                        </a:cubicBezTo>
                        <a:cubicBezTo>
                          <a:pt x="822" y="72809"/>
                          <a:pt x="0" y="48485"/>
                          <a:pt x="165" y="39281"/>
                        </a:cubicBezTo>
                        <a:cubicBezTo>
                          <a:pt x="165" y="35830"/>
                          <a:pt x="1315" y="32378"/>
                          <a:pt x="3287" y="29584"/>
                        </a:cubicBezTo>
                        <a:cubicBezTo>
                          <a:pt x="5424" y="26790"/>
                          <a:pt x="8218" y="24654"/>
                          <a:pt x="11505" y="23503"/>
                        </a:cubicBezTo>
                        <a:lnTo>
                          <a:pt x="74452" y="987"/>
                        </a:lnTo>
                        <a:cubicBezTo>
                          <a:pt x="76424" y="329"/>
                          <a:pt x="78232" y="1"/>
                          <a:pt x="80205" y="1"/>
                        </a:cubicBezTo>
                        <a:cubicBezTo>
                          <a:pt x="82177" y="1"/>
                          <a:pt x="83985" y="329"/>
                          <a:pt x="85957" y="987"/>
                        </a:cubicBezTo>
                        <a:lnTo>
                          <a:pt x="148904" y="23503"/>
                        </a:lnTo>
                        <a:cubicBezTo>
                          <a:pt x="152191" y="24654"/>
                          <a:pt x="154985" y="26790"/>
                          <a:pt x="157122" y="29584"/>
                        </a:cubicBezTo>
                        <a:cubicBezTo>
                          <a:pt x="159094" y="32378"/>
                          <a:pt x="160244" y="35830"/>
                          <a:pt x="160244" y="39281"/>
                        </a:cubicBezTo>
                        <a:cubicBezTo>
                          <a:pt x="160409" y="48485"/>
                          <a:pt x="159587" y="72809"/>
                          <a:pt x="150548" y="98777"/>
                        </a:cubicBezTo>
                        <a:cubicBezTo>
                          <a:pt x="145124" y="113897"/>
                          <a:pt x="137892" y="127210"/>
                          <a:pt x="128689" y="138386"/>
                        </a:cubicBezTo>
                        <a:cubicBezTo>
                          <a:pt x="117513" y="152192"/>
                          <a:pt x="103378" y="162710"/>
                          <a:pt x="86943" y="169777"/>
                        </a:cubicBezTo>
                        <a:cubicBezTo>
                          <a:pt x="84806" y="170763"/>
                          <a:pt x="82506" y="171256"/>
                          <a:pt x="80205" y="171256"/>
                        </a:cubicBezTo>
                        <a:close/>
                        <a:moveTo>
                          <a:pt x="80205" y="329"/>
                        </a:moveTo>
                        <a:cubicBezTo>
                          <a:pt x="78232" y="329"/>
                          <a:pt x="76424" y="658"/>
                          <a:pt x="74617" y="1316"/>
                        </a:cubicBezTo>
                        <a:lnTo>
                          <a:pt x="11505" y="23832"/>
                        </a:lnTo>
                        <a:cubicBezTo>
                          <a:pt x="8382" y="24982"/>
                          <a:pt x="5588" y="26955"/>
                          <a:pt x="3616" y="29749"/>
                        </a:cubicBezTo>
                        <a:cubicBezTo>
                          <a:pt x="1644" y="32543"/>
                          <a:pt x="493" y="35830"/>
                          <a:pt x="493" y="39281"/>
                        </a:cubicBezTo>
                        <a:cubicBezTo>
                          <a:pt x="329" y="48485"/>
                          <a:pt x="1151" y="72809"/>
                          <a:pt x="10190" y="98777"/>
                        </a:cubicBezTo>
                        <a:cubicBezTo>
                          <a:pt x="15450" y="113733"/>
                          <a:pt x="22845" y="127046"/>
                          <a:pt x="31885" y="138222"/>
                        </a:cubicBezTo>
                        <a:cubicBezTo>
                          <a:pt x="43225" y="151863"/>
                          <a:pt x="57195" y="162546"/>
                          <a:pt x="73630" y="169613"/>
                        </a:cubicBezTo>
                        <a:cubicBezTo>
                          <a:pt x="75767" y="170435"/>
                          <a:pt x="77904" y="170928"/>
                          <a:pt x="80205" y="170928"/>
                        </a:cubicBezTo>
                        <a:cubicBezTo>
                          <a:pt x="82506" y="170928"/>
                          <a:pt x="84642" y="170435"/>
                          <a:pt x="86779" y="169613"/>
                        </a:cubicBezTo>
                        <a:cubicBezTo>
                          <a:pt x="103214" y="162546"/>
                          <a:pt x="117184" y="151863"/>
                          <a:pt x="128524" y="138222"/>
                        </a:cubicBezTo>
                        <a:cubicBezTo>
                          <a:pt x="137564" y="127046"/>
                          <a:pt x="144960" y="113733"/>
                          <a:pt x="150219" y="98777"/>
                        </a:cubicBezTo>
                        <a:cubicBezTo>
                          <a:pt x="159258" y="72809"/>
                          <a:pt x="160080" y="48485"/>
                          <a:pt x="159916" y="39281"/>
                        </a:cubicBezTo>
                        <a:cubicBezTo>
                          <a:pt x="159916" y="35830"/>
                          <a:pt x="158765" y="32543"/>
                          <a:pt x="156793" y="29749"/>
                        </a:cubicBezTo>
                        <a:cubicBezTo>
                          <a:pt x="154821" y="26955"/>
                          <a:pt x="152027" y="24982"/>
                          <a:pt x="148904" y="23832"/>
                        </a:cubicBezTo>
                        <a:lnTo>
                          <a:pt x="85793" y="1316"/>
                        </a:lnTo>
                        <a:cubicBezTo>
                          <a:pt x="83985" y="658"/>
                          <a:pt x="82177" y="329"/>
                          <a:pt x="80205" y="329"/>
                        </a:cubicBezTo>
                        <a:close/>
                        <a:moveTo>
                          <a:pt x="80205" y="158930"/>
                        </a:moveTo>
                        <a:cubicBezTo>
                          <a:pt x="79547" y="158930"/>
                          <a:pt x="79054" y="158766"/>
                          <a:pt x="78397" y="158437"/>
                        </a:cubicBezTo>
                        <a:cubicBezTo>
                          <a:pt x="63769" y="152192"/>
                          <a:pt x="51278" y="142823"/>
                          <a:pt x="41253" y="130497"/>
                        </a:cubicBezTo>
                        <a:cubicBezTo>
                          <a:pt x="33035" y="120471"/>
                          <a:pt x="26461" y="108474"/>
                          <a:pt x="21531" y="94668"/>
                        </a:cubicBezTo>
                        <a:cubicBezTo>
                          <a:pt x="13149" y="70672"/>
                          <a:pt x="12491" y="47992"/>
                          <a:pt x="12491" y="39445"/>
                        </a:cubicBezTo>
                        <a:cubicBezTo>
                          <a:pt x="12656" y="37473"/>
                          <a:pt x="13806" y="35830"/>
                          <a:pt x="15614" y="35172"/>
                        </a:cubicBezTo>
                        <a:lnTo>
                          <a:pt x="78725" y="12656"/>
                        </a:lnTo>
                        <a:cubicBezTo>
                          <a:pt x="79712" y="12327"/>
                          <a:pt x="80698" y="12327"/>
                          <a:pt x="81684" y="12656"/>
                        </a:cubicBezTo>
                        <a:lnTo>
                          <a:pt x="144795" y="35172"/>
                        </a:lnTo>
                        <a:cubicBezTo>
                          <a:pt x="146603" y="35830"/>
                          <a:pt x="147754" y="37473"/>
                          <a:pt x="147918" y="39445"/>
                        </a:cubicBezTo>
                        <a:cubicBezTo>
                          <a:pt x="147918" y="47992"/>
                          <a:pt x="147261" y="70672"/>
                          <a:pt x="138879" y="94668"/>
                        </a:cubicBezTo>
                        <a:cubicBezTo>
                          <a:pt x="133948" y="108474"/>
                          <a:pt x="127374" y="120471"/>
                          <a:pt x="119156" y="130497"/>
                        </a:cubicBezTo>
                        <a:cubicBezTo>
                          <a:pt x="109131" y="142823"/>
                          <a:pt x="96640" y="152192"/>
                          <a:pt x="82012" y="158437"/>
                        </a:cubicBezTo>
                        <a:cubicBezTo>
                          <a:pt x="81355" y="158766"/>
                          <a:pt x="80862" y="158930"/>
                          <a:pt x="80205" y="158930"/>
                        </a:cubicBezTo>
                        <a:close/>
                        <a:moveTo>
                          <a:pt x="80205" y="12656"/>
                        </a:moveTo>
                        <a:cubicBezTo>
                          <a:pt x="79712" y="12656"/>
                          <a:pt x="79218" y="12820"/>
                          <a:pt x="78725" y="12985"/>
                        </a:cubicBezTo>
                        <a:lnTo>
                          <a:pt x="15614" y="35501"/>
                        </a:lnTo>
                        <a:cubicBezTo>
                          <a:pt x="13970" y="35994"/>
                          <a:pt x="12820" y="37638"/>
                          <a:pt x="12820" y="39445"/>
                        </a:cubicBezTo>
                        <a:cubicBezTo>
                          <a:pt x="12820" y="47992"/>
                          <a:pt x="13477" y="70508"/>
                          <a:pt x="21859" y="94668"/>
                        </a:cubicBezTo>
                        <a:cubicBezTo>
                          <a:pt x="26626" y="108309"/>
                          <a:pt x="33364" y="120307"/>
                          <a:pt x="41582" y="130333"/>
                        </a:cubicBezTo>
                        <a:cubicBezTo>
                          <a:pt x="51443" y="142495"/>
                          <a:pt x="63934" y="151863"/>
                          <a:pt x="78561" y="158273"/>
                        </a:cubicBezTo>
                        <a:cubicBezTo>
                          <a:pt x="79547" y="158601"/>
                          <a:pt x="80862" y="158601"/>
                          <a:pt x="81848" y="158273"/>
                        </a:cubicBezTo>
                        <a:cubicBezTo>
                          <a:pt x="96476" y="151863"/>
                          <a:pt x="108966" y="142495"/>
                          <a:pt x="118828" y="130333"/>
                        </a:cubicBezTo>
                        <a:cubicBezTo>
                          <a:pt x="127045" y="120307"/>
                          <a:pt x="133784" y="108309"/>
                          <a:pt x="138550" y="94668"/>
                        </a:cubicBezTo>
                        <a:cubicBezTo>
                          <a:pt x="146932" y="70508"/>
                          <a:pt x="147589" y="47992"/>
                          <a:pt x="147589" y="39445"/>
                        </a:cubicBezTo>
                        <a:cubicBezTo>
                          <a:pt x="147589" y="37638"/>
                          <a:pt x="146439" y="35994"/>
                          <a:pt x="144795" y="35501"/>
                        </a:cubicBezTo>
                        <a:lnTo>
                          <a:pt x="81684" y="12985"/>
                        </a:lnTo>
                        <a:cubicBezTo>
                          <a:pt x="81191" y="12820"/>
                          <a:pt x="80698" y="12656"/>
                          <a:pt x="80205"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2279450" y="1191350"/>
                    <a:ext cx="2958375" cy="3143275"/>
                  </a:xfrm>
                  <a:custGeom>
                    <a:rect b="b" l="l" r="r" t="t"/>
                    <a:pathLst>
                      <a:path extrusionOk="0" h="125731" w="118335">
                        <a:moveTo>
                          <a:pt x="59168" y="12327"/>
                        </a:moveTo>
                        <a:cubicBezTo>
                          <a:pt x="59661" y="12327"/>
                          <a:pt x="60154" y="12327"/>
                          <a:pt x="60647" y="12492"/>
                        </a:cubicBezTo>
                        <a:lnTo>
                          <a:pt x="103050" y="27612"/>
                        </a:lnTo>
                        <a:cubicBezTo>
                          <a:pt x="104693" y="28270"/>
                          <a:pt x="105844" y="29913"/>
                          <a:pt x="105844" y="31885"/>
                        </a:cubicBezTo>
                        <a:cubicBezTo>
                          <a:pt x="105844" y="44705"/>
                          <a:pt x="103050" y="94175"/>
                          <a:pt x="60975" y="112911"/>
                        </a:cubicBez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lose/>
                        <a:moveTo>
                          <a:pt x="59168" y="1"/>
                        </a:move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lnTo>
                          <a:pt x="64756" y="987"/>
                        </a:lnTo>
                        <a:cubicBezTo>
                          <a:pt x="62948" y="330"/>
                          <a:pt x="61140" y="1"/>
                          <a:pt x="591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2279450" y="1191350"/>
                    <a:ext cx="2958375" cy="3143275"/>
                  </a:xfrm>
                  <a:custGeom>
                    <a:rect b="b" l="l" r="r" t="t"/>
                    <a:pathLst>
                      <a:path extrusionOk="0" fill="none" h="125731" w="118335">
                        <a:moveTo>
                          <a:pt x="107159" y="15943"/>
                        </a:moveTo>
                        <a:lnTo>
                          <a:pt x="64756" y="987"/>
                        </a:lnTo>
                        <a:cubicBezTo>
                          <a:pt x="62948" y="330"/>
                          <a:pt x="61140" y="1"/>
                          <a:pt x="59168" y="1"/>
                        </a:cubicBezTo>
                        <a:cubicBezTo>
                          <a:pt x="57195" y="1"/>
                          <a:pt x="55387" y="330"/>
                          <a:pt x="53580" y="987"/>
                        </a:cubicBezTo>
                        <a:lnTo>
                          <a:pt x="11177" y="15943"/>
                        </a:lnTo>
                        <a:cubicBezTo>
                          <a:pt x="4602" y="18408"/>
                          <a:pt x="1" y="24818"/>
                          <a:pt x="1" y="31885"/>
                        </a:cubicBezTo>
                        <a:cubicBezTo>
                          <a:pt x="1" y="35665"/>
                          <a:pt x="329" y="41747"/>
                          <a:pt x="1315" y="48978"/>
                        </a:cubicBezTo>
                        <a:cubicBezTo>
                          <a:pt x="2466" y="58017"/>
                          <a:pt x="4602" y="66564"/>
                          <a:pt x="7396" y="74453"/>
                        </a:cubicBezTo>
                        <a:cubicBezTo>
                          <a:pt x="11341" y="84971"/>
                          <a:pt x="16600" y="94175"/>
                          <a:pt x="23010" y="102064"/>
                        </a:cubicBezTo>
                        <a:cubicBezTo>
                          <a:pt x="31063" y="111761"/>
                          <a:pt x="40924" y="119157"/>
                          <a:pt x="52429" y="124252"/>
                        </a:cubicBezTo>
                        <a:cubicBezTo>
                          <a:pt x="54566" y="125238"/>
                          <a:pt x="56867" y="125731"/>
                          <a:pt x="59168" y="125731"/>
                        </a:cubicBezTo>
                        <a:cubicBezTo>
                          <a:pt x="61469" y="125731"/>
                          <a:pt x="63769" y="125238"/>
                          <a:pt x="65906" y="124252"/>
                        </a:cubicBezTo>
                        <a:cubicBezTo>
                          <a:pt x="77411" y="119157"/>
                          <a:pt x="87272" y="111761"/>
                          <a:pt x="95325" y="102064"/>
                        </a:cubicBezTo>
                        <a:cubicBezTo>
                          <a:pt x="101735" y="94175"/>
                          <a:pt x="106994" y="84971"/>
                          <a:pt x="110939" y="74453"/>
                        </a:cubicBezTo>
                        <a:cubicBezTo>
                          <a:pt x="113733" y="66564"/>
                          <a:pt x="115869" y="58017"/>
                          <a:pt x="117020" y="48978"/>
                        </a:cubicBezTo>
                        <a:cubicBezTo>
                          <a:pt x="118006" y="41747"/>
                          <a:pt x="118335" y="35665"/>
                          <a:pt x="118335" y="31885"/>
                        </a:cubicBezTo>
                        <a:cubicBezTo>
                          <a:pt x="118335" y="24818"/>
                          <a:pt x="113733" y="18408"/>
                          <a:pt x="107159" y="15943"/>
                        </a:cubicBezTo>
                        <a:close/>
                        <a:moveTo>
                          <a:pt x="60975" y="112911"/>
                        </a:moveTo>
                        <a:cubicBezTo>
                          <a:pt x="60318" y="113240"/>
                          <a:pt x="59825" y="113240"/>
                          <a:pt x="59168" y="113240"/>
                        </a:cubicBezTo>
                        <a:cubicBezTo>
                          <a:pt x="58510" y="113240"/>
                          <a:pt x="58017" y="113240"/>
                          <a:pt x="57360" y="112911"/>
                        </a:cubicBezTo>
                        <a:cubicBezTo>
                          <a:pt x="15285" y="94175"/>
                          <a:pt x="12491" y="44705"/>
                          <a:pt x="12491" y="31885"/>
                        </a:cubicBezTo>
                        <a:cubicBezTo>
                          <a:pt x="12491" y="29913"/>
                          <a:pt x="13642" y="28270"/>
                          <a:pt x="15285" y="27612"/>
                        </a:cubicBezTo>
                        <a:lnTo>
                          <a:pt x="57688" y="12492"/>
                        </a:lnTo>
                        <a:cubicBezTo>
                          <a:pt x="58181" y="12327"/>
                          <a:pt x="58675" y="12327"/>
                          <a:pt x="59168" y="12327"/>
                        </a:cubicBezTo>
                        <a:cubicBezTo>
                          <a:pt x="59661" y="12327"/>
                          <a:pt x="60154" y="12327"/>
                          <a:pt x="60647" y="12492"/>
                        </a:cubicBezTo>
                        <a:lnTo>
                          <a:pt x="103050" y="27612"/>
                        </a:lnTo>
                        <a:cubicBezTo>
                          <a:pt x="104693" y="28270"/>
                          <a:pt x="105844" y="29913"/>
                          <a:pt x="105844" y="31885"/>
                        </a:cubicBezTo>
                        <a:cubicBezTo>
                          <a:pt x="105844" y="44705"/>
                          <a:pt x="103050" y="94175"/>
                          <a:pt x="60975" y="11291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2275350" y="1187250"/>
                    <a:ext cx="2966575" cy="3147375"/>
                  </a:xfrm>
                  <a:custGeom>
                    <a:rect b="b" l="l" r="r" t="t"/>
                    <a:pathLst>
                      <a:path extrusionOk="0" h="125895" w="118663">
                        <a:moveTo>
                          <a:pt x="59332" y="12656"/>
                        </a:moveTo>
                        <a:cubicBezTo>
                          <a:pt x="59825" y="12656"/>
                          <a:pt x="60318" y="12656"/>
                          <a:pt x="60811" y="12820"/>
                        </a:cubicBezTo>
                        <a:lnTo>
                          <a:pt x="103049" y="27941"/>
                        </a:lnTo>
                        <a:cubicBezTo>
                          <a:pt x="104857" y="28598"/>
                          <a:pt x="106008" y="30241"/>
                          <a:pt x="106008" y="32049"/>
                        </a:cubicBezTo>
                        <a:cubicBezTo>
                          <a:pt x="106008" y="37966"/>
                          <a:pt x="105350" y="53908"/>
                          <a:pt x="99269" y="70344"/>
                        </a:cubicBezTo>
                        <a:cubicBezTo>
                          <a:pt x="91873" y="90723"/>
                          <a:pt x="79054" y="105022"/>
                          <a:pt x="61139" y="112911"/>
                        </a:cubicBezTo>
                        <a:cubicBezTo>
                          <a:pt x="60564" y="113158"/>
                          <a:pt x="59948" y="113281"/>
                          <a:pt x="59332" y="113281"/>
                        </a:cubicBezTo>
                        <a:cubicBezTo>
                          <a:pt x="58715" y="113281"/>
                          <a:pt x="58099" y="113158"/>
                          <a:pt x="57524" y="112911"/>
                        </a:cubicBezTo>
                        <a:cubicBezTo>
                          <a:pt x="39609" y="105022"/>
                          <a:pt x="26790" y="90723"/>
                          <a:pt x="19394" y="70344"/>
                        </a:cubicBezTo>
                        <a:cubicBezTo>
                          <a:pt x="13313" y="53908"/>
                          <a:pt x="12655" y="37966"/>
                          <a:pt x="12655" y="32049"/>
                        </a:cubicBezTo>
                        <a:cubicBezTo>
                          <a:pt x="12655" y="30241"/>
                          <a:pt x="13806" y="28598"/>
                          <a:pt x="15614" y="27941"/>
                        </a:cubicBezTo>
                        <a:lnTo>
                          <a:pt x="57852" y="12820"/>
                        </a:lnTo>
                        <a:cubicBezTo>
                          <a:pt x="58345" y="12656"/>
                          <a:pt x="58839" y="12656"/>
                          <a:pt x="59332" y="12656"/>
                        </a:cubicBezTo>
                        <a:close/>
                        <a:moveTo>
                          <a:pt x="59188" y="12345"/>
                        </a:moveTo>
                        <a:cubicBezTo>
                          <a:pt x="58743" y="12345"/>
                          <a:pt x="58298" y="12433"/>
                          <a:pt x="57852" y="12656"/>
                        </a:cubicBezTo>
                        <a:lnTo>
                          <a:pt x="15449" y="27612"/>
                        </a:lnTo>
                        <a:cubicBezTo>
                          <a:pt x="13641" y="28269"/>
                          <a:pt x="12491" y="30077"/>
                          <a:pt x="12491" y="32049"/>
                        </a:cubicBezTo>
                        <a:cubicBezTo>
                          <a:pt x="12491" y="38130"/>
                          <a:pt x="13148" y="53908"/>
                          <a:pt x="19065" y="70508"/>
                        </a:cubicBezTo>
                        <a:cubicBezTo>
                          <a:pt x="26625" y="90888"/>
                          <a:pt x="39445" y="105186"/>
                          <a:pt x="57524" y="113240"/>
                        </a:cubicBezTo>
                        <a:cubicBezTo>
                          <a:pt x="58017" y="113404"/>
                          <a:pt x="58674" y="113568"/>
                          <a:pt x="59332" y="113568"/>
                        </a:cubicBezTo>
                        <a:cubicBezTo>
                          <a:pt x="59989" y="113568"/>
                          <a:pt x="60646" y="113404"/>
                          <a:pt x="61139" y="113240"/>
                        </a:cubicBezTo>
                        <a:cubicBezTo>
                          <a:pt x="79218" y="105186"/>
                          <a:pt x="92038" y="90888"/>
                          <a:pt x="99598" y="70508"/>
                        </a:cubicBezTo>
                        <a:cubicBezTo>
                          <a:pt x="105515" y="53908"/>
                          <a:pt x="106172" y="38130"/>
                          <a:pt x="106172" y="32049"/>
                        </a:cubicBezTo>
                        <a:cubicBezTo>
                          <a:pt x="106172" y="30077"/>
                          <a:pt x="105022" y="28269"/>
                          <a:pt x="103214" y="27612"/>
                        </a:cubicBezTo>
                        <a:lnTo>
                          <a:pt x="60811" y="12656"/>
                        </a:lnTo>
                        <a:cubicBezTo>
                          <a:pt x="60270" y="12475"/>
                          <a:pt x="59729" y="12345"/>
                          <a:pt x="59188" y="12345"/>
                        </a:cubicBezTo>
                        <a:close/>
                        <a:moveTo>
                          <a:pt x="59332" y="165"/>
                        </a:moveTo>
                        <a:cubicBezTo>
                          <a:pt x="61304" y="165"/>
                          <a:pt x="63112" y="494"/>
                          <a:pt x="64920" y="1151"/>
                        </a:cubicBezTo>
                        <a:lnTo>
                          <a:pt x="107323" y="16271"/>
                        </a:lnTo>
                        <a:cubicBezTo>
                          <a:pt x="113897" y="18737"/>
                          <a:pt x="118334" y="24982"/>
                          <a:pt x="118334" y="32049"/>
                        </a:cubicBezTo>
                        <a:cubicBezTo>
                          <a:pt x="118334" y="35829"/>
                          <a:pt x="118170" y="41746"/>
                          <a:pt x="117019" y="49142"/>
                        </a:cubicBezTo>
                        <a:cubicBezTo>
                          <a:pt x="115869" y="58181"/>
                          <a:pt x="113732" y="66728"/>
                          <a:pt x="110938" y="74617"/>
                        </a:cubicBezTo>
                        <a:cubicBezTo>
                          <a:pt x="106994" y="85135"/>
                          <a:pt x="101899" y="94339"/>
                          <a:pt x="95325" y="102228"/>
                        </a:cubicBezTo>
                        <a:cubicBezTo>
                          <a:pt x="87436" y="111761"/>
                          <a:pt x="77575" y="119156"/>
                          <a:pt x="66070" y="124251"/>
                        </a:cubicBezTo>
                        <a:cubicBezTo>
                          <a:pt x="63933" y="125237"/>
                          <a:pt x="61633" y="125731"/>
                          <a:pt x="59332" y="125731"/>
                        </a:cubicBezTo>
                        <a:cubicBezTo>
                          <a:pt x="57031" y="125731"/>
                          <a:pt x="54730" y="125237"/>
                          <a:pt x="52593" y="124251"/>
                        </a:cubicBezTo>
                        <a:cubicBezTo>
                          <a:pt x="41088" y="119156"/>
                          <a:pt x="31227" y="111761"/>
                          <a:pt x="23338" y="102228"/>
                        </a:cubicBezTo>
                        <a:cubicBezTo>
                          <a:pt x="16764" y="94339"/>
                          <a:pt x="11669" y="85135"/>
                          <a:pt x="7725" y="74617"/>
                        </a:cubicBezTo>
                        <a:cubicBezTo>
                          <a:pt x="4931" y="66728"/>
                          <a:pt x="2794" y="58181"/>
                          <a:pt x="1644" y="49142"/>
                        </a:cubicBezTo>
                        <a:cubicBezTo>
                          <a:pt x="493" y="41746"/>
                          <a:pt x="329" y="35829"/>
                          <a:pt x="329" y="32049"/>
                        </a:cubicBezTo>
                        <a:cubicBezTo>
                          <a:pt x="329" y="24982"/>
                          <a:pt x="4766" y="18737"/>
                          <a:pt x="11341" y="16271"/>
                        </a:cubicBezTo>
                        <a:lnTo>
                          <a:pt x="53744" y="1151"/>
                        </a:lnTo>
                        <a:cubicBezTo>
                          <a:pt x="55551" y="494"/>
                          <a:pt x="57359" y="165"/>
                          <a:pt x="59332" y="165"/>
                        </a:cubicBezTo>
                        <a:close/>
                        <a:moveTo>
                          <a:pt x="59332" y="1"/>
                        </a:moveTo>
                        <a:cubicBezTo>
                          <a:pt x="57359" y="1"/>
                          <a:pt x="55551" y="329"/>
                          <a:pt x="53579" y="987"/>
                        </a:cubicBezTo>
                        <a:lnTo>
                          <a:pt x="11341" y="16107"/>
                        </a:lnTo>
                        <a:cubicBezTo>
                          <a:pt x="4602" y="18408"/>
                          <a:pt x="0" y="24818"/>
                          <a:pt x="0" y="32049"/>
                        </a:cubicBezTo>
                        <a:cubicBezTo>
                          <a:pt x="0" y="35829"/>
                          <a:pt x="329" y="41911"/>
                          <a:pt x="1315" y="49142"/>
                        </a:cubicBezTo>
                        <a:cubicBezTo>
                          <a:pt x="2465" y="58181"/>
                          <a:pt x="4602" y="66728"/>
                          <a:pt x="7560" y="74617"/>
                        </a:cubicBezTo>
                        <a:cubicBezTo>
                          <a:pt x="11341" y="85135"/>
                          <a:pt x="16600" y="94503"/>
                          <a:pt x="23010" y="102392"/>
                        </a:cubicBezTo>
                        <a:cubicBezTo>
                          <a:pt x="31063" y="111925"/>
                          <a:pt x="40924" y="119485"/>
                          <a:pt x="52429" y="124580"/>
                        </a:cubicBezTo>
                        <a:cubicBezTo>
                          <a:pt x="54565" y="125566"/>
                          <a:pt x="56866" y="125895"/>
                          <a:pt x="59332" y="125895"/>
                        </a:cubicBezTo>
                        <a:cubicBezTo>
                          <a:pt x="61797" y="125895"/>
                          <a:pt x="64098" y="125566"/>
                          <a:pt x="66234" y="124580"/>
                        </a:cubicBezTo>
                        <a:cubicBezTo>
                          <a:pt x="77739" y="119485"/>
                          <a:pt x="87600" y="111925"/>
                          <a:pt x="95654" y="102392"/>
                        </a:cubicBezTo>
                        <a:cubicBezTo>
                          <a:pt x="102063" y="94503"/>
                          <a:pt x="107323" y="85135"/>
                          <a:pt x="111103" y="74617"/>
                        </a:cubicBezTo>
                        <a:cubicBezTo>
                          <a:pt x="114061" y="66728"/>
                          <a:pt x="116198" y="58181"/>
                          <a:pt x="117348" y="49142"/>
                        </a:cubicBezTo>
                        <a:cubicBezTo>
                          <a:pt x="118334" y="41911"/>
                          <a:pt x="118663" y="35829"/>
                          <a:pt x="118663" y="32049"/>
                        </a:cubicBezTo>
                        <a:cubicBezTo>
                          <a:pt x="118663" y="24818"/>
                          <a:pt x="114061" y="18408"/>
                          <a:pt x="107323" y="16107"/>
                        </a:cubicBezTo>
                        <a:lnTo>
                          <a:pt x="65084" y="987"/>
                        </a:lnTo>
                        <a:cubicBezTo>
                          <a:pt x="63112" y="329"/>
                          <a:pt x="61304" y="1"/>
                          <a:pt x="593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2275350" y="1187250"/>
                    <a:ext cx="2966575" cy="3147375"/>
                  </a:xfrm>
                  <a:custGeom>
                    <a:rect b="b" l="l" r="r" t="t"/>
                    <a:pathLst>
                      <a:path extrusionOk="0" fill="none" h="125895" w="118663">
                        <a:moveTo>
                          <a:pt x="59332" y="125895"/>
                        </a:moveTo>
                        <a:cubicBezTo>
                          <a:pt x="56866" y="125895"/>
                          <a:pt x="54565" y="125566"/>
                          <a:pt x="52429" y="124580"/>
                        </a:cubicBezTo>
                        <a:cubicBezTo>
                          <a:pt x="40924" y="119485"/>
                          <a:pt x="31063" y="111925"/>
                          <a:pt x="23010" y="102392"/>
                        </a:cubicBezTo>
                        <a:cubicBezTo>
                          <a:pt x="16600" y="94503"/>
                          <a:pt x="11341" y="85135"/>
                          <a:pt x="7560" y="74617"/>
                        </a:cubicBezTo>
                        <a:cubicBezTo>
                          <a:pt x="4602" y="66728"/>
                          <a:pt x="2465" y="58181"/>
                          <a:pt x="1315" y="49142"/>
                        </a:cubicBezTo>
                        <a:cubicBezTo>
                          <a:pt x="329" y="41911"/>
                          <a:pt x="0" y="35829"/>
                          <a:pt x="0" y="32049"/>
                        </a:cubicBezTo>
                        <a:cubicBezTo>
                          <a:pt x="0" y="24818"/>
                          <a:pt x="4602" y="18408"/>
                          <a:pt x="11341" y="16107"/>
                        </a:cubicBezTo>
                        <a:lnTo>
                          <a:pt x="53579" y="987"/>
                        </a:lnTo>
                        <a:cubicBezTo>
                          <a:pt x="55551" y="329"/>
                          <a:pt x="57359" y="1"/>
                          <a:pt x="59332" y="1"/>
                        </a:cubicBezTo>
                        <a:cubicBezTo>
                          <a:pt x="61304" y="1"/>
                          <a:pt x="63112" y="329"/>
                          <a:pt x="65084" y="987"/>
                        </a:cubicBezTo>
                        <a:lnTo>
                          <a:pt x="107323" y="16107"/>
                        </a:lnTo>
                        <a:cubicBezTo>
                          <a:pt x="114061" y="18408"/>
                          <a:pt x="118663" y="24818"/>
                          <a:pt x="118663" y="32049"/>
                        </a:cubicBezTo>
                        <a:cubicBezTo>
                          <a:pt x="118663" y="35829"/>
                          <a:pt x="118334" y="41911"/>
                          <a:pt x="117348" y="49142"/>
                        </a:cubicBezTo>
                        <a:cubicBezTo>
                          <a:pt x="116198" y="58181"/>
                          <a:pt x="114061" y="66728"/>
                          <a:pt x="111103" y="74617"/>
                        </a:cubicBezTo>
                        <a:cubicBezTo>
                          <a:pt x="107323" y="85135"/>
                          <a:pt x="102063" y="94503"/>
                          <a:pt x="95654" y="102392"/>
                        </a:cubicBezTo>
                        <a:cubicBezTo>
                          <a:pt x="87600" y="111925"/>
                          <a:pt x="77739" y="119485"/>
                          <a:pt x="66234" y="124580"/>
                        </a:cubicBezTo>
                        <a:cubicBezTo>
                          <a:pt x="64098" y="125566"/>
                          <a:pt x="61797" y="125895"/>
                          <a:pt x="59332" y="125895"/>
                        </a:cubicBezTo>
                        <a:close/>
                        <a:moveTo>
                          <a:pt x="59332" y="165"/>
                        </a:moveTo>
                        <a:cubicBezTo>
                          <a:pt x="57359" y="165"/>
                          <a:pt x="55551" y="494"/>
                          <a:pt x="53744" y="1151"/>
                        </a:cubicBezTo>
                        <a:lnTo>
                          <a:pt x="11341" y="16271"/>
                        </a:lnTo>
                        <a:cubicBezTo>
                          <a:pt x="4766" y="18737"/>
                          <a:pt x="329" y="24982"/>
                          <a:pt x="329" y="32049"/>
                        </a:cubicBezTo>
                        <a:cubicBezTo>
                          <a:pt x="329" y="35829"/>
                          <a:pt x="493" y="41746"/>
                          <a:pt x="1644" y="49142"/>
                        </a:cubicBezTo>
                        <a:cubicBezTo>
                          <a:pt x="2794" y="58181"/>
                          <a:pt x="4931" y="66728"/>
                          <a:pt x="7725" y="74617"/>
                        </a:cubicBezTo>
                        <a:cubicBezTo>
                          <a:pt x="11669" y="85135"/>
                          <a:pt x="16764" y="94339"/>
                          <a:pt x="23338" y="102228"/>
                        </a:cubicBezTo>
                        <a:cubicBezTo>
                          <a:pt x="31227" y="111761"/>
                          <a:pt x="41088" y="119156"/>
                          <a:pt x="52593" y="124251"/>
                        </a:cubicBezTo>
                        <a:cubicBezTo>
                          <a:pt x="54730" y="125237"/>
                          <a:pt x="57031" y="125731"/>
                          <a:pt x="59332" y="125731"/>
                        </a:cubicBezTo>
                        <a:cubicBezTo>
                          <a:pt x="61633" y="125731"/>
                          <a:pt x="63933" y="125237"/>
                          <a:pt x="66070" y="124251"/>
                        </a:cubicBezTo>
                        <a:cubicBezTo>
                          <a:pt x="77575" y="119156"/>
                          <a:pt x="87436" y="111761"/>
                          <a:pt x="95325" y="102228"/>
                        </a:cubicBezTo>
                        <a:cubicBezTo>
                          <a:pt x="101899" y="94339"/>
                          <a:pt x="106994" y="85135"/>
                          <a:pt x="110938" y="74617"/>
                        </a:cubicBezTo>
                        <a:cubicBezTo>
                          <a:pt x="113732" y="66728"/>
                          <a:pt x="115869" y="58181"/>
                          <a:pt x="117019" y="49142"/>
                        </a:cubicBezTo>
                        <a:cubicBezTo>
                          <a:pt x="118170" y="41746"/>
                          <a:pt x="118334" y="35829"/>
                          <a:pt x="118334" y="32049"/>
                        </a:cubicBezTo>
                        <a:cubicBezTo>
                          <a:pt x="118334" y="24982"/>
                          <a:pt x="113897" y="18737"/>
                          <a:pt x="107323" y="16271"/>
                        </a:cubicBezTo>
                        <a:lnTo>
                          <a:pt x="64920" y="1151"/>
                        </a:lnTo>
                        <a:cubicBezTo>
                          <a:pt x="63112" y="494"/>
                          <a:pt x="61304" y="165"/>
                          <a:pt x="59332" y="165"/>
                        </a:cubicBezTo>
                        <a:close/>
                        <a:moveTo>
                          <a:pt x="59332" y="113568"/>
                        </a:moveTo>
                        <a:cubicBezTo>
                          <a:pt x="58674" y="113568"/>
                          <a:pt x="58017" y="113404"/>
                          <a:pt x="57524" y="113240"/>
                        </a:cubicBezTo>
                        <a:cubicBezTo>
                          <a:pt x="39445" y="105186"/>
                          <a:pt x="26625" y="90888"/>
                          <a:pt x="19065" y="70508"/>
                        </a:cubicBezTo>
                        <a:cubicBezTo>
                          <a:pt x="13148" y="53908"/>
                          <a:pt x="12491" y="38130"/>
                          <a:pt x="12491" y="32049"/>
                        </a:cubicBezTo>
                        <a:cubicBezTo>
                          <a:pt x="12491" y="30077"/>
                          <a:pt x="13641" y="28269"/>
                          <a:pt x="15449" y="27612"/>
                        </a:cubicBezTo>
                        <a:lnTo>
                          <a:pt x="57852" y="12656"/>
                        </a:lnTo>
                        <a:cubicBezTo>
                          <a:pt x="58839" y="12163"/>
                          <a:pt x="59825" y="12327"/>
                          <a:pt x="60811" y="12656"/>
                        </a:cubicBezTo>
                        <a:lnTo>
                          <a:pt x="103214" y="27612"/>
                        </a:lnTo>
                        <a:cubicBezTo>
                          <a:pt x="105022" y="28269"/>
                          <a:pt x="106172" y="30077"/>
                          <a:pt x="106172" y="32049"/>
                        </a:cubicBezTo>
                        <a:cubicBezTo>
                          <a:pt x="106172" y="38130"/>
                          <a:pt x="105515" y="53908"/>
                          <a:pt x="99598" y="70508"/>
                        </a:cubicBezTo>
                        <a:cubicBezTo>
                          <a:pt x="92038" y="90888"/>
                          <a:pt x="79218" y="105186"/>
                          <a:pt x="61139" y="113240"/>
                        </a:cubicBezTo>
                        <a:cubicBezTo>
                          <a:pt x="60646" y="113404"/>
                          <a:pt x="59989" y="113568"/>
                          <a:pt x="59332" y="113568"/>
                        </a:cubicBezTo>
                        <a:close/>
                        <a:moveTo>
                          <a:pt x="59332" y="12656"/>
                        </a:moveTo>
                        <a:cubicBezTo>
                          <a:pt x="58839" y="12656"/>
                          <a:pt x="58345" y="12656"/>
                          <a:pt x="57852" y="12820"/>
                        </a:cubicBezTo>
                        <a:lnTo>
                          <a:pt x="15614" y="27941"/>
                        </a:lnTo>
                        <a:cubicBezTo>
                          <a:pt x="13806" y="28598"/>
                          <a:pt x="12655" y="30241"/>
                          <a:pt x="12655" y="32049"/>
                        </a:cubicBezTo>
                        <a:cubicBezTo>
                          <a:pt x="12655" y="37966"/>
                          <a:pt x="13313" y="53908"/>
                          <a:pt x="19394" y="70344"/>
                        </a:cubicBezTo>
                        <a:cubicBezTo>
                          <a:pt x="26790" y="90723"/>
                          <a:pt x="39609" y="105022"/>
                          <a:pt x="57524" y="112911"/>
                        </a:cubicBezTo>
                        <a:cubicBezTo>
                          <a:pt x="58674" y="113404"/>
                          <a:pt x="59989" y="113404"/>
                          <a:pt x="61139" y="112911"/>
                        </a:cubicBezTo>
                        <a:cubicBezTo>
                          <a:pt x="79054" y="105022"/>
                          <a:pt x="91873" y="90723"/>
                          <a:pt x="99269" y="70344"/>
                        </a:cubicBezTo>
                        <a:cubicBezTo>
                          <a:pt x="105350" y="53908"/>
                          <a:pt x="106008" y="37966"/>
                          <a:pt x="106008" y="32049"/>
                        </a:cubicBezTo>
                        <a:cubicBezTo>
                          <a:pt x="106008" y="30241"/>
                          <a:pt x="104857" y="28598"/>
                          <a:pt x="103049" y="27941"/>
                        </a:cubicBezTo>
                        <a:lnTo>
                          <a:pt x="60811" y="12820"/>
                        </a:lnTo>
                        <a:cubicBezTo>
                          <a:pt x="60318" y="12656"/>
                          <a:pt x="59825" y="12656"/>
                          <a:pt x="59332" y="12656"/>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15" name="Google Shape;1515;p19"/>
              <p:cNvSpPr/>
              <p:nvPr/>
            </p:nvSpPr>
            <p:spPr>
              <a:xfrm>
                <a:off x="2587275" y="1747850"/>
                <a:ext cx="2351400" cy="1506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3035725" y="1474800"/>
                <a:ext cx="15294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2866150" y="3156575"/>
                <a:ext cx="17565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3139225" y="3320450"/>
                <a:ext cx="1296600" cy="49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3331925" y="3656850"/>
                <a:ext cx="842100" cy="445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0" name="Google Shape;1520;p19"/>
            <p:cNvSpPr/>
            <p:nvPr/>
          </p:nvSpPr>
          <p:spPr>
            <a:xfrm>
              <a:off x="883200" y="2460531"/>
              <a:ext cx="484200" cy="16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2021</a:t>
              </a:r>
              <a:endParaRPr sz="1000"/>
            </a:p>
          </p:txBody>
        </p:sp>
        <p:cxnSp>
          <p:nvCxnSpPr>
            <p:cNvPr id="1521" name="Google Shape;1521;p19"/>
            <p:cNvCxnSpPr>
              <a:endCxn id="1522" idx="0"/>
            </p:cNvCxnSpPr>
            <p:nvPr/>
          </p:nvCxnSpPr>
          <p:spPr>
            <a:xfrm>
              <a:off x="1125013" y="2880413"/>
              <a:ext cx="300" cy="1027200"/>
            </a:xfrm>
            <a:prstGeom prst="straightConnector1">
              <a:avLst/>
            </a:prstGeom>
            <a:noFill/>
            <a:ln cap="flat" cmpd="sng" w="9525">
              <a:solidFill>
                <a:srgbClr val="595959"/>
              </a:solidFill>
              <a:prstDash val="solid"/>
              <a:round/>
              <a:headEnd len="med" w="med" type="none"/>
              <a:tailEnd len="med" w="med" type="triangle"/>
            </a:ln>
          </p:spPr>
        </p:cxnSp>
        <p:sp>
          <p:nvSpPr>
            <p:cNvPr id="1522" name="Google Shape;1522;p19"/>
            <p:cNvSpPr/>
            <p:nvPr/>
          </p:nvSpPr>
          <p:spPr>
            <a:xfrm>
              <a:off x="690913" y="3907613"/>
              <a:ext cx="8688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VIP</a:t>
              </a:r>
              <a:endParaRPr b="1" sz="1100"/>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7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Enforcing RSTI-type</a:t>
            </a:r>
            <a:endParaRPr/>
          </a:p>
        </p:txBody>
      </p:sp>
      <p:sp>
        <p:nvSpPr>
          <p:cNvPr id="2390" name="Google Shape;2390;p7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91" name="Google Shape;2391;p73"/>
          <p:cNvPicPr preferRelativeResize="0"/>
          <p:nvPr/>
        </p:nvPicPr>
        <p:blipFill rotWithShape="1">
          <a:blip r:embed="rId3">
            <a:alphaModFix/>
          </a:blip>
          <a:srcRect b="6872" l="0" r="67531" t="0"/>
          <a:stretch/>
        </p:blipFill>
        <p:spPr>
          <a:xfrm>
            <a:off x="5514675" y="118525"/>
            <a:ext cx="2882726" cy="4543025"/>
          </a:xfrm>
          <a:prstGeom prst="rect">
            <a:avLst/>
          </a:prstGeom>
          <a:noFill/>
          <a:ln>
            <a:noFill/>
          </a:ln>
        </p:spPr>
      </p:pic>
      <p:sp>
        <p:nvSpPr>
          <p:cNvPr id="2392" name="Google Shape;2392;p73"/>
          <p:cNvSpPr txBox="1"/>
          <p:nvPr>
            <p:ph idx="1" type="body"/>
          </p:nvPr>
        </p:nvSpPr>
        <p:spPr>
          <a:xfrm>
            <a:off x="173900" y="719275"/>
            <a:ext cx="52857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Three RSTI-types from two basic types.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Distinguish based on scope, type and permission.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Referred to as RSTI-STWC (Scope-Type Without Combining).</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Authenticate and resign at casts.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7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a:t>
            </a:r>
            <a:endParaRPr/>
          </a:p>
        </p:txBody>
      </p:sp>
      <p:sp>
        <p:nvSpPr>
          <p:cNvPr id="2398" name="Google Shape;2398;p74"/>
          <p:cNvSpPr txBox="1"/>
          <p:nvPr>
            <p:ph idx="1" type="body"/>
          </p:nvPr>
        </p:nvSpPr>
        <p:spPr>
          <a:xfrm>
            <a:off x="173900" y="719275"/>
            <a:ext cx="8346600" cy="3932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a:t>LLVM pointer authentication intrinsics</a:t>
            </a:r>
            <a:endParaRPr b="1"/>
          </a:p>
          <a:p>
            <a:pPr indent="-317500" lvl="1" marL="914400" rtl="0" algn="l">
              <a:spcBef>
                <a:spcPts val="0"/>
              </a:spcBef>
              <a:spcAft>
                <a:spcPts val="0"/>
              </a:spcAft>
              <a:buSzPts val="1400"/>
              <a:buChar char="○"/>
            </a:pPr>
            <a:r>
              <a:rPr lang="en"/>
              <a:t>RSTI instruments all pointer loads/stores with PA instructions (pac/aut), leveraging LLVM’s pointer authentication intrinsics (llvm.ptrauth)</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b="1" lang="en"/>
              <a:t>On-Store Pointer Signing</a:t>
            </a:r>
            <a:endParaRPr b="1"/>
          </a:p>
          <a:p>
            <a:pPr indent="-317500" lvl="1" marL="914400" rtl="0" algn="l">
              <a:spcBef>
                <a:spcPts val="0"/>
              </a:spcBef>
              <a:spcAft>
                <a:spcPts val="0"/>
              </a:spcAft>
              <a:buSzPts val="1400"/>
              <a:buChar char="○"/>
            </a:pPr>
            <a:r>
              <a:rPr lang="en"/>
              <a:t>RSTI instruments all pointer stores in a program. They are all signed with their respective RSTI-type as the modifier.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b="1" lang="en"/>
              <a:t>On-Load Pointer Authentication</a:t>
            </a:r>
            <a:endParaRPr b="1"/>
          </a:p>
          <a:p>
            <a:pPr indent="-317500" lvl="1" marL="914400" rtl="0" algn="l">
              <a:spcBef>
                <a:spcPts val="0"/>
              </a:spcBef>
              <a:spcAft>
                <a:spcPts val="0"/>
              </a:spcAft>
              <a:buSzPts val="1400"/>
              <a:buChar char="○"/>
            </a:pPr>
            <a:r>
              <a:rPr lang="en"/>
              <a:t>RSTI authenticates pointers as they are loaded from memory, using the same RSTI-type that was used to sign them on-store. </a:t>
            </a:r>
            <a:endParaRPr/>
          </a:p>
        </p:txBody>
      </p:sp>
      <p:sp>
        <p:nvSpPr>
          <p:cNvPr id="2399" name="Google Shape;2399;p7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7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a:t>
            </a:r>
            <a:endParaRPr/>
          </a:p>
        </p:txBody>
      </p:sp>
      <p:sp>
        <p:nvSpPr>
          <p:cNvPr id="2405" name="Google Shape;2405;p75"/>
          <p:cNvSpPr txBox="1"/>
          <p:nvPr>
            <p:ph idx="1" type="body"/>
          </p:nvPr>
        </p:nvSpPr>
        <p:spPr>
          <a:xfrm>
            <a:off x="173900" y="719275"/>
            <a:ext cx="8346600" cy="3932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a:t>Field sensitive analysis: </a:t>
            </a:r>
            <a:r>
              <a:rPr lang="en"/>
              <a:t>RSTI handles members of a composite type and assigns the scope and type appropriately.</a:t>
            </a:r>
            <a:endParaRPr/>
          </a:p>
        </p:txBody>
      </p:sp>
      <p:sp>
        <p:nvSpPr>
          <p:cNvPr id="2406" name="Google Shape;2406;p7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07" name="Google Shape;2407;p75"/>
          <p:cNvPicPr preferRelativeResize="0"/>
          <p:nvPr/>
        </p:nvPicPr>
        <p:blipFill>
          <a:blip r:embed="rId3">
            <a:alphaModFix/>
          </a:blip>
          <a:stretch>
            <a:fillRect/>
          </a:stretch>
        </p:blipFill>
        <p:spPr>
          <a:xfrm>
            <a:off x="1120146" y="1764196"/>
            <a:ext cx="5636549" cy="2337125"/>
          </a:xfrm>
          <a:prstGeom prst="rect">
            <a:avLst/>
          </a:prstGeom>
          <a:noFill/>
          <a:ln>
            <a:noFill/>
          </a:ln>
        </p:spPr>
      </p:pic>
      <p:cxnSp>
        <p:nvCxnSpPr>
          <p:cNvPr id="2408" name="Google Shape;2408;p75"/>
          <p:cNvCxnSpPr>
            <a:stCxn id="2409" idx="1"/>
          </p:cNvCxnSpPr>
          <p:nvPr/>
        </p:nvCxnSpPr>
        <p:spPr>
          <a:xfrm flipH="1">
            <a:off x="3396750" y="2412525"/>
            <a:ext cx="2181000" cy="713400"/>
          </a:xfrm>
          <a:prstGeom prst="straightConnector1">
            <a:avLst/>
          </a:prstGeom>
          <a:noFill/>
          <a:ln cap="flat" cmpd="sng" w="9525">
            <a:solidFill>
              <a:srgbClr val="FF0000"/>
            </a:solidFill>
            <a:prstDash val="solid"/>
            <a:round/>
            <a:headEnd len="med" w="med" type="none"/>
            <a:tailEnd len="med" w="med" type="triangle"/>
          </a:ln>
        </p:spPr>
      </p:cxnSp>
      <p:sp>
        <p:nvSpPr>
          <p:cNvPr id="2409" name="Google Shape;2409;p75"/>
          <p:cNvSpPr txBox="1"/>
          <p:nvPr/>
        </p:nvSpPr>
        <p:spPr>
          <a:xfrm>
            <a:off x="5577750" y="2094075"/>
            <a:ext cx="1698300" cy="636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Type: struct node*</a:t>
            </a:r>
            <a:endParaRPr/>
          </a:p>
          <a:p>
            <a:pPr indent="0" lvl="0" marL="0" rtl="0" algn="l">
              <a:spcBef>
                <a:spcPts val="0"/>
              </a:spcBef>
              <a:spcAft>
                <a:spcPts val="0"/>
              </a:spcAft>
              <a:buNone/>
            </a:pPr>
            <a:r>
              <a:rPr lang="en"/>
              <a:t>Scope: main</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7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a:t>
            </a:r>
            <a:endParaRPr/>
          </a:p>
        </p:txBody>
      </p:sp>
      <p:sp>
        <p:nvSpPr>
          <p:cNvPr id="2415" name="Google Shape;2415;p76"/>
          <p:cNvSpPr txBox="1"/>
          <p:nvPr>
            <p:ph idx="1" type="body"/>
          </p:nvPr>
        </p:nvSpPr>
        <p:spPr>
          <a:xfrm>
            <a:off x="173900" y="719275"/>
            <a:ext cx="8346600" cy="3932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a:t>Field sensitive analysis: </a:t>
            </a:r>
            <a:r>
              <a:rPr lang="en"/>
              <a:t>RSTI handles members of a composite type and assigns the scope and type appropriately.</a:t>
            </a:r>
            <a:endParaRPr/>
          </a:p>
        </p:txBody>
      </p:sp>
      <p:sp>
        <p:nvSpPr>
          <p:cNvPr id="2416" name="Google Shape;2416;p7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17" name="Google Shape;2417;p76"/>
          <p:cNvPicPr preferRelativeResize="0"/>
          <p:nvPr/>
        </p:nvPicPr>
        <p:blipFill>
          <a:blip r:embed="rId3">
            <a:alphaModFix/>
          </a:blip>
          <a:stretch>
            <a:fillRect/>
          </a:stretch>
        </p:blipFill>
        <p:spPr>
          <a:xfrm>
            <a:off x="1120146" y="1764196"/>
            <a:ext cx="5636549" cy="2337125"/>
          </a:xfrm>
          <a:prstGeom prst="rect">
            <a:avLst/>
          </a:prstGeom>
          <a:noFill/>
          <a:ln>
            <a:noFill/>
          </a:ln>
        </p:spPr>
      </p:pic>
      <p:cxnSp>
        <p:nvCxnSpPr>
          <p:cNvPr id="2418" name="Google Shape;2418;p76"/>
          <p:cNvCxnSpPr>
            <a:stCxn id="2419" idx="1"/>
          </p:cNvCxnSpPr>
          <p:nvPr/>
        </p:nvCxnSpPr>
        <p:spPr>
          <a:xfrm flipH="1">
            <a:off x="2750375" y="3493325"/>
            <a:ext cx="4120500" cy="366600"/>
          </a:xfrm>
          <a:prstGeom prst="straightConnector1">
            <a:avLst/>
          </a:prstGeom>
          <a:noFill/>
          <a:ln cap="flat" cmpd="sng" w="9525">
            <a:solidFill>
              <a:srgbClr val="FF0000"/>
            </a:solidFill>
            <a:prstDash val="solid"/>
            <a:round/>
            <a:headEnd len="med" w="med" type="none"/>
            <a:tailEnd len="med" w="med" type="triangle"/>
          </a:ln>
        </p:spPr>
      </p:cxnSp>
      <p:sp>
        <p:nvSpPr>
          <p:cNvPr id="2419" name="Google Shape;2419;p76"/>
          <p:cNvSpPr txBox="1"/>
          <p:nvPr/>
        </p:nvSpPr>
        <p:spPr>
          <a:xfrm>
            <a:off x="6870875" y="3174875"/>
            <a:ext cx="2273400" cy="636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Type: int()*</a:t>
            </a:r>
            <a:endParaRPr/>
          </a:p>
          <a:p>
            <a:pPr indent="0" lvl="0" marL="0" rtl="0" algn="l">
              <a:spcBef>
                <a:spcPts val="0"/>
              </a:spcBef>
              <a:spcAft>
                <a:spcPts val="0"/>
              </a:spcAft>
              <a:buNone/>
            </a:pPr>
            <a:r>
              <a:rPr lang="en"/>
              <a:t>Scope: main, struct node*</a:t>
            </a:r>
            <a:endParaRPr/>
          </a:p>
          <a:p>
            <a:pPr indent="0" lvl="0" marL="0" rtl="0" algn="l">
              <a:spcBef>
                <a:spcPts val="0"/>
              </a:spcBef>
              <a:spcAft>
                <a:spcPts val="0"/>
              </a:spcAft>
              <a:buNone/>
            </a:pPr>
            <a:r>
              <a:t/>
            </a:r>
            <a:endParaRPr/>
          </a:p>
        </p:txBody>
      </p:sp>
      <p:cxnSp>
        <p:nvCxnSpPr>
          <p:cNvPr id="2420" name="Google Shape;2420;p76"/>
          <p:cNvCxnSpPr>
            <a:stCxn id="2419" idx="1"/>
          </p:cNvCxnSpPr>
          <p:nvPr/>
        </p:nvCxnSpPr>
        <p:spPr>
          <a:xfrm rot="10800000">
            <a:off x="2509175" y="2586125"/>
            <a:ext cx="4361700" cy="907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7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 Pointer-to-pointer handling</a:t>
            </a:r>
            <a:endParaRPr/>
          </a:p>
        </p:txBody>
      </p:sp>
      <p:sp>
        <p:nvSpPr>
          <p:cNvPr id="2426" name="Google Shape;2426;p77"/>
          <p:cNvSpPr txBox="1"/>
          <p:nvPr>
            <p:ph idx="1" type="body"/>
          </p:nvPr>
        </p:nvSpPr>
        <p:spPr>
          <a:xfrm>
            <a:off x="173900" y="719275"/>
            <a:ext cx="8346600" cy="3932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Due to the reliance on the RSTI-type when signing/authenticating pointers, we must make sure that the correct types are being used and propagated. For single pointers, this is not an issue.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However, for a pointer-to-pointer, this can be a possible issue, as the original type of the pointer can be lost, especially when the double pointer is casted and passed as a function argument.</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Thus, we need to find a way to preserve the original type of the pointer in order to make sure that it does not violate the programmer’s intent.</a:t>
            </a:r>
            <a:endParaRPr/>
          </a:p>
        </p:txBody>
      </p:sp>
      <p:sp>
        <p:nvSpPr>
          <p:cNvPr id="2427" name="Google Shape;2427;p7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7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 Pointer-to-pointer handling</a:t>
            </a:r>
            <a:endParaRPr/>
          </a:p>
        </p:txBody>
      </p:sp>
      <p:sp>
        <p:nvSpPr>
          <p:cNvPr id="2433" name="Google Shape;2433;p7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34" name="Google Shape;2434;p78"/>
          <p:cNvPicPr preferRelativeResize="0"/>
          <p:nvPr/>
        </p:nvPicPr>
        <p:blipFill>
          <a:blip r:embed="rId3">
            <a:alphaModFix/>
          </a:blip>
          <a:stretch>
            <a:fillRect/>
          </a:stretch>
        </p:blipFill>
        <p:spPr>
          <a:xfrm>
            <a:off x="2272000" y="1025251"/>
            <a:ext cx="6749149" cy="2950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sp>
        <p:nvSpPr>
          <p:cNvPr id="2439" name="Google Shape;2439;p7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 Pointer-to-pointer handling</a:t>
            </a:r>
            <a:endParaRPr/>
          </a:p>
        </p:txBody>
      </p:sp>
      <p:sp>
        <p:nvSpPr>
          <p:cNvPr id="2440" name="Google Shape;2440;p7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41" name="Google Shape;2441;p79"/>
          <p:cNvPicPr preferRelativeResize="0"/>
          <p:nvPr/>
        </p:nvPicPr>
        <p:blipFill>
          <a:blip r:embed="rId3">
            <a:alphaModFix/>
          </a:blip>
          <a:stretch>
            <a:fillRect/>
          </a:stretch>
        </p:blipFill>
        <p:spPr>
          <a:xfrm>
            <a:off x="2272000" y="1025251"/>
            <a:ext cx="6749149" cy="2950575"/>
          </a:xfrm>
          <a:prstGeom prst="rect">
            <a:avLst/>
          </a:prstGeom>
          <a:noFill/>
          <a:ln>
            <a:noFill/>
          </a:ln>
        </p:spPr>
      </p:pic>
      <p:sp>
        <p:nvSpPr>
          <p:cNvPr id="2442" name="Google Shape;2442;p79"/>
          <p:cNvSpPr/>
          <p:nvPr/>
        </p:nvSpPr>
        <p:spPr>
          <a:xfrm>
            <a:off x="2781450" y="3495675"/>
            <a:ext cx="956400" cy="2583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9"/>
          <p:cNvSpPr/>
          <p:nvPr/>
        </p:nvSpPr>
        <p:spPr>
          <a:xfrm>
            <a:off x="2787900" y="2623150"/>
            <a:ext cx="956400" cy="2583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p8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 Pointer-to-pointer handling</a:t>
            </a:r>
            <a:endParaRPr/>
          </a:p>
        </p:txBody>
      </p:sp>
      <p:sp>
        <p:nvSpPr>
          <p:cNvPr id="2449" name="Google Shape;2449;p8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50" name="Google Shape;2450;p80"/>
          <p:cNvPicPr preferRelativeResize="0"/>
          <p:nvPr/>
        </p:nvPicPr>
        <p:blipFill>
          <a:blip r:embed="rId3">
            <a:alphaModFix/>
          </a:blip>
          <a:stretch>
            <a:fillRect/>
          </a:stretch>
        </p:blipFill>
        <p:spPr>
          <a:xfrm>
            <a:off x="2272000" y="1025251"/>
            <a:ext cx="6749149" cy="2950575"/>
          </a:xfrm>
          <a:prstGeom prst="rect">
            <a:avLst/>
          </a:prstGeom>
          <a:noFill/>
          <a:ln>
            <a:noFill/>
          </a:ln>
        </p:spPr>
      </p:pic>
      <p:sp>
        <p:nvSpPr>
          <p:cNvPr id="2451" name="Google Shape;2451;p80"/>
          <p:cNvSpPr/>
          <p:nvPr/>
        </p:nvSpPr>
        <p:spPr>
          <a:xfrm>
            <a:off x="2540200" y="1025250"/>
            <a:ext cx="3578100" cy="2583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2771450" y="2605850"/>
            <a:ext cx="963000" cy="2583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3" name="Google Shape;2453;p80"/>
          <p:cNvPicPr preferRelativeResize="0"/>
          <p:nvPr/>
        </p:nvPicPr>
        <p:blipFill>
          <a:blip r:embed="rId4">
            <a:alphaModFix/>
          </a:blip>
          <a:stretch>
            <a:fillRect/>
          </a:stretch>
        </p:blipFill>
        <p:spPr>
          <a:xfrm>
            <a:off x="778725" y="1741805"/>
            <a:ext cx="1054799" cy="10548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8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 Pointer-to-pointer handling</a:t>
            </a:r>
            <a:endParaRPr/>
          </a:p>
        </p:txBody>
      </p:sp>
      <p:sp>
        <p:nvSpPr>
          <p:cNvPr id="2459" name="Google Shape;2459;p8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60" name="Google Shape;2460;p81"/>
          <p:cNvPicPr preferRelativeResize="0"/>
          <p:nvPr/>
        </p:nvPicPr>
        <p:blipFill>
          <a:blip r:embed="rId3">
            <a:alphaModFix/>
          </a:blip>
          <a:stretch>
            <a:fillRect/>
          </a:stretch>
        </p:blipFill>
        <p:spPr>
          <a:xfrm>
            <a:off x="2272000" y="1025251"/>
            <a:ext cx="6749149" cy="2950575"/>
          </a:xfrm>
          <a:prstGeom prst="rect">
            <a:avLst/>
          </a:prstGeom>
          <a:noFill/>
          <a:ln>
            <a:noFill/>
          </a:ln>
        </p:spPr>
      </p:pic>
      <p:sp>
        <p:nvSpPr>
          <p:cNvPr id="2461" name="Google Shape;2461;p81"/>
          <p:cNvSpPr/>
          <p:nvPr/>
        </p:nvSpPr>
        <p:spPr>
          <a:xfrm>
            <a:off x="2530550" y="1276175"/>
            <a:ext cx="2198100" cy="25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1"/>
          <p:cNvSpPr/>
          <p:nvPr/>
        </p:nvSpPr>
        <p:spPr>
          <a:xfrm>
            <a:off x="2752150" y="3493650"/>
            <a:ext cx="963000" cy="2583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3" name="Google Shape;2463;p81"/>
          <p:cNvPicPr preferRelativeResize="0"/>
          <p:nvPr/>
        </p:nvPicPr>
        <p:blipFill>
          <a:blip r:embed="rId4">
            <a:alphaModFix/>
          </a:blip>
          <a:stretch>
            <a:fillRect/>
          </a:stretch>
        </p:blipFill>
        <p:spPr>
          <a:xfrm>
            <a:off x="583300" y="1882093"/>
            <a:ext cx="895226" cy="8952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8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 Pointer-to-pointer handling</a:t>
            </a:r>
            <a:endParaRPr/>
          </a:p>
        </p:txBody>
      </p:sp>
      <p:sp>
        <p:nvSpPr>
          <p:cNvPr id="2469" name="Google Shape;2469;p8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70" name="Google Shape;2470;p82"/>
          <p:cNvPicPr preferRelativeResize="0"/>
          <p:nvPr/>
        </p:nvPicPr>
        <p:blipFill>
          <a:blip r:embed="rId3">
            <a:alphaModFix/>
          </a:blip>
          <a:stretch>
            <a:fillRect/>
          </a:stretch>
        </p:blipFill>
        <p:spPr>
          <a:xfrm>
            <a:off x="3374300" y="648900"/>
            <a:ext cx="4768706" cy="2084775"/>
          </a:xfrm>
          <a:prstGeom prst="rect">
            <a:avLst/>
          </a:prstGeom>
          <a:noFill/>
          <a:ln>
            <a:noFill/>
          </a:ln>
        </p:spPr>
      </p:pic>
      <p:pic>
        <p:nvPicPr>
          <p:cNvPr id="2471" name="Google Shape;2471;p82"/>
          <p:cNvPicPr preferRelativeResize="0"/>
          <p:nvPr/>
        </p:nvPicPr>
        <p:blipFill>
          <a:blip r:embed="rId4">
            <a:alphaModFix/>
          </a:blip>
          <a:stretch>
            <a:fillRect/>
          </a:stretch>
        </p:blipFill>
        <p:spPr>
          <a:xfrm>
            <a:off x="3374300" y="2733671"/>
            <a:ext cx="5769724" cy="2051625"/>
          </a:xfrm>
          <a:prstGeom prst="rect">
            <a:avLst/>
          </a:prstGeom>
          <a:noFill/>
          <a:ln>
            <a:noFill/>
          </a:ln>
        </p:spPr>
      </p:pic>
      <p:sp>
        <p:nvSpPr>
          <p:cNvPr id="2472" name="Google Shape;2472;p82"/>
          <p:cNvSpPr txBox="1"/>
          <p:nvPr>
            <p:ph idx="1" type="body"/>
          </p:nvPr>
        </p:nvSpPr>
        <p:spPr>
          <a:xfrm>
            <a:off x="67550" y="566875"/>
            <a:ext cx="3213600" cy="3932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Store the original type on the pointer itself.</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RSTI makes use of an ARMv8 hardware feature called Top Byte Ignore (TBI) that ignores the top 8 bits of a virtual address.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The tag and the full original type are referred to as the Compact Equivalent (CE) and Full Equivalent (FE), respectively.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2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in the current state-of-the-art</a:t>
            </a:r>
            <a:endParaRPr/>
          </a:p>
        </p:txBody>
      </p:sp>
      <p:sp>
        <p:nvSpPr>
          <p:cNvPr id="1528" name="Google Shape;1528;p20"/>
          <p:cNvSpPr txBox="1"/>
          <p:nvPr>
            <p:ph idx="1" type="body"/>
          </p:nvPr>
        </p:nvSpPr>
        <p:spPr>
          <a:xfrm>
            <a:off x="173900" y="719275"/>
            <a:ext cx="8847300" cy="4017000"/>
          </a:xfrm>
          <a:prstGeom prst="rect">
            <a:avLst/>
          </a:prstGeom>
        </p:spPr>
        <p:txBody>
          <a:bodyPr anchorCtr="0" anchor="t" bIns="27425" lIns="36575" spcFirstLastPara="1" rIns="27425" wrap="square" tIns="27425">
            <a:noAutofit/>
          </a:bodyPr>
          <a:lstStyle/>
          <a:p>
            <a:pPr indent="0" lvl="0" marL="0" rtl="0" algn="l">
              <a:lnSpc>
                <a:spcPct val="150000"/>
              </a:lnSpc>
              <a:spcBef>
                <a:spcPts val="0"/>
              </a:spcBef>
              <a:spcAft>
                <a:spcPts val="0"/>
              </a:spcAft>
              <a:buNone/>
            </a:pPr>
            <a:r>
              <a:rPr lang="en"/>
              <a:t>Why are efficient and practical memory safety defense mechanisms hard to achieve?</a:t>
            </a:r>
            <a:endParaRPr/>
          </a:p>
          <a:p>
            <a:pPr indent="0" lvl="0" marL="0" rtl="0" algn="l">
              <a:lnSpc>
                <a:spcPct val="100000"/>
              </a:lnSpc>
              <a:spcBef>
                <a:spcPts val="0"/>
              </a:spcBef>
              <a:spcAft>
                <a:spcPts val="0"/>
              </a:spcAft>
              <a:buNone/>
            </a:pPr>
            <a:r>
              <a:t/>
            </a:r>
            <a:endParaRPr/>
          </a:p>
          <a:p>
            <a:pPr indent="-342900" lvl="0" marL="914400" rtl="0" algn="l">
              <a:lnSpc>
                <a:spcPct val="100000"/>
              </a:lnSpc>
              <a:spcBef>
                <a:spcPts val="0"/>
              </a:spcBef>
              <a:spcAft>
                <a:spcPts val="0"/>
              </a:spcAft>
              <a:buSzPts val="1800"/>
              <a:buChar char="●"/>
            </a:pPr>
            <a:r>
              <a:rPr lang="en"/>
              <a:t>Low coverage</a:t>
            </a:r>
            <a:endParaRPr/>
          </a:p>
          <a:p>
            <a:pPr indent="-317500" lvl="1" marL="1371600" rtl="0" algn="l">
              <a:lnSpc>
                <a:spcPct val="100000"/>
              </a:lnSpc>
              <a:spcBef>
                <a:spcPts val="0"/>
              </a:spcBef>
              <a:spcAft>
                <a:spcPts val="0"/>
              </a:spcAft>
              <a:buSzPts val="1400"/>
              <a:buChar char="○"/>
            </a:pPr>
            <a:r>
              <a:rPr lang="en"/>
              <a:t>Many moving parts make it </a:t>
            </a:r>
            <a:r>
              <a:rPr b="1" lang="en"/>
              <a:t>difficult</a:t>
            </a:r>
            <a:r>
              <a:rPr lang="en"/>
              <a:t> to cover all avenues</a:t>
            </a:r>
            <a:endParaRPr/>
          </a:p>
          <a:p>
            <a:pPr indent="0" lvl="0" marL="0" rtl="0" algn="l">
              <a:lnSpc>
                <a:spcPct val="100000"/>
              </a:lnSpc>
              <a:spcBef>
                <a:spcPts val="0"/>
              </a:spcBef>
              <a:spcAft>
                <a:spcPts val="0"/>
              </a:spcAft>
              <a:buNone/>
            </a:pPr>
            <a:r>
              <a:t/>
            </a:r>
            <a:endParaRPr/>
          </a:p>
          <a:p>
            <a:pPr indent="-342900" lvl="0" marL="914400" rtl="0" algn="l">
              <a:lnSpc>
                <a:spcPct val="100000"/>
              </a:lnSpc>
              <a:spcBef>
                <a:spcPts val="0"/>
              </a:spcBef>
              <a:spcAft>
                <a:spcPts val="0"/>
              </a:spcAft>
              <a:buSzPts val="1800"/>
              <a:buChar char="●"/>
            </a:pPr>
            <a:r>
              <a:rPr lang="en"/>
              <a:t>Less security guarantees </a:t>
            </a:r>
            <a:endParaRPr/>
          </a:p>
          <a:p>
            <a:pPr indent="-317500" lvl="1" marL="1371600" rtl="0" algn="l">
              <a:lnSpc>
                <a:spcPct val="100000"/>
              </a:lnSpc>
              <a:spcBef>
                <a:spcPts val="0"/>
              </a:spcBef>
              <a:spcAft>
                <a:spcPts val="0"/>
              </a:spcAft>
              <a:buSzPts val="1400"/>
              <a:buChar char="○"/>
            </a:pPr>
            <a:r>
              <a:rPr lang="en"/>
              <a:t>Modern attacks require </a:t>
            </a:r>
            <a:r>
              <a:rPr b="1" lang="en"/>
              <a:t>more code components</a:t>
            </a:r>
            <a:r>
              <a:rPr lang="en"/>
              <a:t> to be </a:t>
            </a:r>
            <a:r>
              <a:rPr b="1" lang="en"/>
              <a:t>guarded</a:t>
            </a:r>
            <a:endParaRPr b="1"/>
          </a:p>
          <a:p>
            <a:pPr indent="0" lvl="0" marL="0" rtl="0" algn="l">
              <a:lnSpc>
                <a:spcPct val="100000"/>
              </a:lnSpc>
              <a:spcBef>
                <a:spcPts val="0"/>
              </a:spcBef>
              <a:spcAft>
                <a:spcPts val="0"/>
              </a:spcAft>
              <a:buNone/>
            </a:pPr>
            <a:r>
              <a:t/>
            </a:r>
            <a:endParaRPr/>
          </a:p>
          <a:p>
            <a:pPr indent="-342900" lvl="0" marL="914400" rtl="0" algn="l">
              <a:spcBef>
                <a:spcPts val="0"/>
              </a:spcBef>
              <a:spcAft>
                <a:spcPts val="0"/>
              </a:spcAft>
              <a:buSzPts val="1800"/>
              <a:buChar char="●"/>
            </a:pPr>
            <a:r>
              <a:rPr lang="en"/>
              <a:t>High Performance overhead</a:t>
            </a:r>
            <a:endParaRPr/>
          </a:p>
          <a:p>
            <a:pPr indent="-317500" lvl="1" marL="1371600" rtl="0" algn="l">
              <a:spcBef>
                <a:spcPts val="0"/>
              </a:spcBef>
              <a:spcAft>
                <a:spcPts val="0"/>
              </a:spcAft>
              <a:buSzPts val="1400"/>
              <a:buChar char="○"/>
            </a:pPr>
            <a:r>
              <a:rPr lang="en"/>
              <a:t>A defense mechanism needs to be </a:t>
            </a:r>
            <a:r>
              <a:rPr b="1" lang="en"/>
              <a:t>sufficiently fast </a:t>
            </a:r>
            <a:r>
              <a:rPr lang="en"/>
              <a:t>to be used in the real-world</a:t>
            </a:r>
            <a:endParaRPr/>
          </a:p>
          <a:p>
            <a:pPr indent="0" lvl="0" marL="0" rtl="0" algn="l">
              <a:lnSpc>
                <a:spcPct val="100000"/>
              </a:lnSpc>
              <a:spcBef>
                <a:spcPts val="0"/>
              </a:spcBef>
              <a:spcAft>
                <a:spcPts val="0"/>
              </a:spcAft>
              <a:buNone/>
            </a:pPr>
            <a:r>
              <a:t/>
            </a:r>
            <a:endParaRPr/>
          </a:p>
          <a:p>
            <a:pPr indent="-342900" lvl="0" marL="914400" rtl="0" algn="l">
              <a:lnSpc>
                <a:spcPct val="100000"/>
              </a:lnSpc>
              <a:spcBef>
                <a:spcPts val="0"/>
              </a:spcBef>
              <a:spcAft>
                <a:spcPts val="0"/>
              </a:spcAft>
              <a:buSzPts val="1800"/>
              <a:buChar char="●"/>
            </a:pPr>
            <a:r>
              <a:rPr lang="en"/>
              <a:t>Compatibility</a:t>
            </a:r>
            <a:endParaRPr/>
          </a:p>
          <a:p>
            <a:pPr indent="-317500" lvl="1" marL="1371600" rtl="0" algn="l">
              <a:lnSpc>
                <a:spcPct val="100000"/>
              </a:lnSpc>
              <a:spcBef>
                <a:spcPts val="0"/>
              </a:spcBef>
              <a:spcAft>
                <a:spcPts val="0"/>
              </a:spcAft>
              <a:buSzPts val="1400"/>
              <a:buChar char="○"/>
            </a:pPr>
            <a:r>
              <a:rPr lang="en"/>
              <a:t>Defense mechanisms must be </a:t>
            </a:r>
            <a:r>
              <a:rPr b="1" lang="en"/>
              <a:t>compatible</a:t>
            </a:r>
            <a:r>
              <a:rPr lang="en"/>
              <a:t> with current </a:t>
            </a:r>
            <a:r>
              <a:rPr b="1" lang="en"/>
              <a:t>legacy</a:t>
            </a:r>
            <a:r>
              <a:rPr lang="en"/>
              <a:t> code</a:t>
            </a:r>
            <a:endParaRPr/>
          </a:p>
        </p:txBody>
      </p:sp>
      <p:sp>
        <p:nvSpPr>
          <p:cNvPr id="1529" name="Google Shape;1529;p2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30" name="Google Shape;1530;p20"/>
          <p:cNvPicPr preferRelativeResize="0"/>
          <p:nvPr/>
        </p:nvPicPr>
        <p:blipFill rotWithShape="1">
          <a:blip r:embed="rId3">
            <a:alphaModFix/>
          </a:blip>
          <a:srcRect b="17840" l="0" r="0" t="16688"/>
          <a:stretch/>
        </p:blipFill>
        <p:spPr>
          <a:xfrm>
            <a:off x="111117" y="2839017"/>
            <a:ext cx="881676" cy="577249"/>
          </a:xfrm>
          <a:prstGeom prst="rect">
            <a:avLst/>
          </a:prstGeom>
          <a:noFill/>
          <a:ln>
            <a:noFill/>
          </a:ln>
        </p:spPr>
      </p:pic>
      <p:pic>
        <p:nvPicPr>
          <p:cNvPr id="1531" name="Google Shape;1531;p20"/>
          <p:cNvPicPr preferRelativeResize="0"/>
          <p:nvPr/>
        </p:nvPicPr>
        <p:blipFill>
          <a:blip r:embed="rId4">
            <a:alphaModFix/>
          </a:blip>
          <a:stretch>
            <a:fillRect/>
          </a:stretch>
        </p:blipFill>
        <p:spPr>
          <a:xfrm>
            <a:off x="267071" y="1987988"/>
            <a:ext cx="745300" cy="745300"/>
          </a:xfrm>
          <a:prstGeom prst="rect">
            <a:avLst/>
          </a:prstGeom>
          <a:noFill/>
          <a:ln>
            <a:noFill/>
          </a:ln>
        </p:spPr>
      </p:pic>
      <p:pic>
        <p:nvPicPr>
          <p:cNvPr id="1532" name="Google Shape;1532;p20"/>
          <p:cNvPicPr preferRelativeResize="0"/>
          <p:nvPr/>
        </p:nvPicPr>
        <p:blipFill>
          <a:blip r:embed="rId5">
            <a:alphaModFix/>
          </a:blip>
          <a:stretch>
            <a:fillRect/>
          </a:stretch>
        </p:blipFill>
        <p:spPr>
          <a:xfrm>
            <a:off x="187325" y="1106325"/>
            <a:ext cx="881676" cy="881676"/>
          </a:xfrm>
          <a:prstGeom prst="rect">
            <a:avLst/>
          </a:prstGeom>
          <a:noFill/>
          <a:ln>
            <a:noFill/>
          </a:ln>
        </p:spPr>
      </p:pic>
      <p:pic>
        <p:nvPicPr>
          <p:cNvPr id="1533" name="Google Shape;1533;p20"/>
          <p:cNvPicPr preferRelativeResize="0"/>
          <p:nvPr/>
        </p:nvPicPr>
        <p:blipFill>
          <a:blip r:embed="rId6">
            <a:alphaModFix/>
          </a:blip>
          <a:stretch>
            <a:fillRect/>
          </a:stretch>
        </p:blipFill>
        <p:spPr>
          <a:xfrm>
            <a:off x="215635" y="3600943"/>
            <a:ext cx="825050" cy="82508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8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 Pointer-to-pointer handling</a:t>
            </a:r>
            <a:endParaRPr/>
          </a:p>
        </p:txBody>
      </p:sp>
      <p:sp>
        <p:nvSpPr>
          <p:cNvPr id="2478" name="Google Shape;2478;p8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9" name="Google Shape;2479;p83"/>
          <p:cNvSpPr txBox="1"/>
          <p:nvPr>
            <p:ph idx="1" type="body"/>
          </p:nvPr>
        </p:nvSpPr>
        <p:spPr>
          <a:xfrm>
            <a:off x="173900" y="719275"/>
            <a:ext cx="8773200" cy="3932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Not all pointer-to-pointer types are covered. Only ones that are lost when the pointer type goes out of scope.</a:t>
            </a:r>
            <a:endParaRPr/>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
              <a:t>The IR provides sufficient information to handle pointer-to-pointer cases that do not fall into this category.</a:t>
            </a:r>
            <a:endParaRPr/>
          </a:p>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8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RSTI defense mechanisms</a:t>
            </a:r>
            <a:endParaRPr/>
          </a:p>
        </p:txBody>
      </p:sp>
      <p:sp>
        <p:nvSpPr>
          <p:cNvPr id="2485" name="Google Shape;2485;p84"/>
          <p:cNvSpPr txBox="1"/>
          <p:nvPr>
            <p:ph idx="1" type="body"/>
          </p:nvPr>
        </p:nvSpPr>
        <p:spPr>
          <a:xfrm>
            <a:off x="173900" y="719275"/>
            <a:ext cx="8346600" cy="39513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Three RSTI defense mechanisms, each with its own distinct view of the RSTI-type: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AutoNum type="arabicPeriod"/>
            </a:pPr>
            <a:r>
              <a:rPr b="1" lang="en"/>
              <a:t>RSTI-STWC (Scope-Type Without Combining)</a:t>
            </a:r>
            <a:r>
              <a:rPr lang="en"/>
              <a:t> authenticates and re-signs pointers when casts happen.</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AutoNum type="arabicPeriod"/>
            </a:pPr>
            <a:r>
              <a:rPr b="1" lang="en"/>
              <a:t>RSTI-STC (Scope-Type with Combining)</a:t>
            </a:r>
            <a:r>
              <a:rPr lang="en"/>
              <a:t> combines compatible types together so that it wouldn’t need to re-sign pointers when pointer casts happen.</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AutoNum type="arabicPeriod"/>
            </a:pPr>
            <a:r>
              <a:rPr b="1" lang="en"/>
              <a:t>RSTI-STL (Scope-Type with Location)  </a:t>
            </a:r>
            <a:r>
              <a:rPr lang="en"/>
              <a:t>combines the location, i.e., address, of the pointer (&amp;p) with the scope-type information.</a:t>
            </a:r>
            <a:endParaRPr/>
          </a:p>
        </p:txBody>
      </p:sp>
      <p:sp>
        <p:nvSpPr>
          <p:cNvPr id="2486" name="Google Shape;2486;p8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8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RSTI defense mechanisms</a:t>
            </a:r>
            <a:endParaRPr/>
          </a:p>
        </p:txBody>
      </p:sp>
      <p:sp>
        <p:nvSpPr>
          <p:cNvPr id="2492" name="Google Shape;2492;p8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3" name="Google Shape;2493;p85"/>
          <p:cNvPicPr preferRelativeResize="0"/>
          <p:nvPr/>
        </p:nvPicPr>
        <p:blipFill>
          <a:blip r:embed="rId3">
            <a:alphaModFix/>
          </a:blip>
          <a:stretch>
            <a:fillRect/>
          </a:stretch>
        </p:blipFill>
        <p:spPr>
          <a:xfrm>
            <a:off x="747625" y="562050"/>
            <a:ext cx="7625762" cy="41897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8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Enforcement details</a:t>
            </a:r>
            <a:r>
              <a:rPr lang="en"/>
              <a:t> </a:t>
            </a:r>
            <a:endParaRPr/>
          </a:p>
        </p:txBody>
      </p:sp>
      <p:sp>
        <p:nvSpPr>
          <p:cNvPr id="2499" name="Google Shape;2499;p86"/>
          <p:cNvSpPr txBox="1"/>
          <p:nvPr>
            <p:ph idx="1" type="body"/>
          </p:nvPr>
        </p:nvSpPr>
        <p:spPr>
          <a:xfrm>
            <a:off x="173900" y="719275"/>
            <a:ext cx="8346600" cy="39321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a:t>Merging of Compatible Types for Casting</a:t>
            </a:r>
            <a:endParaRPr b="1"/>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Depending on which mechanism is used and the pointer casts, different RSTI types can be combined or merged together.</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This is showcased below.</a:t>
            </a:r>
            <a:endParaRPr/>
          </a:p>
        </p:txBody>
      </p:sp>
      <p:sp>
        <p:nvSpPr>
          <p:cNvPr id="2500" name="Google Shape;2500;p8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01" name="Google Shape;2501;p86"/>
          <p:cNvPicPr preferRelativeResize="0"/>
          <p:nvPr/>
        </p:nvPicPr>
        <p:blipFill>
          <a:blip r:embed="rId3">
            <a:alphaModFix/>
          </a:blip>
          <a:stretch>
            <a:fillRect/>
          </a:stretch>
        </p:blipFill>
        <p:spPr>
          <a:xfrm>
            <a:off x="404550" y="2827625"/>
            <a:ext cx="2509775" cy="1489150"/>
          </a:xfrm>
          <a:prstGeom prst="rect">
            <a:avLst/>
          </a:prstGeom>
          <a:noFill/>
          <a:ln>
            <a:noFill/>
          </a:ln>
        </p:spPr>
      </p:pic>
      <p:pic>
        <p:nvPicPr>
          <p:cNvPr id="2502" name="Google Shape;2502;p86"/>
          <p:cNvPicPr preferRelativeResize="0"/>
          <p:nvPr/>
        </p:nvPicPr>
        <p:blipFill>
          <a:blip r:embed="rId4">
            <a:alphaModFix/>
          </a:blip>
          <a:stretch>
            <a:fillRect/>
          </a:stretch>
        </p:blipFill>
        <p:spPr>
          <a:xfrm>
            <a:off x="3078825" y="2914476"/>
            <a:ext cx="5628200" cy="1180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6" name="Shape 2506"/>
        <p:cNvGrpSpPr/>
        <p:nvPr/>
      </p:nvGrpSpPr>
      <p:grpSpPr>
        <a:xfrm>
          <a:off x="0" y="0"/>
          <a:ext cx="0" cy="0"/>
          <a:chOff x="0" y="0"/>
          <a:chExt cx="0" cy="0"/>
        </a:xfrm>
      </p:grpSpPr>
      <p:pic>
        <p:nvPicPr>
          <p:cNvPr id="2507" name="Google Shape;2507;p87"/>
          <p:cNvPicPr preferRelativeResize="0"/>
          <p:nvPr/>
        </p:nvPicPr>
        <p:blipFill>
          <a:blip r:embed="rId3">
            <a:alphaModFix/>
          </a:blip>
          <a:stretch>
            <a:fillRect/>
          </a:stretch>
        </p:blipFill>
        <p:spPr>
          <a:xfrm>
            <a:off x="1671638" y="1798815"/>
            <a:ext cx="5800726" cy="2847795"/>
          </a:xfrm>
          <a:prstGeom prst="rect">
            <a:avLst/>
          </a:prstGeom>
          <a:noFill/>
          <a:ln>
            <a:noFill/>
          </a:ln>
        </p:spPr>
      </p:pic>
      <p:sp>
        <p:nvSpPr>
          <p:cNvPr id="2508" name="Google Shape;2508;p87"/>
          <p:cNvSpPr/>
          <p:nvPr/>
        </p:nvSpPr>
        <p:spPr>
          <a:xfrm>
            <a:off x="-317330" y="2415045"/>
            <a:ext cx="2935800" cy="357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900"/>
              <a:buFont typeface="Arial"/>
              <a:buNone/>
            </a:pPr>
            <a:r>
              <a:rPr lang="en" sz="1900">
                <a:solidFill>
                  <a:schemeClr val="dk1"/>
                </a:solidFill>
              </a:rPr>
              <a:t>RSTI P2P</a:t>
            </a:r>
            <a:r>
              <a:rPr lang="en" sz="1900">
                <a:solidFill>
                  <a:schemeClr val="dk1"/>
                </a:solidFill>
              </a:rPr>
              <a:t> library</a:t>
            </a:r>
            <a:endParaRPr sz="1100"/>
          </a:p>
        </p:txBody>
      </p:sp>
      <p:sp>
        <p:nvSpPr>
          <p:cNvPr id="2509" name="Google Shape;2509;p87"/>
          <p:cNvSpPr/>
          <p:nvPr/>
        </p:nvSpPr>
        <p:spPr>
          <a:xfrm>
            <a:off x="155425" y="2746725"/>
            <a:ext cx="1881300" cy="8793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Library for pointer-to-pointer primitives</a:t>
            </a:r>
            <a:endParaRPr>
              <a:solidFill>
                <a:schemeClr val="dk2"/>
              </a:solidFill>
            </a:endParaRPr>
          </a:p>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(487 LoC)</a:t>
            </a:r>
            <a:endParaRPr>
              <a:solidFill>
                <a:schemeClr val="dk2"/>
              </a:solidFill>
            </a:endParaRPr>
          </a:p>
        </p:txBody>
      </p:sp>
      <p:sp>
        <p:nvSpPr>
          <p:cNvPr id="2510" name="Google Shape;2510;p87"/>
          <p:cNvSpPr/>
          <p:nvPr/>
        </p:nvSpPr>
        <p:spPr>
          <a:xfrm>
            <a:off x="1255720" y="861560"/>
            <a:ext cx="2935800" cy="357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900"/>
              <a:buFont typeface="Arial"/>
              <a:buNone/>
            </a:pPr>
            <a:r>
              <a:rPr lang="en" sz="1900">
                <a:solidFill>
                  <a:schemeClr val="dk1"/>
                </a:solidFill>
              </a:rPr>
              <a:t>LLVM Compiler pass</a:t>
            </a:r>
            <a:endParaRPr sz="1100"/>
          </a:p>
        </p:txBody>
      </p:sp>
      <p:sp>
        <p:nvSpPr>
          <p:cNvPr id="2511" name="Google Shape;2511;p87"/>
          <p:cNvSpPr/>
          <p:nvPr/>
        </p:nvSpPr>
        <p:spPr>
          <a:xfrm>
            <a:off x="1716226" y="1193238"/>
            <a:ext cx="2014800" cy="646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Custom compiler pass for static analysis and instrumentation</a:t>
            </a:r>
            <a:endParaRPr>
              <a:solidFill>
                <a:schemeClr val="dk2"/>
              </a:solidFill>
            </a:endParaRPr>
          </a:p>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(3017 LoC)</a:t>
            </a:r>
            <a:endParaRPr>
              <a:solidFill>
                <a:schemeClr val="dk2"/>
              </a:solidFill>
            </a:endParaRPr>
          </a:p>
        </p:txBody>
      </p:sp>
      <p:sp>
        <p:nvSpPr>
          <p:cNvPr id="2512" name="Google Shape;2512;p87"/>
          <p:cNvSpPr/>
          <p:nvPr/>
        </p:nvSpPr>
        <p:spPr>
          <a:xfrm>
            <a:off x="4928895" y="861560"/>
            <a:ext cx="2935800" cy="357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900"/>
              <a:buFont typeface="Arial"/>
              <a:buNone/>
            </a:pPr>
            <a:r>
              <a:rPr lang="en" sz="1900">
                <a:solidFill>
                  <a:schemeClr val="dk1"/>
                </a:solidFill>
              </a:rPr>
              <a:t>AArch64 Backend</a:t>
            </a:r>
            <a:endParaRPr sz="1100"/>
          </a:p>
        </p:txBody>
      </p:sp>
      <p:sp>
        <p:nvSpPr>
          <p:cNvPr id="2513" name="Google Shape;2513;p87"/>
          <p:cNvSpPr/>
          <p:nvPr/>
        </p:nvSpPr>
        <p:spPr>
          <a:xfrm>
            <a:off x="5510526" y="1193250"/>
            <a:ext cx="1962000" cy="646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LLVM pass is executed in the AArch 64 Backend</a:t>
            </a:r>
            <a:endParaRPr>
              <a:solidFill>
                <a:schemeClr val="dk2"/>
              </a:solidFill>
            </a:endParaRPr>
          </a:p>
        </p:txBody>
      </p:sp>
      <p:sp>
        <p:nvSpPr>
          <p:cNvPr id="2514" name="Google Shape;2514;p87"/>
          <p:cNvSpPr/>
          <p:nvPr/>
        </p:nvSpPr>
        <p:spPr>
          <a:xfrm>
            <a:off x="6775075" y="2692550"/>
            <a:ext cx="2461200" cy="4593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900"/>
              <a:buFont typeface="Arial"/>
              <a:buNone/>
            </a:pPr>
            <a:r>
              <a:rPr lang="en" sz="1900">
                <a:solidFill>
                  <a:schemeClr val="dk1"/>
                </a:solidFill>
              </a:rPr>
              <a:t>+Additional support</a:t>
            </a:r>
            <a:endParaRPr sz="1100"/>
          </a:p>
        </p:txBody>
      </p:sp>
      <p:sp>
        <p:nvSpPr>
          <p:cNvPr id="2515" name="Google Shape;2515;p87"/>
          <p:cNvSpPr/>
          <p:nvPr/>
        </p:nvSpPr>
        <p:spPr>
          <a:xfrm>
            <a:off x="7119474" y="3111330"/>
            <a:ext cx="1772400" cy="646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2"/>
              </a:buClr>
              <a:buSzPts val="1900"/>
              <a:buFont typeface="Crimson Text"/>
              <a:buNone/>
            </a:pPr>
            <a:r>
              <a:rPr lang="en">
                <a:solidFill>
                  <a:schemeClr val="dk2"/>
                </a:solidFill>
              </a:rPr>
              <a:t>Link Time Optimization (LTO)</a:t>
            </a:r>
            <a:endParaRPr>
              <a:solidFill>
                <a:schemeClr val="dk2"/>
              </a:solidFill>
            </a:endParaRPr>
          </a:p>
        </p:txBody>
      </p:sp>
      <p:pic>
        <p:nvPicPr>
          <p:cNvPr id="2516" name="Google Shape;2516;p87"/>
          <p:cNvPicPr preferRelativeResize="0"/>
          <p:nvPr/>
        </p:nvPicPr>
        <p:blipFill>
          <a:blip r:embed="rId4">
            <a:alphaModFix/>
          </a:blip>
          <a:stretch>
            <a:fillRect/>
          </a:stretch>
        </p:blipFill>
        <p:spPr>
          <a:xfrm>
            <a:off x="3097725" y="2124400"/>
            <a:ext cx="1351925" cy="1081549"/>
          </a:xfrm>
          <a:prstGeom prst="rect">
            <a:avLst/>
          </a:prstGeom>
          <a:noFill/>
          <a:ln>
            <a:noFill/>
          </a:ln>
        </p:spPr>
      </p:pic>
      <p:pic>
        <p:nvPicPr>
          <p:cNvPr id="2517" name="Google Shape;2517;p87"/>
          <p:cNvPicPr preferRelativeResize="0"/>
          <p:nvPr/>
        </p:nvPicPr>
        <p:blipFill>
          <a:blip r:embed="rId5">
            <a:alphaModFix/>
          </a:blip>
          <a:stretch>
            <a:fillRect/>
          </a:stretch>
        </p:blipFill>
        <p:spPr>
          <a:xfrm>
            <a:off x="1986950" y="3524150"/>
            <a:ext cx="1042244" cy="812625"/>
          </a:xfrm>
          <a:prstGeom prst="rect">
            <a:avLst/>
          </a:prstGeom>
          <a:noFill/>
          <a:ln>
            <a:noFill/>
          </a:ln>
        </p:spPr>
      </p:pic>
      <p:pic>
        <p:nvPicPr>
          <p:cNvPr id="2518" name="Google Shape;2518;p87"/>
          <p:cNvPicPr preferRelativeResize="0"/>
          <p:nvPr/>
        </p:nvPicPr>
        <p:blipFill>
          <a:blip r:embed="rId6">
            <a:alphaModFix/>
          </a:blip>
          <a:stretch>
            <a:fillRect/>
          </a:stretch>
        </p:blipFill>
        <p:spPr>
          <a:xfrm>
            <a:off x="6190950" y="3490838"/>
            <a:ext cx="879250" cy="879250"/>
          </a:xfrm>
          <a:prstGeom prst="rect">
            <a:avLst/>
          </a:prstGeom>
          <a:noFill/>
          <a:ln>
            <a:noFill/>
          </a:ln>
        </p:spPr>
      </p:pic>
      <p:sp>
        <p:nvSpPr>
          <p:cNvPr id="2519" name="Google Shape;2519;p87"/>
          <p:cNvSpPr txBox="1"/>
          <p:nvPr/>
        </p:nvSpPr>
        <p:spPr>
          <a:xfrm>
            <a:off x="4449650" y="3204925"/>
            <a:ext cx="9903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RSTI </a:t>
            </a:r>
            <a:r>
              <a:rPr lang="en" sz="2500"/>
              <a:t>Implementation</a:t>
            </a:r>
            <a:endParaRPr sz="2500"/>
          </a:p>
        </p:txBody>
      </p:sp>
      <p:sp>
        <p:nvSpPr>
          <p:cNvPr id="2521" name="Google Shape;2521;p8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22" name="Google Shape;2522;p87"/>
          <p:cNvPicPr preferRelativeResize="0"/>
          <p:nvPr/>
        </p:nvPicPr>
        <p:blipFill>
          <a:blip r:embed="rId7">
            <a:alphaModFix/>
          </a:blip>
          <a:stretch>
            <a:fillRect/>
          </a:stretch>
        </p:blipFill>
        <p:spPr>
          <a:xfrm>
            <a:off x="4816375" y="2088550"/>
            <a:ext cx="1049826" cy="1081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8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Evaluation</a:t>
            </a:r>
            <a:endParaRPr/>
          </a:p>
        </p:txBody>
      </p:sp>
      <p:sp>
        <p:nvSpPr>
          <p:cNvPr id="2528" name="Google Shape;2528;p88"/>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We evaluate RSTI by answering the following questions: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How effective is RSTI in preventing state-of-the-art attacks as well as real-world attacks?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How secure is RSTI against abusing pointer-to-pointer metadata and pointers with the same RSTI-type?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How much performance overhead does RSTI impose in benchmarks and real-world programs?</a:t>
            </a:r>
            <a:endParaRPr/>
          </a:p>
        </p:txBody>
      </p:sp>
      <p:sp>
        <p:nvSpPr>
          <p:cNvPr id="2529" name="Google Shape;2529;p8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8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Security evaluation</a:t>
            </a:r>
            <a:endParaRPr/>
          </a:p>
        </p:txBody>
      </p:sp>
      <p:sp>
        <p:nvSpPr>
          <p:cNvPr id="2535" name="Google Shape;2535;p89"/>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RSTI can defend against both control-flow hijacking and data-oriented attacks, as well as real-world exploits.</a:t>
            </a:r>
            <a:endParaRPr/>
          </a:p>
          <a:p>
            <a:pPr indent="0" lvl="0" marL="0" rtl="0" algn="l">
              <a:spcBef>
                <a:spcPts val="0"/>
              </a:spcBef>
              <a:spcAft>
                <a:spcPts val="0"/>
              </a:spcAft>
              <a:buNone/>
            </a:pPr>
            <a:r>
              <a:t/>
            </a:r>
            <a:endParaRPr/>
          </a:p>
        </p:txBody>
      </p:sp>
      <p:sp>
        <p:nvSpPr>
          <p:cNvPr id="2536" name="Google Shape;2536;p8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37" name="Google Shape;2537;p89"/>
          <p:cNvPicPr preferRelativeResize="0"/>
          <p:nvPr/>
        </p:nvPicPr>
        <p:blipFill rotWithShape="1">
          <a:blip r:embed="rId3">
            <a:alphaModFix/>
          </a:blip>
          <a:srcRect b="10514" l="0" r="0" t="0"/>
          <a:stretch/>
        </p:blipFill>
        <p:spPr>
          <a:xfrm>
            <a:off x="0" y="1649776"/>
            <a:ext cx="9144002" cy="699850"/>
          </a:xfrm>
          <a:prstGeom prst="rect">
            <a:avLst/>
          </a:prstGeom>
          <a:noFill/>
          <a:ln>
            <a:noFill/>
          </a:ln>
        </p:spPr>
      </p:pic>
      <p:pic>
        <p:nvPicPr>
          <p:cNvPr id="2538" name="Google Shape;2538;p89"/>
          <p:cNvPicPr preferRelativeResize="0"/>
          <p:nvPr/>
        </p:nvPicPr>
        <p:blipFill rotWithShape="1">
          <a:blip r:embed="rId4">
            <a:alphaModFix/>
          </a:blip>
          <a:srcRect b="0" l="7989" r="1019" t="0"/>
          <a:stretch/>
        </p:blipFill>
        <p:spPr>
          <a:xfrm>
            <a:off x="746400" y="2352600"/>
            <a:ext cx="8346600" cy="540750"/>
          </a:xfrm>
          <a:prstGeom prst="rect">
            <a:avLst/>
          </a:prstGeom>
          <a:noFill/>
          <a:ln>
            <a:noFill/>
          </a:ln>
        </p:spPr>
      </p:pic>
      <p:pic>
        <p:nvPicPr>
          <p:cNvPr id="2539" name="Google Shape;2539;p89"/>
          <p:cNvPicPr preferRelativeResize="0"/>
          <p:nvPr/>
        </p:nvPicPr>
        <p:blipFill rotWithShape="1">
          <a:blip r:embed="rId5">
            <a:alphaModFix/>
          </a:blip>
          <a:srcRect b="0" l="0" r="4543" t="0"/>
          <a:stretch/>
        </p:blipFill>
        <p:spPr>
          <a:xfrm>
            <a:off x="729850" y="2874050"/>
            <a:ext cx="8165591" cy="371300"/>
          </a:xfrm>
          <a:prstGeom prst="rect">
            <a:avLst/>
          </a:prstGeom>
          <a:noFill/>
          <a:ln>
            <a:noFill/>
          </a:ln>
        </p:spPr>
      </p:pic>
      <p:pic>
        <p:nvPicPr>
          <p:cNvPr id="2540" name="Google Shape;2540;p89"/>
          <p:cNvPicPr preferRelativeResize="0"/>
          <p:nvPr/>
        </p:nvPicPr>
        <p:blipFill>
          <a:blip r:embed="rId6">
            <a:alphaModFix/>
          </a:blip>
          <a:stretch>
            <a:fillRect/>
          </a:stretch>
        </p:blipFill>
        <p:spPr>
          <a:xfrm>
            <a:off x="164253" y="2847549"/>
            <a:ext cx="694025" cy="572704"/>
          </a:xfrm>
          <a:prstGeom prst="rect">
            <a:avLst/>
          </a:prstGeom>
          <a:noFill/>
          <a:ln>
            <a:noFill/>
          </a:ln>
        </p:spPr>
      </p:pic>
      <p:pic>
        <p:nvPicPr>
          <p:cNvPr id="2541" name="Google Shape;2541;p89"/>
          <p:cNvPicPr preferRelativeResize="0"/>
          <p:nvPr/>
        </p:nvPicPr>
        <p:blipFill>
          <a:blip r:embed="rId7">
            <a:alphaModFix/>
          </a:blip>
          <a:stretch>
            <a:fillRect/>
          </a:stretch>
        </p:blipFill>
        <p:spPr>
          <a:xfrm>
            <a:off x="118925" y="2059050"/>
            <a:ext cx="694032" cy="5727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5" name="Shape 2545"/>
        <p:cNvGrpSpPr/>
        <p:nvPr/>
      </p:nvGrpSpPr>
      <p:grpSpPr>
        <a:xfrm>
          <a:off x="0" y="0"/>
          <a:ext cx="0" cy="0"/>
          <a:chOff x="0" y="0"/>
          <a:chExt cx="0" cy="0"/>
        </a:xfrm>
      </p:grpSpPr>
      <p:sp>
        <p:nvSpPr>
          <p:cNvPr id="2546" name="Google Shape;2546;p9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Security evaluation</a:t>
            </a:r>
            <a:endParaRPr/>
          </a:p>
        </p:txBody>
      </p:sp>
      <p:sp>
        <p:nvSpPr>
          <p:cNvPr id="2547" name="Google Shape;2547;p90"/>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lang="en"/>
              <a:t>RSTI can defend against both control-flow hijacking and data-oriented attacks, as well as real-world exploits.</a:t>
            </a:r>
            <a:endParaRPr/>
          </a:p>
          <a:p>
            <a:pPr indent="0" lvl="0" marL="0" rtl="0" algn="l">
              <a:spcBef>
                <a:spcPts val="0"/>
              </a:spcBef>
              <a:spcAft>
                <a:spcPts val="0"/>
              </a:spcAft>
              <a:buNone/>
            </a:pPr>
            <a:r>
              <a:t/>
            </a:r>
            <a:endParaRPr/>
          </a:p>
        </p:txBody>
      </p:sp>
      <p:sp>
        <p:nvSpPr>
          <p:cNvPr id="2548" name="Google Shape;2548;p9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49" name="Google Shape;2549;p90"/>
          <p:cNvPicPr preferRelativeResize="0"/>
          <p:nvPr/>
        </p:nvPicPr>
        <p:blipFill rotWithShape="1">
          <a:blip r:embed="rId3">
            <a:alphaModFix/>
          </a:blip>
          <a:srcRect b="10514" l="0" r="0" t="0"/>
          <a:stretch/>
        </p:blipFill>
        <p:spPr>
          <a:xfrm>
            <a:off x="0" y="1649776"/>
            <a:ext cx="9144002" cy="699850"/>
          </a:xfrm>
          <a:prstGeom prst="rect">
            <a:avLst/>
          </a:prstGeom>
          <a:noFill/>
          <a:ln>
            <a:noFill/>
          </a:ln>
        </p:spPr>
      </p:pic>
      <p:pic>
        <p:nvPicPr>
          <p:cNvPr id="2550" name="Google Shape;2550;p90"/>
          <p:cNvPicPr preferRelativeResize="0"/>
          <p:nvPr/>
        </p:nvPicPr>
        <p:blipFill rotWithShape="1">
          <a:blip r:embed="rId4">
            <a:alphaModFix/>
          </a:blip>
          <a:srcRect b="0" l="7989" r="1019" t="0"/>
          <a:stretch/>
        </p:blipFill>
        <p:spPr>
          <a:xfrm>
            <a:off x="746400" y="2352600"/>
            <a:ext cx="8346600" cy="540750"/>
          </a:xfrm>
          <a:prstGeom prst="rect">
            <a:avLst/>
          </a:prstGeom>
          <a:noFill/>
          <a:ln>
            <a:noFill/>
          </a:ln>
        </p:spPr>
      </p:pic>
      <p:pic>
        <p:nvPicPr>
          <p:cNvPr id="2551" name="Google Shape;2551;p90"/>
          <p:cNvPicPr preferRelativeResize="0"/>
          <p:nvPr/>
        </p:nvPicPr>
        <p:blipFill rotWithShape="1">
          <a:blip r:embed="rId5">
            <a:alphaModFix/>
          </a:blip>
          <a:srcRect b="0" l="0" r="4543" t="0"/>
          <a:stretch/>
        </p:blipFill>
        <p:spPr>
          <a:xfrm>
            <a:off x="729850" y="2874050"/>
            <a:ext cx="8165591" cy="371300"/>
          </a:xfrm>
          <a:prstGeom prst="rect">
            <a:avLst/>
          </a:prstGeom>
          <a:noFill/>
          <a:ln>
            <a:noFill/>
          </a:ln>
        </p:spPr>
      </p:pic>
      <p:pic>
        <p:nvPicPr>
          <p:cNvPr id="2552" name="Google Shape;2552;p90"/>
          <p:cNvPicPr preferRelativeResize="0"/>
          <p:nvPr/>
        </p:nvPicPr>
        <p:blipFill>
          <a:blip r:embed="rId6">
            <a:alphaModFix/>
          </a:blip>
          <a:stretch>
            <a:fillRect/>
          </a:stretch>
        </p:blipFill>
        <p:spPr>
          <a:xfrm>
            <a:off x="164253" y="2847549"/>
            <a:ext cx="694025" cy="572704"/>
          </a:xfrm>
          <a:prstGeom prst="rect">
            <a:avLst/>
          </a:prstGeom>
          <a:noFill/>
          <a:ln>
            <a:noFill/>
          </a:ln>
        </p:spPr>
      </p:pic>
      <p:pic>
        <p:nvPicPr>
          <p:cNvPr id="2553" name="Google Shape;2553;p90"/>
          <p:cNvPicPr preferRelativeResize="0"/>
          <p:nvPr/>
        </p:nvPicPr>
        <p:blipFill>
          <a:blip r:embed="rId7">
            <a:alphaModFix/>
          </a:blip>
          <a:stretch>
            <a:fillRect/>
          </a:stretch>
        </p:blipFill>
        <p:spPr>
          <a:xfrm>
            <a:off x="118925" y="2059050"/>
            <a:ext cx="694032" cy="572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57" name="Shape 2557"/>
        <p:cNvGrpSpPr/>
        <p:nvPr/>
      </p:nvGrpSpPr>
      <p:grpSpPr>
        <a:xfrm>
          <a:off x="0" y="0"/>
          <a:ext cx="0" cy="0"/>
          <a:chOff x="0" y="0"/>
          <a:chExt cx="0" cy="0"/>
        </a:xfrm>
      </p:grpSpPr>
      <p:sp>
        <p:nvSpPr>
          <p:cNvPr id="2558" name="Google Shape;2558;p9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on RSTI instrumentation: Equivalence Class</a:t>
            </a:r>
            <a:endParaRPr/>
          </a:p>
        </p:txBody>
      </p:sp>
      <p:sp>
        <p:nvSpPr>
          <p:cNvPr id="2559" name="Google Shape;2559;p91"/>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0" lvl="0" marL="457200" rtl="0" algn="l">
              <a:spcBef>
                <a:spcPts val="0"/>
              </a:spcBef>
              <a:spcAft>
                <a:spcPts val="0"/>
              </a:spcAft>
              <a:buNone/>
            </a:pPr>
            <a:r>
              <a:t/>
            </a:r>
            <a:endParaRPr b="1"/>
          </a:p>
          <a:p>
            <a:pPr indent="-342900" lvl="0" marL="457200" rtl="0" algn="l">
              <a:spcBef>
                <a:spcPts val="0"/>
              </a:spcBef>
              <a:spcAft>
                <a:spcPts val="0"/>
              </a:spcAft>
              <a:buSzPts val="1800"/>
              <a:buChar char="●"/>
            </a:pPr>
            <a:r>
              <a:rPr b="1" lang="en"/>
              <a:t>Equivalence Class of Type (EC</a:t>
            </a:r>
            <a:r>
              <a:rPr b="1" baseline="-25000" lang="en"/>
              <a:t>T</a:t>
            </a:r>
            <a:r>
              <a:rPr b="1" lang="en"/>
              <a:t>)</a:t>
            </a:r>
            <a:r>
              <a:rPr lang="en"/>
              <a:t>: We refer to the number of basic types in each RSTI-type as Equivalence Class of Type (</a:t>
            </a:r>
            <a:r>
              <a:rPr lang="en"/>
              <a:t>EC</a:t>
            </a:r>
            <a:r>
              <a:rPr baseline="-25000" lang="en"/>
              <a:t>T</a:t>
            </a:r>
            <a:r>
              <a:rPr lang="en"/>
              <a:t>).</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en"/>
              <a:t>Equivalence Class of Variable (EC</a:t>
            </a:r>
            <a:r>
              <a:rPr b="1" baseline="-25000" lang="en"/>
              <a:t>V</a:t>
            </a:r>
            <a:r>
              <a:rPr b="1" lang="en"/>
              <a:t>)</a:t>
            </a:r>
            <a:r>
              <a:rPr lang="en"/>
              <a:t>: We refer to the number of variables in each RSTI-type as Equivalence Class of Variable (EC</a:t>
            </a:r>
            <a:r>
              <a:rPr baseline="-25000" lang="en"/>
              <a:t>V</a:t>
            </a:r>
            <a:r>
              <a:rPr lang="en"/>
              <a:t>).</a:t>
            </a:r>
            <a:endParaRPr/>
          </a:p>
        </p:txBody>
      </p:sp>
      <p:sp>
        <p:nvSpPr>
          <p:cNvPr id="2560" name="Google Shape;2560;p9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9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on RSTI instrumentation</a:t>
            </a:r>
            <a:endParaRPr/>
          </a:p>
        </p:txBody>
      </p:sp>
      <p:sp>
        <p:nvSpPr>
          <p:cNvPr id="2566" name="Google Shape;2566;p92"/>
          <p:cNvSpPr txBox="1"/>
          <p:nvPr>
            <p:ph idx="1" type="body"/>
          </p:nvPr>
        </p:nvSpPr>
        <p:spPr>
          <a:xfrm>
            <a:off x="173900" y="719275"/>
            <a:ext cx="8346600" cy="37872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a:t>Pointer-to-pointer data from SPEC 2006</a:t>
            </a:r>
            <a:endParaRPr b="1"/>
          </a:p>
          <a:p>
            <a:pPr indent="0" lvl="0" marL="0" rtl="0" algn="l">
              <a:spcBef>
                <a:spcPts val="0"/>
              </a:spcBef>
              <a:spcAft>
                <a:spcPts val="0"/>
              </a:spcAft>
              <a:buNone/>
            </a:pPr>
            <a:r>
              <a:t/>
            </a:r>
            <a:endParaRPr b="1"/>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The intuition was that this exact case of losing the original type of the pointer when a pointer-to-pointer is casted and passed as an argument to a function is rare.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And this was confirmed by the analysis of SPEC 2006. There is a total of </a:t>
            </a:r>
            <a:r>
              <a:rPr b="1" lang="en"/>
              <a:t>7489 sites</a:t>
            </a:r>
            <a:r>
              <a:rPr lang="en"/>
              <a:t> across the benchmarks where a pointer-to-pointer is passed or loaded. Of those, only </a:t>
            </a:r>
            <a:r>
              <a:rPr b="1" lang="en"/>
              <a:t>25</a:t>
            </a:r>
            <a:r>
              <a:rPr lang="en"/>
              <a:t> meet the special criteria where the original type could be lost.</a:t>
            </a:r>
            <a:endParaRPr/>
          </a:p>
        </p:txBody>
      </p:sp>
      <p:sp>
        <p:nvSpPr>
          <p:cNvPr id="2567" name="Google Shape;2567;p9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2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9" name="Google Shape;1539;p21"/>
          <p:cNvSpPr txBox="1"/>
          <p:nvPr>
            <p:ph idx="4294967295" type="title"/>
          </p:nvPr>
        </p:nvSpPr>
        <p:spPr>
          <a:xfrm>
            <a:off x="631097" y="990600"/>
            <a:ext cx="321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Thesis Question</a:t>
            </a:r>
            <a:endParaRPr/>
          </a:p>
        </p:txBody>
      </p:sp>
      <p:sp>
        <p:nvSpPr>
          <p:cNvPr id="1540" name="Google Shape;1540;p21"/>
          <p:cNvSpPr txBox="1"/>
          <p:nvPr>
            <p:ph idx="4294967295" type="body"/>
          </p:nvPr>
        </p:nvSpPr>
        <p:spPr>
          <a:xfrm>
            <a:off x="1187625" y="1633675"/>
            <a:ext cx="6376800" cy="1275900"/>
          </a:xfrm>
          <a:prstGeom prst="rect">
            <a:avLst/>
          </a:prstGeom>
        </p:spPr>
        <p:txBody>
          <a:bodyPr anchorCtr="0" anchor="t" bIns="27425" lIns="36575" spcFirstLastPara="1" rIns="27425" wrap="square" tIns="27425">
            <a:noAutofit/>
          </a:bodyPr>
          <a:lstStyle/>
          <a:p>
            <a:pPr indent="0" lvl="0" marL="0" rtl="0" algn="just">
              <a:lnSpc>
                <a:spcPct val="150000"/>
              </a:lnSpc>
              <a:spcBef>
                <a:spcPts val="0"/>
              </a:spcBef>
              <a:spcAft>
                <a:spcPts val="0"/>
              </a:spcAft>
              <a:buNone/>
            </a:pPr>
            <a:r>
              <a:rPr lang="en"/>
              <a:t>Is it possible to design an </a:t>
            </a:r>
            <a:r>
              <a:rPr b="1" lang="en"/>
              <a:t>effective</a:t>
            </a:r>
            <a:r>
              <a:rPr lang="en"/>
              <a:t> and </a:t>
            </a:r>
            <a:r>
              <a:rPr b="1" lang="en"/>
              <a:t>practical</a:t>
            </a:r>
            <a:r>
              <a:rPr lang="en"/>
              <a:t> defense mechanism to defend against </a:t>
            </a:r>
            <a:r>
              <a:rPr b="1" lang="en"/>
              <a:t>memory corruption attacks</a:t>
            </a:r>
            <a:r>
              <a:rPr lang="en"/>
              <a:t> by addressing the challenges above? If so, how?</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9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Performance evaluation</a:t>
            </a:r>
            <a:endParaRPr/>
          </a:p>
        </p:txBody>
      </p:sp>
      <p:sp>
        <p:nvSpPr>
          <p:cNvPr id="2573" name="Google Shape;2573;p93"/>
          <p:cNvSpPr txBox="1"/>
          <p:nvPr>
            <p:ph idx="1" type="body"/>
          </p:nvPr>
        </p:nvSpPr>
        <p:spPr>
          <a:xfrm>
            <a:off x="173900" y="719275"/>
            <a:ext cx="8346600" cy="40362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E</a:t>
            </a:r>
            <a:r>
              <a:rPr lang="en"/>
              <a:t>valuations were run on the Apple Mac Mini M1 which supports the ARMv8.4 architecture and ARM PA. It has 4 small cores, 4 big cores, and 8GB DRAM.</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The prototype was implemented on Apple’s LLVM fork. All applications were compiled with LTO and O2 for fair comparison.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All C programs were run with real PA instructions.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For C++ programs:</a:t>
            </a:r>
            <a:endParaRPr/>
          </a:p>
          <a:p>
            <a:pPr indent="-317500" lvl="1" marL="914400" rtl="0" algn="l">
              <a:spcBef>
                <a:spcPts val="0"/>
              </a:spcBef>
              <a:spcAft>
                <a:spcPts val="0"/>
              </a:spcAft>
              <a:buSzPts val="1400"/>
              <a:buChar char="○"/>
            </a:pPr>
            <a:r>
              <a:rPr lang="en"/>
              <a:t>A correctness test was done on ARM’s Fixed Virtual Platform (FVP).</a:t>
            </a:r>
            <a:endParaRPr/>
          </a:p>
          <a:p>
            <a:pPr indent="0" lvl="0" marL="914400" rtl="0" algn="l">
              <a:spcBef>
                <a:spcPts val="0"/>
              </a:spcBef>
              <a:spcAft>
                <a:spcPts val="0"/>
              </a:spcAft>
              <a:buNone/>
            </a:pPr>
            <a:r>
              <a:t/>
            </a:r>
            <a:endParaRPr sz="1300"/>
          </a:p>
          <a:p>
            <a:pPr indent="-317500" lvl="1" marL="914400" rtl="0" algn="l">
              <a:spcBef>
                <a:spcPts val="0"/>
              </a:spcBef>
              <a:spcAft>
                <a:spcPts val="0"/>
              </a:spcAft>
              <a:buSzPts val="1400"/>
              <a:buChar char="○"/>
            </a:pPr>
            <a:r>
              <a:rPr lang="en"/>
              <a:t>Seven XOR (eor) instructions were used as an equivalent to one PA instruction.</a:t>
            </a:r>
            <a:endParaRPr/>
          </a:p>
          <a:p>
            <a:pPr indent="0" lvl="0" marL="914400" rtl="0" algn="l">
              <a:spcBef>
                <a:spcPts val="0"/>
              </a:spcBef>
              <a:spcAft>
                <a:spcPts val="0"/>
              </a:spcAft>
              <a:buNone/>
            </a:pPr>
            <a:r>
              <a:t/>
            </a:r>
            <a:endParaRPr sz="1200"/>
          </a:p>
          <a:p>
            <a:pPr indent="-317500" lvl="1" marL="914400" rtl="0" algn="l">
              <a:spcBef>
                <a:spcPts val="0"/>
              </a:spcBef>
              <a:spcAft>
                <a:spcPts val="0"/>
              </a:spcAft>
              <a:buSzPts val="1400"/>
              <a:buChar char="○"/>
            </a:pPr>
            <a:r>
              <a:rPr lang="en"/>
              <a:t>This has been measured and confirmed in previous works  </a:t>
            </a:r>
            <a:endParaRPr/>
          </a:p>
        </p:txBody>
      </p:sp>
      <p:sp>
        <p:nvSpPr>
          <p:cNvPr id="2574" name="Google Shape;2574;p9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9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Performance evaluation</a:t>
            </a:r>
            <a:endParaRPr/>
          </a:p>
        </p:txBody>
      </p:sp>
      <p:sp>
        <p:nvSpPr>
          <p:cNvPr id="2580" name="Google Shape;2580;p9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1" name="Google Shape;2581;p94"/>
          <p:cNvSpPr txBox="1"/>
          <p:nvPr>
            <p:ph idx="1" type="body"/>
          </p:nvPr>
        </p:nvSpPr>
        <p:spPr>
          <a:xfrm>
            <a:off x="173900" y="3552450"/>
            <a:ext cx="8773200" cy="1203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A</a:t>
            </a:r>
            <a:r>
              <a:rPr lang="en"/>
              <a:t> wide variety of benchmarks to showcase RSTI’s versatility, namely: SPEC CPU 2006, SPEC CPU 2017, and nbench, in addition to PyTorch and NGINX</a:t>
            </a:r>
            <a:endParaRPr/>
          </a:p>
          <a:p>
            <a:pPr indent="-342900" lvl="0" marL="457200" rtl="0" algn="l">
              <a:spcBef>
                <a:spcPts val="0"/>
              </a:spcBef>
              <a:spcAft>
                <a:spcPts val="0"/>
              </a:spcAft>
              <a:buSzPts val="1800"/>
              <a:buChar char="●"/>
            </a:pPr>
            <a:r>
              <a:rPr lang="en"/>
              <a:t>The total geometric mean across all the benchmarks and applications is </a:t>
            </a:r>
            <a:r>
              <a:rPr b="1" lang="en"/>
              <a:t>5.29%</a:t>
            </a:r>
            <a:r>
              <a:rPr lang="en"/>
              <a:t>, </a:t>
            </a:r>
            <a:r>
              <a:rPr b="1" lang="en"/>
              <a:t>2.97%</a:t>
            </a:r>
            <a:r>
              <a:rPr lang="en"/>
              <a:t> and </a:t>
            </a:r>
            <a:r>
              <a:rPr b="1" lang="en"/>
              <a:t>11.12%</a:t>
            </a:r>
            <a:r>
              <a:rPr lang="en"/>
              <a:t> for RSTI-STWC, RSTI-STC and RSTI-STL, respectively.</a:t>
            </a:r>
            <a:endParaRPr/>
          </a:p>
        </p:txBody>
      </p:sp>
      <p:pic>
        <p:nvPicPr>
          <p:cNvPr id="2582" name="Google Shape;2582;p94"/>
          <p:cNvPicPr preferRelativeResize="0"/>
          <p:nvPr/>
        </p:nvPicPr>
        <p:blipFill rotWithShape="1">
          <a:blip r:embed="rId3">
            <a:alphaModFix/>
          </a:blip>
          <a:srcRect b="0" l="0" r="29770" t="0"/>
          <a:stretch/>
        </p:blipFill>
        <p:spPr>
          <a:xfrm>
            <a:off x="1456575" y="801300"/>
            <a:ext cx="6207852" cy="27511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9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RSTI Performance evaluation</a:t>
            </a:r>
            <a:endParaRPr/>
          </a:p>
        </p:txBody>
      </p:sp>
      <p:sp>
        <p:nvSpPr>
          <p:cNvPr id="2588" name="Google Shape;2588;p9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9" name="Google Shape;2589;p95"/>
          <p:cNvSpPr txBox="1"/>
          <p:nvPr>
            <p:ph idx="1" type="body"/>
          </p:nvPr>
        </p:nvSpPr>
        <p:spPr>
          <a:xfrm>
            <a:off x="173900" y="837500"/>
            <a:ext cx="5309400" cy="3918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CPython3.9 PyTorch geometric mean is </a:t>
            </a:r>
            <a:r>
              <a:rPr b="1" lang="en"/>
              <a:t>5.01</a:t>
            </a:r>
            <a:r>
              <a:rPr b="1" lang="en"/>
              <a:t>%</a:t>
            </a:r>
            <a:r>
              <a:rPr lang="en"/>
              <a:t>, </a:t>
            </a:r>
            <a:r>
              <a:rPr b="1" lang="en"/>
              <a:t>3.44</a:t>
            </a:r>
            <a:r>
              <a:rPr b="1" lang="en"/>
              <a:t>%</a:t>
            </a:r>
            <a:r>
              <a:rPr lang="en"/>
              <a:t> and </a:t>
            </a:r>
            <a:r>
              <a:rPr b="1" lang="en"/>
              <a:t>10.80</a:t>
            </a:r>
            <a:r>
              <a:rPr b="1" lang="en"/>
              <a:t>%</a:t>
            </a:r>
            <a:r>
              <a:rPr lang="en"/>
              <a:t> for RSTI-STWC, RSTI-STC and RSTI-STL, respectively.</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SPEC 2006 geometric mean is </a:t>
            </a:r>
            <a:r>
              <a:rPr b="1" lang="en"/>
              <a:t>8.42%</a:t>
            </a:r>
            <a:r>
              <a:rPr lang="en"/>
              <a:t>, </a:t>
            </a:r>
            <a:r>
              <a:rPr b="1" lang="en"/>
              <a:t>5.36%</a:t>
            </a:r>
            <a:r>
              <a:rPr lang="en"/>
              <a:t> and </a:t>
            </a:r>
            <a:r>
              <a:rPr b="1" lang="en"/>
              <a:t>21.47%</a:t>
            </a:r>
            <a:r>
              <a:rPr lang="en"/>
              <a:t> for RSTI-STWC, RSTI-STC and RSTI-STL, respectively.</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Pearson correlation factor of 0.75 - 0.8.</a:t>
            </a:r>
            <a:endParaRPr/>
          </a:p>
        </p:txBody>
      </p:sp>
      <p:pic>
        <p:nvPicPr>
          <p:cNvPr id="2590" name="Google Shape;2590;p95"/>
          <p:cNvPicPr preferRelativeResize="0"/>
          <p:nvPr/>
        </p:nvPicPr>
        <p:blipFill rotWithShape="1">
          <a:blip r:embed="rId3">
            <a:alphaModFix/>
          </a:blip>
          <a:srcRect b="0" l="70231" r="0" t="0"/>
          <a:stretch/>
        </p:blipFill>
        <p:spPr>
          <a:xfrm>
            <a:off x="5604575" y="1029900"/>
            <a:ext cx="3266325" cy="34150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p9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596" name="Google Shape;2596;p96"/>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a:t>Matching scope-type information.</a:t>
            </a:r>
            <a:endParaRPr b="1"/>
          </a:p>
          <a:p>
            <a:pPr indent="0" lvl="0" marL="457200" rtl="0" algn="l">
              <a:spcBef>
                <a:spcPts val="0"/>
              </a:spcBef>
              <a:spcAft>
                <a:spcPts val="0"/>
              </a:spcAft>
              <a:buNone/>
            </a:pPr>
            <a:r>
              <a:t/>
            </a:r>
            <a:endParaRPr b="1"/>
          </a:p>
          <a:p>
            <a:pPr indent="-342900" lvl="0" marL="457200" rtl="0" algn="l">
              <a:spcBef>
                <a:spcPts val="0"/>
              </a:spcBef>
              <a:spcAft>
                <a:spcPts val="0"/>
              </a:spcAft>
              <a:buSzPts val="1800"/>
              <a:buChar char="●"/>
            </a:pPr>
            <a:r>
              <a:rPr b="1" lang="en"/>
              <a:t>Is the PAC length enough?</a:t>
            </a:r>
            <a:endParaRPr b="1"/>
          </a:p>
          <a:p>
            <a:pPr indent="0" lvl="0" marL="457200" rtl="0" algn="l">
              <a:spcBef>
                <a:spcPts val="0"/>
              </a:spcBef>
              <a:spcAft>
                <a:spcPts val="0"/>
              </a:spcAft>
              <a:buNone/>
            </a:pPr>
            <a:r>
              <a:t/>
            </a:r>
            <a:endParaRPr b="1"/>
          </a:p>
          <a:p>
            <a:pPr indent="-342900" lvl="0" marL="457200" rtl="0" algn="l">
              <a:spcBef>
                <a:spcPts val="0"/>
              </a:spcBef>
              <a:spcAft>
                <a:spcPts val="0"/>
              </a:spcAft>
              <a:buSzPts val="1800"/>
              <a:buChar char="●"/>
            </a:pPr>
            <a:r>
              <a:rPr b="1" lang="en"/>
              <a:t>Protecting return addresses.</a:t>
            </a:r>
            <a:endParaRPr b="1"/>
          </a:p>
        </p:txBody>
      </p:sp>
      <p:sp>
        <p:nvSpPr>
          <p:cNvPr id="2597" name="Google Shape;2597;p9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9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603" name="Google Shape;2603;p97"/>
          <p:cNvSpPr txBox="1"/>
          <p:nvPr>
            <p:ph idx="1" type="body"/>
          </p:nvPr>
        </p:nvSpPr>
        <p:spPr>
          <a:xfrm>
            <a:off x="173900" y="623775"/>
            <a:ext cx="8655900" cy="42000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a:t>Scope-Type Integrity (STI)</a:t>
            </a:r>
            <a:r>
              <a:rPr lang="en"/>
              <a:t> is a new defense policy that enforces a pointer to conform to the </a:t>
            </a:r>
            <a:r>
              <a:rPr b="1" lang="en" u="sng"/>
              <a:t>programmer’s intended usage</a:t>
            </a:r>
            <a:r>
              <a:rPr lang="en"/>
              <a:t> by utilizing </a:t>
            </a:r>
            <a:r>
              <a:rPr b="1" lang="en" u="sng"/>
              <a:t>scope</a:t>
            </a:r>
            <a:r>
              <a:rPr lang="en"/>
              <a:t>, </a:t>
            </a:r>
            <a:r>
              <a:rPr b="1" lang="en" u="sng"/>
              <a:t>type</a:t>
            </a:r>
            <a:r>
              <a:rPr lang="en"/>
              <a:t> and </a:t>
            </a:r>
            <a:r>
              <a:rPr b="1" lang="en" u="sng"/>
              <a:t>permission</a:t>
            </a:r>
            <a:r>
              <a:rPr lang="en"/>
              <a:t> information and bringing that information back to leverage during runtime.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b="1" lang="en"/>
              <a:t>Runtime Scope-Type Integrity (RSTI)</a:t>
            </a:r>
            <a:r>
              <a:rPr lang="en"/>
              <a:t> is a robust and efficient security mechanism that protects all pointers in a program by leveraging </a:t>
            </a:r>
            <a:r>
              <a:rPr b="1" lang="en"/>
              <a:t>ARM Pointer Authentication</a:t>
            </a:r>
            <a:r>
              <a:rPr lang="en"/>
              <a:t> to enforce STI.</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Three RSTI defense mechanisms with varying levels of security granularity, enforcing </a:t>
            </a:r>
            <a:r>
              <a:rPr b="1" lang="en"/>
              <a:t>control-flow</a:t>
            </a:r>
            <a:r>
              <a:rPr lang="en"/>
              <a:t> and </a:t>
            </a:r>
            <a:r>
              <a:rPr b="1" lang="en"/>
              <a:t>data-flow integrity</a:t>
            </a:r>
            <a:r>
              <a:rPr lang="en"/>
              <a:t>.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Showcased the security of RSTI against state-of-the-art attacks, and demonstrated its </a:t>
            </a:r>
            <a:r>
              <a:rPr b="1" lang="en"/>
              <a:t>low performance overhead</a:t>
            </a:r>
            <a:r>
              <a:rPr lang="en"/>
              <a:t> across a variety of benchmarks and real-life applications.</a:t>
            </a:r>
            <a:endParaRPr/>
          </a:p>
        </p:txBody>
      </p:sp>
      <p:sp>
        <p:nvSpPr>
          <p:cNvPr id="2604" name="Google Shape;2604;p9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608" name="Shape 2608"/>
        <p:cNvGrpSpPr/>
        <p:nvPr/>
      </p:nvGrpSpPr>
      <p:grpSpPr>
        <a:xfrm>
          <a:off x="0" y="0"/>
          <a:ext cx="0" cy="0"/>
          <a:chOff x="0" y="0"/>
          <a:chExt cx="0" cy="0"/>
        </a:xfrm>
      </p:grpSpPr>
      <p:sp>
        <p:nvSpPr>
          <p:cNvPr id="2609" name="Google Shape;2609;p9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610" name="Google Shape;2610;p98"/>
          <p:cNvSpPr txBox="1"/>
          <p:nvPr>
            <p:ph idx="1" type="body"/>
          </p:nvPr>
        </p:nvSpPr>
        <p:spPr>
          <a:xfrm>
            <a:off x="173900" y="719275"/>
            <a:ext cx="5471400" cy="3416400"/>
          </a:xfrm>
          <a:prstGeom prst="rect">
            <a:avLst/>
          </a:prstGeom>
        </p:spPr>
        <p:txBody>
          <a:bodyPr anchorCtr="0" anchor="t" bIns="27425" lIns="36575" spcFirstLastPara="1" rIns="27425" wrap="square" tIns="27425">
            <a:noAutofit/>
          </a:bodyPr>
          <a:lstStyle/>
          <a:p>
            <a:pPr indent="-342900" lvl="0" marL="457200" rtl="0" algn="l">
              <a:lnSpc>
                <a:spcPct val="150000"/>
              </a:lnSpc>
              <a:spcBef>
                <a:spcPts val="0"/>
              </a:spcBef>
              <a:spcAft>
                <a:spcPts val="0"/>
              </a:spcAft>
              <a:buSzPts val="1800"/>
              <a:buChar char="●"/>
            </a:pPr>
            <a:r>
              <a:rPr lang="en"/>
              <a:t>Motivation</a:t>
            </a:r>
            <a:endParaRPr/>
          </a:p>
          <a:p>
            <a:pPr indent="-342900" lvl="0" marL="457200" rtl="0" algn="l">
              <a:lnSpc>
                <a:spcPct val="150000"/>
              </a:lnSpc>
              <a:spcBef>
                <a:spcPts val="0"/>
              </a:spcBef>
              <a:spcAft>
                <a:spcPts val="0"/>
              </a:spcAft>
              <a:buSzPts val="1800"/>
              <a:buChar char="●"/>
            </a:pPr>
            <a:r>
              <a:rPr lang="en"/>
              <a:t>Background</a:t>
            </a:r>
            <a:endParaRPr/>
          </a:p>
          <a:p>
            <a:pPr indent="-342900" lvl="0" marL="457200" rtl="0" algn="l">
              <a:lnSpc>
                <a:spcPct val="150000"/>
              </a:lnSpc>
              <a:spcBef>
                <a:spcPts val="0"/>
              </a:spcBef>
              <a:spcAft>
                <a:spcPts val="0"/>
              </a:spcAft>
              <a:buSzPts val="1800"/>
              <a:buChar char="●"/>
            </a:pPr>
            <a:r>
              <a:rPr lang="en"/>
              <a:t>Present </a:t>
            </a:r>
            <a:r>
              <a:rPr lang="en"/>
              <a:t>Contributions</a:t>
            </a:r>
            <a:endParaRPr sz="1800"/>
          </a:p>
          <a:p>
            <a:pPr indent="-342900" lvl="0" marL="457200" rtl="0" algn="l">
              <a:lnSpc>
                <a:spcPct val="150000"/>
              </a:lnSpc>
              <a:spcBef>
                <a:spcPts val="0"/>
              </a:spcBef>
              <a:spcAft>
                <a:spcPts val="0"/>
              </a:spcAft>
              <a:buSzPts val="1800"/>
              <a:buChar char="●"/>
            </a:pPr>
            <a:r>
              <a:rPr b="1" lang="en"/>
              <a:t>Future Work</a:t>
            </a:r>
            <a:endParaRPr b="1"/>
          </a:p>
          <a:p>
            <a:pPr indent="-317500" lvl="1" marL="914400" rtl="0" algn="l">
              <a:lnSpc>
                <a:spcPct val="150000"/>
              </a:lnSpc>
              <a:spcBef>
                <a:spcPts val="0"/>
              </a:spcBef>
              <a:spcAft>
                <a:spcPts val="0"/>
              </a:spcAft>
              <a:buSzPts val="1400"/>
              <a:buChar char="○"/>
            </a:pPr>
            <a:r>
              <a:rPr b="1" lang="en"/>
              <a:t>Speculative execution memory corruption attacks</a:t>
            </a:r>
            <a:endParaRPr b="1"/>
          </a:p>
          <a:p>
            <a:pPr indent="-317500" lvl="1" marL="914400" rtl="0" algn="l">
              <a:lnSpc>
                <a:spcPct val="150000"/>
              </a:lnSpc>
              <a:spcBef>
                <a:spcPts val="0"/>
              </a:spcBef>
              <a:spcAft>
                <a:spcPts val="0"/>
              </a:spcAft>
              <a:buSzPts val="1400"/>
              <a:buChar char="○"/>
            </a:pPr>
            <a:r>
              <a:rPr b="1" lang="en"/>
              <a:t>Pointer Authentication based Spectre defense</a:t>
            </a:r>
            <a:endParaRPr b="1"/>
          </a:p>
          <a:p>
            <a:pPr indent="-317500" lvl="1" marL="914400" rtl="0" algn="l">
              <a:lnSpc>
                <a:spcPct val="150000"/>
              </a:lnSpc>
              <a:spcBef>
                <a:spcPts val="0"/>
              </a:spcBef>
              <a:spcAft>
                <a:spcPts val="0"/>
              </a:spcAft>
              <a:buSzPts val="1400"/>
              <a:buChar char="○"/>
            </a:pPr>
            <a:r>
              <a:rPr b="1" lang="en"/>
              <a:t>Security and Memory Safety in Energy Harvesting</a:t>
            </a:r>
            <a:endParaRPr b="1"/>
          </a:p>
          <a:p>
            <a:pPr indent="-342900" lvl="0" marL="457200" rtl="0" algn="l">
              <a:lnSpc>
                <a:spcPct val="150000"/>
              </a:lnSpc>
              <a:spcBef>
                <a:spcPts val="0"/>
              </a:spcBef>
              <a:spcAft>
                <a:spcPts val="0"/>
              </a:spcAft>
              <a:buSzPts val="1800"/>
              <a:buChar char="●"/>
            </a:pPr>
            <a:r>
              <a:rPr lang="en"/>
              <a:t>Summary</a:t>
            </a:r>
            <a:endParaRPr/>
          </a:p>
        </p:txBody>
      </p:sp>
      <p:sp>
        <p:nvSpPr>
          <p:cNvPr id="2611" name="Google Shape;2611;p9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sp>
        <p:nvSpPr>
          <p:cNvPr id="2616" name="Google Shape;2616;p9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617" name="Google Shape;2617;p99"/>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b="1" lang="en"/>
              <a:t>Speculative Execution memory corruption attacks</a:t>
            </a:r>
            <a:endParaRPr b="1"/>
          </a:p>
        </p:txBody>
      </p:sp>
      <p:sp>
        <p:nvSpPr>
          <p:cNvPr id="2618" name="Google Shape;2618;p9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19" name="Google Shape;2619;p99"/>
          <p:cNvPicPr preferRelativeResize="0"/>
          <p:nvPr/>
        </p:nvPicPr>
        <p:blipFill>
          <a:blip r:embed="rId3">
            <a:alphaModFix/>
          </a:blip>
          <a:stretch>
            <a:fillRect/>
          </a:stretch>
        </p:blipFill>
        <p:spPr>
          <a:xfrm>
            <a:off x="6561550" y="1972050"/>
            <a:ext cx="1380499" cy="1643676"/>
          </a:xfrm>
          <a:prstGeom prst="rect">
            <a:avLst/>
          </a:prstGeom>
          <a:noFill/>
          <a:ln>
            <a:noFill/>
          </a:ln>
        </p:spPr>
      </p:pic>
      <p:pic>
        <p:nvPicPr>
          <p:cNvPr id="2620" name="Google Shape;2620;p99"/>
          <p:cNvPicPr preferRelativeResize="0"/>
          <p:nvPr/>
        </p:nvPicPr>
        <p:blipFill>
          <a:blip r:embed="rId4">
            <a:alphaModFix/>
          </a:blip>
          <a:stretch>
            <a:fillRect/>
          </a:stretch>
        </p:blipFill>
        <p:spPr>
          <a:xfrm>
            <a:off x="1157650" y="2537700"/>
            <a:ext cx="4960499" cy="2115625"/>
          </a:xfrm>
          <a:prstGeom prst="rect">
            <a:avLst/>
          </a:prstGeom>
          <a:noFill/>
          <a:ln>
            <a:noFill/>
          </a:ln>
        </p:spPr>
      </p:pic>
      <p:pic>
        <p:nvPicPr>
          <p:cNvPr id="2621" name="Google Shape;2621;p99"/>
          <p:cNvPicPr preferRelativeResize="0"/>
          <p:nvPr/>
        </p:nvPicPr>
        <p:blipFill>
          <a:blip r:embed="rId5">
            <a:alphaModFix/>
          </a:blip>
          <a:stretch>
            <a:fillRect/>
          </a:stretch>
        </p:blipFill>
        <p:spPr>
          <a:xfrm>
            <a:off x="1080449" y="1167124"/>
            <a:ext cx="4581600" cy="1228725"/>
          </a:xfrm>
          <a:prstGeom prst="rect">
            <a:avLst/>
          </a:prstGeom>
          <a:noFill/>
          <a:ln>
            <a:noFill/>
          </a:ln>
        </p:spPr>
      </p:pic>
      <p:pic>
        <p:nvPicPr>
          <p:cNvPr id="2622" name="Google Shape;2622;p99"/>
          <p:cNvPicPr preferRelativeResize="0"/>
          <p:nvPr/>
        </p:nvPicPr>
        <p:blipFill>
          <a:blip r:embed="rId6">
            <a:alphaModFix/>
          </a:blip>
          <a:stretch>
            <a:fillRect/>
          </a:stretch>
        </p:blipFill>
        <p:spPr>
          <a:xfrm>
            <a:off x="7864875" y="164075"/>
            <a:ext cx="1042175" cy="1042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100"/>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628" name="Google Shape;2628;p100"/>
          <p:cNvSpPr txBox="1"/>
          <p:nvPr>
            <p:ph idx="1" type="body"/>
          </p:nvPr>
        </p:nvSpPr>
        <p:spPr>
          <a:xfrm>
            <a:off x="173900" y="719275"/>
            <a:ext cx="7835700" cy="3941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a:t>Pointer Authentication based Spectre defense (Ongoing discussion):</a:t>
            </a:r>
            <a:endParaRPr b="1"/>
          </a:p>
          <a:p>
            <a:pPr indent="0" lvl="0" marL="457200" rtl="0" algn="l">
              <a:spcBef>
                <a:spcPts val="0"/>
              </a:spcBef>
              <a:spcAft>
                <a:spcPts val="0"/>
              </a:spcAft>
              <a:buNone/>
            </a:pPr>
            <a:r>
              <a:t/>
            </a:r>
            <a:endParaRPr b="1"/>
          </a:p>
          <a:p>
            <a:pPr indent="-342900" lvl="0" marL="457200" rtl="0" algn="l">
              <a:spcBef>
                <a:spcPts val="0"/>
              </a:spcBef>
              <a:spcAft>
                <a:spcPts val="0"/>
              </a:spcAft>
              <a:buSzPts val="1800"/>
              <a:buChar char="●"/>
            </a:pPr>
            <a:r>
              <a:rPr lang="en"/>
              <a:t>Combine Pointer Authentication with l</a:t>
            </a:r>
            <a:r>
              <a:rPr lang="en"/>
              <a:t>fences</a:t>
            </a:r>
            <a:r>
              <a:rPr lang="en"/>
              <a:t>. lfences are instructions that prevent speculative execution.</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n"/>
              <a:t>Instrumenting all pointers with pointer authentication instructions, similar to RSTI. </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n"/>
              <a:t>However, the load instruction to the sensitive data would be isolated via programmer annotation and given its own unique modifier and an lfence instruction added to it.</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Another avenue of that is being investigated is possible defenses against speculative execution attacks in Rust.</a:t>
            </a:r>
            <a:endParaRPr/>
          </a:p>
        </p:txBody>
      </p:sp>
      <p:sp>
        <p:nvSpPr>
          <p:cNvPr id="2629" name="Google Shape;2629;p100"/>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30" name="Google Shape;2630;p100"/>
          <p:cNvPicPr preferRelativeResize="0"/>
          <p:nvPr/>
        </p:nvPicPr>
        <p:blipFill>
          <a:blip r:embed="rId3">
            <a:alphaModFix/>
          </a:blip>
          <a:stretch>
            <a:fillRect/>
          </a:stretch>
        </p:blipFill>
        <p:spPr>
          <a:xfrm>
            <a:off x="7864875" y="164075"/>
            <a:ext cx="1042175" cy="1042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4" name="Shape 2634"/>
        <p:cNvGrpSpPr/>
        <p:nvPr/>
      </p:nvGrpSpPr>
      <p:grpSpPr>
        <a:xfrm>
          <a:off x="0" y="0"/>
          <a:ext cx="0" cy="0"/>
          <a:chOff x="0" y="0"/>
          <a:chExt cx="0" cy="0"/>
        </a:xfrm>
      </p:grpSpPr>
      <p:sp>
        <p:nvSpPr>
          <p:cNvPr id="2635" name="Google Shape;2635;p101"/>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636" name="Google Shape;2636;p101"/>
          <p:cNvSpPr txBox="1"/>
          <p:nvPr>
            <p:ph idx="1" type="body"/>
          </p:nvPr>
        </p:nvSpPr>
        <p:spPr>
          <a:xfrm>
            <a:off x="173900" y="719275"/>
            <a:ext cx="7835700" cy="3941700"/>
          </a:xfrm>
          <a:prstGeom prst="rect">
            <a:avLst/>
          </a:prstGeom>
        </p:spPr>
        <p:txBody>
          <a:bodyPr anchorCtr="0" anchor="t" bIns="27425" lIns="36575" spcFirstLastPara="1" rIns="27425" wrap="square" tIns="27425">
            <a:noAutofit/>
          </a:bodyPr>
          <a:lstStyle/>
          <a:p>
            <a:pPr indent="0" lvl="0" marL="0" rtl="0" algn="l">
              <a:spcBef>
                <a:spcPts val="0"/>
              </a:spcBef>
              <a:spcAft>
                <a:spcPts val="0"/>
              </a:spcAft>
              <a:buNone/>
            </a:pPr>
            <a:r>
              <a:rPr b="1" lang="en"/>
              <a:t>Security and Memory safety in Energy Harvesting</a:t>
            </a:r>
            <a:r>
              <a:rPr b="1" lang="en"/>
              <a:t>:</a:t>
            </a:r>
            <a:endParaRPr b="1"/>
          </a:p>
          <a:p>
            <a:pPr indent="0" lvl="0" marL="457200" rtl="0" algn="l">
              <a:spcBef>
                <a:spcPts val="0"/>
              </a:spcBef>
              <a:spcAft>
                <a:spcPts val="0"/>
              </a:spcAft>
              <a:buNone/>
            </a:pPr>
            <a:r>
              <a:t/>
            </a:r>
            <a:endParaRPr b="1"/>
          </a:p>
          <a:p>
            <a:pPr indent="-342900" lvl="0" marL="457200" rtl="0" algn="l">
              <a:spcBef>
                <a:spcPts val="0"/>
              </a:spcBef>
              <a:spcAft>
                <a:spcPts val="0"/>
              </a:spcAft>
              <a:buSzPts val="1800"/>
              <a:buChar char="●"/>
            </a:pPr>
            <a:r>
              <a:t/>
            </a:r>
            <a:endParaRPr/>
          </a:p>
        </p:txBody>
      </p:sp>
      <p:sp>
        <p:nvSpPr>
          <p:cNvPr id="2637" name="Google Shape;2637;p101"/>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38" name="Google Shape;2638;p101"/>
          <p:cNvPicPr preferRelativeResize="0"/>
          <p:nvPr/>
        </p:nvPicPr>
        <p:blipFill>
          <a:blip r:embed="rId3">
            <a:alphaModFix/>
          </a:blip>
          <a:stretch>
            <a:fillRect/>
          </a:stretch>
        </p:blipFill>
        <p:spPr>
          <a:xfrm>
            <a:off x="7864875" y="164075"/>
            <a:ext cx="1042175" cy="1042175"/>
          </a:xfrm>
          <a:prstGeom prst="rect">
            <a:avLst/>
          </a:prstGeom>
          <a:noFill/>
          <a:ln>
            <a:noFill/>
          </a:ln>
        </p:spPr>
      </p:pic>
      <p:pic>
        <p:nvPicPr>
          <p:cNvPr id="2639" name="Google Shape;2639;p101"/>
          <p:cNvPicPr preferRelativeResize="0"/>
          <p:nvPr/>
        </p:nvPicPr>
        <p:blipFill>
          <a:blip r:embed="rId4">
            <a:alphaModFix/>
          </a:blip>
          <a:stretch>
            <a:fillRect/>
          </a:stretch>
        </p:blipFill>
        <p:spPr>
          <a:xfrm>
            <a:off x="3376000" y="1147900"/>
            <a:ext cx="5705124" cy="3629025"/>
          </a:xfrm>
          <a:prstGeom prst="rect">
            <a:avLst/>
          </a:prstGeom>
          <a:noFill/>
          <a:ln>
            <a:noFill/>
          </a:ln>
        </p:spPr>
      </p:pic>
      <p:sp>
        <p:nvSpPr>
          <p:cNvPr id="2640" name="Google Shape;2640;p101"/>
          <p:cNvSpPr txBox="1"/>
          <p:nvPr>
            <p:ph idx="1" type="body"/>
          </p:nvPr>
        </p:nvSpPr>
        <p:spPr>
          <a:xfrm>
            <a:off x="166000" y="1268700"/>
            <a:ext cx="3112800" cy="3162900"/>
          </a:xfrm>
          <a:prstGeom prst="rect">
            <a:avLst/>
          </a:prstGeom>
        </p:spPr>
        <p:txBody>
          <a:bodyPr anchorCtr="0" anchor="t" bIns="27425" lIns="36575" spcFirstLastPara="1" rIns="27425" wrap="square" tIns="27425">
            <a:noAutofit/>
          </a:bodyPr>
          <a:lstStyle/>
          <a:p>
            <a:pPr indent="-342900" lvl="0" marL="457200" rtl="0" algn="l">
              <a:lnSpc>
                <a:spcPct val="115000"/>
              </a:lnSpc>
              <a:spcBef>
                <a:spcPts val="0"/>
              </a:spcBef>
              <a:spcAft>
                <a:spcPts val="0"/>
              </a:spcAft>
              <a:buSzPts val="1800"/>
              <a:buChar char="●"/>
            </a:pPr>
            <a:r>
              <a:rPr lang="en"/>
              <a:t>Energy harvesting processes</a:t>
            </a:r>
            <a:endParaRPr/>
          </a:p>
          <a:p>
            <a:pPr indent="0" lvl="0" marL="457200" rtl="0" algn="l">
              <a:lnSpc>
                <a:spcPct val="115000"/>
              </a:lnSpc>
              <a:spcBef>
                <a:spcPts val="0"/>
              </a:spcBef>
              <a:spcAft>
                <a:spcPts val="0"/>
              </a:spcAft>
              <a:buNone/>
            </a:pPr>
            <a:r>
              <a:t/>
            </a:r>
            <a:endParaRPr/>
          </a:p>
          <a:p>
            <a:pPr indent="-342900" lvl="0" marL="457200" rtl="0" algn="l">
              <a:spcBef>
                <a:spcPts val="0"/>
              </a:spcBef>
              <a:spcAft>
                <a:spcPts val="0"/>
              </a:spcAft>
              <a:buSzPts val="1800"/>
              <a:buChar char="●"/>
            </a:pPr>
            <a:r>
              <a:rPr lang="en"/>
              <a:t>Energy harvesting capabilities are appealing for a variety of applications, such as Wireless Body Area Networks (WBANs) and IoT.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644" name="Shape 2644"/>
        <p:cNvGrpSpPr/>
        <p:nvPr/>
      </p:nvGrpSpPr>
      <p:grpSpPr>
        <a:xfrm>
          <a:off x="0" y="0"/>
          <a:ext cx="0" cy="0"/>
          <a:chOff x="0" y="0"/>
          <a:chExt cx="0" cy="0"/>
        </a:xfrm>
      </p:grpSpPr>
      <p:sp>
        <p:nvSpPr>
          <p:cNvPr id="2645" name="Google Shape;2645;p10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646" name="Google Shape;2646;p102"/>
          <p:cNvSpPr txBox="1"/>
          <p:nvPr>
            <p:ph idx="1" type="body"/>
          </p:nvPr>
        </p:nvSpPr>
        <p:spPr>
          <a:xfrm>
            <a:off x="173900" y="719275"/>
            <a:ext cx="4977900" cy="3416400"/>
          </a:xfrm>
          <a:prstGeom prst="rect">
            <a:avLst/>
          </a:prstGeom>
        </p:spPr>
        <p:txBody>
          <a:bodyPr anchorCtr="0" anchor="t" bIns="27425" lIns="36575" spcFirstLastPara="1" rIns="27425" wrap="square" tIns="27425">
            <a:noAutofit/>
          </a:bodyPr>
          <a:lstStyle/>
          <a:p>
            <a:pPr indent="-342900" lvl="0" marL="457200" rtl="0" algn="l">
              <a:lnSpc>
                <a:spcPct val="150000"/>
              </a:lnSpc>
              <a:spcBef>
                <a:spcPts val="0"/>
              </a:spcBef>
              <a:spcAft>
                <a:spcPts val="0"/>
              </a:spcAft>
              <a:buSzPts val="1800"/>
              <a:buChar char="●"/>
            </a:pPr>
            <a:r>
              <a:rPr lang="en"/>
              <a:t>Motivation</a:t>
            </a:r>
            <a:endParaRPr/>
          </a:p>
          <a:p>
            <a:pPr indent="-342900" lvl="0" marL="457200" rtl="0" algn="l">
              <a:lnSpc>
                <a:spcPct val="150000"/>
              </a:lnSpc>
              <a:spcBef>
                <a:spcPts val="0"/>
              </a:spcBef>
              <a:spcAft>
                <a:spcPts val="0"/>
              </a:spcAft>
              <a:buSzPts val="1800"/>
              <a:buChar char="●"/>
            </a:pPr>
            <a:r>
              <a:rPr lang="en"/>
              <a:t>Background</a:t>
            </a:r>
            <a:endParaRPr/>
          </a:p>
          <a:p>
            <a:pPr indent="-342900" lvl="0" marL="457200" rtl="0" algn="l">
              <a:lnSpc>
                <a:spcPct val="150000"/>
              </a:lnSpc>
              <a:spcBef>
                <a:spcPts val="0"/>
              </a:spcBef>
              <a:spcAft>
                <a:spcPts val="0"/>
              </a:spcAft>
              <a:buSzPts val="1800"/>
              <a:buChar char="●"/>
            </a:pPr>
            <a:r>
              <a:rPr lang="en"/>
              <a:t>Present </a:t>
            </a:r>
            <a:r>
              <a:rPr lang="en"/>
              <a:t>Contributions</a:t>
            </a:r>
            <a:endParaRPr sz="1800"/>
          </a:p>
          <a:p>
            <a:pPr indent="-342900" lvl="0" marL="457200" rtl="0" algn="l">
              <a:lnSpc>
                <a:spcPct val="150000"/>
              </a:lnSpc>
              <a:spcBef>
                <a:spcPts val="0"/>
              </a:spcBef>
              <a:spcAft>
                <a:spcPts val="0"/>
              </a:spcAft>
              <a:buSzPts val="1800"/>
              <a:buChar char="●"/>
            </a:pPr>
            <a:r>
              <a:rPr lang="en"/>
              <a:t>Future Work</a:t>
            </a:r>
            <a:endParaRPr/>
          </a:p>
          <a:p>
            <a:pPr indent="-342900" lvl="0" marL="457200" rtl="0" algn="l">
              <a:lnSpc>
                <a:spcPct val="150000"/>
              </a:lnSpc>
              <a:spcBef>
                <a:spcPts val="0"/>
              </a:spcBef>
              <a:spcAft>
                <a:spcPts val="0"/>
              </a:spcAft>
              <a:buSzPts val="1800"/>
              <a:buChar char="●"/>
            </a:pPr>
            <a:r>
              <a:rPr b="1" lang="en"/>
              <a:t>Summary</a:t>
            </a:r>
            <a:endParaRPr b="1"/>
          </a:p>
        </p:txBody>
      </p:sp>
      <p:sp>
        <p:nvSpPr>
          <p:cNvPr id="2647" name="Google Shape;2647;p10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6" name="Google Shape;1546;p22"/>
          <p:cNvSpPr txBox="1"/>
          <p:nvPr>
            <p:ph idx="4294967295" type="title"/>
          </p:nvPr>
        </p:nvSpPr>
        <p:spPr>
          <a:xfrm>
            <a:off x="631097" y="990600"/>
            <a:ext cx="321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Thesis Statement</a:t>
            </a:r>
            <a:endParaRPr/>
          </a:p>
        </p:txBody>
      </p:sp>
      <p:sp>
        <p:nvSpPr>
          <p:cNvPr id="1547" name="Google Shape;1547;p22"/>
          <p:cNvSpPr txBox="1"/>
          <p:nvPr>
            <p:ph idx="4294967295" type="body"/>
          </p:nvPr>
        </p:nvSpPr>
        <p:spPr>
          <a:xfrm>
            <a:off x="1187625" y="1633675"/>
            <a:ext cx="6376800" cy="1275900"/>
          </a:xfrm>
          <a:prstGeom prst="rect">
            <a:avLst/>
          </a:prstGeom>
        </p:spPr>
        <p:txBody>
          <a:bodyPr anchorCtr="0" anchor="t" bIns="27425" lIns="36575" spcFirstLastPara="1" rIns="27425" wrap="square" tIns="27425">
            <a:noAutofit/>
          </a:bodyPr>
          <a:lstStyle/>
          <a:p>
            <a:pPr indent="0" lvl="0" marL="0" rtl="0" algn="just">
              <a:lnSpc>
                <a:spcPct val="150000"/>
              </a:lnSpc>
              <a:spcBef>
                <a:spcPts val="0"/>
              </a:spcBef>
              <a:spcAft>
                <a:spcPts val="0"/>
              </a:spcAft>
              <a:buNone/>
            </a:pPr>
            <a:r>
              <a:rPr lang="en"/>
              <a:t>Defense mechanisms against </a:t>
            </a:r>
            <a:r>
              <a:rPr b="1" lang="en"/>
              <a:t>memory corruption attacks</a:t>
            </a:r>
            <a:r>
              <a:rPr lang="en"/>
              <a:t> can be </a:t>
            </a:r>
            <a:r>
              <a:rPr b="1" lang="en"/>
              <a:t>practical</a:t>
            </a:r>
            <a:r>
              <a:rPr lang="en"/>
              <a:t>, </a:t>
            </a:r>
            <a:r>
              <a:rPr b="1" lang="en"/>
              <a:t>efficient</a:t>
            </a:r>
            <a:r>
              <a:rPr lang="en"/>
              <a:t> and have </a:t>
            </a:r>
            <a:r>
              <a:rPr b="1" lang="en"/>
              <a:t>more coverage</a:t>
            </a:r>
            <a:r>
              <a:rPr lang="en"/>
              <a:t> by utilizing hardware security and software codesign.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103"/>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Research</a:t>
            </a:r>
            <a:endParaRPr/>
          </a:p>
        </p:txBody>
      </p:sp>
      <p:sp>
        <p:nvSpPr>
          <p:cNvPr id="2653" name="Google Shape;2653;p103"/>
          <p:cNvSpPr txBox="1"/>
          <p:nvPr>
            <p:ph idx="1" type="body"/>
          </p:nvPr>
        </p:nvSpPr>
        <p:spPr>
          <a:xfrm>
            <a:off x="173900" y="648900"/>
            <a:ext cx="8346600" cy="943500"/>
          </a:xfrm>
          <a:prstGeom prst="rect">
            <a:avLst/>
          </a:prstGeom>
        </p:spPr>
        <p:txBody>
          <a:bodyPr anchorCtr="0" anchor="t" bIns="27425" lIns="36575" spcFirstLastPara="1" rIns="27425" wrap="square" tIns="27425">
            <a:noAutofit/>
          </a:bodyPr>
          <a:lstStyle/>
          <a:p>
            <a:pPr indent="-342900" lvl="0" marL="457200" rtl="0" algn="l">
              <a:lnSpc>
                <a:spcPct val="115000"/>
              </a:lnSpc>
              <a:spcBef>
                <a:spcPts val="0"/>
              </a:spcBef>
              <a:spcAft>
                <a:spcPts val="0"/>
              </a:spcAft>
              <a:buSzPts val="1800"/>
              <a:buChar char="●"/>
            </a:pPr>
            <a:r>
              <a:rPr lang="en"/>
              <a:t>D</a:t>
            </a:r>
            <a:r>
              <a:rPr lang="en"/>
              <a:t>esign </a:t>
            </a:r>
            <a:r>
              <a:rPr b="1" lang="en" u="sng"/>
              <a:t>practical</a:t>
            </a:r>
            <a:r>
              <a:rPr lang="en" u="sng"/>
              <a:t> </a:t>
            </a:r>
            <a:r>
              <a:rPr lang="en"/>
              <a:t>and </a:t>
            </a:r>
            <a:r>
              <a:rPr b="1" lang="en" u="sng"/>
              <a:t>efficient</a:t>
            </a:r>
            <a:r>
              <a:rPr lang="en"/>
              <a:t> defense mechanisms against </a:t>
            </a:r>
            <a:r>
              <a:rPr b="1" lang="en"/>
              <a:t>control-flow hijacking</a:t>
            </a:r>
            <a:r>
              <a:rPr lang="en"/>
              <a:t>, </a:t>
            </a:r>
            <a:r>
              <a:rPr b="1" lang="en"/>
              <a:t>data-oriented</a:t>
            </a:r>
            <a:r>
              <a:rPr lang="en"/>
              <a:t> and </a:t>
            </a:r>
            <a:r>
              <a:rPr b="1" lang="en"/>
              <a:t>speculative execution</a:t>
            </a:r>
            <a:r>
              <a:rPr lang="en"/>
              <a:t> attacks.</a:t>
            </a:r>
            <a:endParaRPr/>
          </a:p>
          <a:p>
            <a:pPr indent="-342900" lvl="0" marL="457200" rtl="0" algn="l">
              <a:lnSpc>
                <a:spcPct val="115000"/>
              </a:lnSpc>
              <a:spcBef>
                <a:spcPts val="0"/>
              </a:spcBef>
              <a:spcAft>
                <a:spcPts val="0"/>
              </a:spcAft>
              <a:buSzPts val="1800"/>
              <a:buChar char="●"/>
            </a:pPr>
            <a:r>
              <a:rPr lang="en"/>
              <a:t>Utilization of </a:t>
            </a:r>
            <a:r>
              <a:rPr b="1" lang="en"/>
              <a:t>hardware security features</a:t>
            </a:r>
            <a:r>
              <a:rPr lang="en"/>
              <a:t>.</a:t>
            </a:r>
            <a:endParaRPr/>
          </a:p>
        </p:txBody>
      </p:sp>
      <p:sp>
        <p:nvSpPr>
          <p:cNvPr id="2654" name="Google Shape;2654;p103"/>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5" name="Google Shape;2655;p103"/>
          <p:cNvSpPr txBox="1"/>
          <p:nvPr>
            <p:ph idx="1" type="body"/>
          </p:nvPr>
        </p:nvSpPr>
        <p:spPr>
          <a:xfrm>
            <a:off x="173900" y="1761350"/>
            <a:ext cx="4048200" cy="2724600"/>
          </a:xfrm>
          <a:prstGeom prst="rect">
            <a:avLst/>
          </a:prstGeom>
        </p:spPr>
        <p:txBody>
          <a:bodyPr anchorCtr="0" anchor="t" bIns="27425" lIns="36575" spcFirstLastPara="1" rIns="27425" wrap="square" tIns="27425">
            <a:noAutofit/>
          </a:bodyPr>
          <a:lstStyle/>
          <a:p>
            <a:pPr indent="0" lvl="0" marL="0" rtl="0" algn="ctr">
              <a:lnSpc>
                <a:spcPct val="150000"/>
              </a:lnSpc>
              <a:spcBef>
                <a:spcPts val="0"/>
              </a:spcBef>
              <a:spcAft>
                <a:spcPts val="0"/>
              </a:spcAft>
              <a:buNone/>
            </a:pPr>
            <a:r>
              <a:rPr lang="en" u="sng"/>
              <a:t>Past work: PACTight</a:t>
            </a:r>
            <a:endParaRPr sz="800" u="sng"/>
          </a:p>
          <a:p>
            <a:pPr indent="-342900" lvl="0" marL="457200" rtl="0" algn="l">
              <a:lnSpc>
                <a:spcPct val="115000"/>
              </a:lnSpc>
              <a:spcBef>
                <a:spcPts val="0"/>
              </a:spcBef>
              <a:spcAft>
                <a:spcPts val="0"/>
              </a:spcAft>
              <a:buSzPts val="1800"/>
              <a:buChar char="●"/>
            </a:pPr>
            <a:r>
              <a:rPr lang="en"/>
              <a:t>Three </a:t>
            </a:r>
            <a:r>
              <a:rPr b="1" lang="en"/>
              <a:t>pointer integrity</a:t>
            </a:r>
            <a:r>
              <a:rPr lang="en"/>
              <a:t> properties </a:t>
            </a:r>
            <a:endParaRPr/>
          </a:p>
          <a:p>
            <a:pPr indent="0" lvl="0" marL="0" rtl="0" algn="l">
              <a:lnSpc>
                <a:spcPct val="115000"/>
              </a:lnSpc>
              <a:spcBef>
                <a:spcPts val="0"/>
              </a:spcBef>
              <a:spcAft>
                <a:spcPts val="0"/>
              </a:spcAft>
              <a:buNone/>
            </a:pPr>
            <a:r>
              <a:t/>
            </a:r>
            <a:endParaRPr sz="900"/>
          </a:p>
          <a:p>
            <a:pPr indent="-342900" lvl="0" marL="457200" rtl="0" algn="l">
              <a:lnSpc>
                <a:spcPct val="115000"/>
              </a:lnSpc>
              <a:spcBef>
                <a:spcPts val="0"/>
              </a:spcBef>
              <a:spcAft>
                <a:spcPts val="0"/>
              </a:spcAft>
              <a:buSzPts val="1800"/>
              <a:buChar char="●"/>
            </a:pPr>
            <a:r>
              <a:rPr lang="en"/>
              <a:t>Completely prevent </a:t>
            </a:r>
            <a:r>
              <a:rPr b="1" lang="en"/>
              <a:t>control-flow hijacking</a:t>
            </a:r>
            <a:r>
              <a:rPr lang="en"/>
              <a:t> attacks</a:t>
            </a:r>
            <a:endParaRPr/>
          </a:p>
          <a:p>
            <a:pPr indent="0" lvl="0" marL="457200" rtl="0" algn="l">
              <a:lnSpc>
                <a:spcPct val="115000"/>
              </a:lnSpc>
              <a:spcBef>
                <a:spcPts val="0"/>
              </a:spcBef>
              <a:spcAft>
                <a:spcPts val="0"/>
              </a:spcAft>
              <a:buNone/>
            </a:pPr>
            <a:r>
              <a:t/>
            </a:r>
            <a:endParaRPr sz="900"/>
          </a:p>
          <a:p>
            <a:pPr indent="-342900" lvl="0" marL="457200" rtl="0" algn="l">
              <a:lnSpc>
                <a:spcPct val="115000"/>
              </a:lnSpc>
              <a:spcBef>
                <a:spcPts val="0"/>
              </a:spcBef>
              <a:spcAft>
                <a:spcPts val="0"/>
              </a:spcAft>
              <a:buSzPts val="1800"/>
              <a:buChar char="●"/>
            </a:pPr>
            <a:r>
              <a:rPr lang="en"/>
              <a:t>Low runtime overhead with high security guarantees</a:t>
            </a:r>
            <a:endParaRPr/>
          </a:p>
        </p:txBody>
      </p:sp>
      <p:sp>
        <p:nvSpPr>
          <p:cNvPr id="2656" name="Google Shape;2656;p103"/>
          <p:cNvSpPr txBox="1"/>
          <p:nvPr>
            <p:ph idx="1" type="body"/>
          </p:nvPr>
        </p:nvSpPr>
        <p:spPr>
          <a:xfrm>
            <a:off x="4837075" y="1761350"/>
            <a:ext cx="3753000" cy="2823300"/>
          </a:xfrm>
          <a:prstGeom prst="rect">
            <a:avLst/>
          </a:prstGeom>
        </p:spPr>
        <p:txBody>
          <a:bodyPr anchorCtr="0" anchor="t" bIns="27425" lIns="36575" spcFirstLastPara="1" rIns="27425" wrap="square" tIns="27425">
            <a:noAutofit/>
          </a:bodyPr>
          <a:lstStyle/>
          <a:p>
            <a:pPr indent="0" lvl="0" marL="0" rtl="0" algn="ctr">
              <a:lnSpc>
                <a:spcPct val="150000"/>
              </a:lnSpc>
              <a:spcBef>
                <a:spcPts val="0"/>
              </a:spcBef>
              <a:spcAft>
                <a:spcPts val="0"/>
              </a:spcAft>
              <a:buNone/>
            </a:pPr>
            <a:r>
              <a:rPr lang="en" u="sng"/>
              <a:t>RSTI</a:t>
            </a:r>
            <a:r>
              <a:rPr lang="en" u="sng"/>
              <a:t> Key Contributions</a:t>
            </a:r>
            <a:endParaRPr sz="800" u="sng"/>
          </a:p>
          <a:p>
            <a:pPr indent="-342900" lvl="0" marL="457200" rtl="0" algn="l">
              <a:lnSpc>
                <a:spcPct val="115000"/>
              </a:lnSpc>
              <a:spcBef>
                <a:spcPts val="0"/>
              </a:spcBef>
              <a:spcAft>
                <a:spcPts val="0"/>
              </a:spcAft>
              <a:buSzPts val="1800"/>
              <a:buChar char="●"/>
            </a:pPr>
            <a:r>
              <a:rPr lang="en"/>
              <a:t>Bring back the programmer’s intent to the runtime.</a:t>
            </a:r>
            <a:endParaRPr/>
          </a:p>
          <a:p>
            <a:pPr indent="0" lvl="0" marL="457200" rtl="0" algn="l">
              <a:lnSpc>
                <a:spcPct val="115000"/>
              </a:lnSpc>
              <a:spcBef>
                <a:spcPts val="0"/>
              </a:spcBef>
              <a:spcAft>
                <a:spcPts val="0"/>
              </a:spcAft>
              <a:buNone/>
            </a:pPr>
            <a:r>
              <a:t/>
            </a:r>
            <a:endParaRPr sz="800"/>
          </a:p>
          <a:p>
            <a:pPr indent="-342900" lvl="0" marL="457200" rtl="0" algn="l">
              <a:lnSpc>
                <a:spcPct val="115000"/>
              </a:lnSpc>
              <a:spcBef>
                <a:spcPts val="0"/>
              </a:spcBef>
              <a:spcAft>
                <a:spcPts val="0"/>
              </a:spcAft>
              <a:buSzPts val="1800"/>
              <a:buChar char="●"/>
            </a:pPr>
            <a:r>
              <a:rPr lang="en"/>
              <a:t>Protect all pointers in a program.</a:t>
            </a:r>
            <a:endParaRPr/>
          </a:p>
          <a:p>
            <a:pPr indent="0" lvl="0" marL="457200" rtl="0" algn="l">
              <a:lnSpc>
                <a:spcPct val="115000"/>
              </a:lnSpc>
              <a:spcBef>
                <a:spcPts val="0"/>
              </a:spcBef>
              <a:spcAft>
                <a:spcPts val="0"/>
              </a:spcAft>
              <a:buNone/>
            </a:pPr>
            <a:r>
              <a:t/>
            </a:r>
            <a:endParaRPr sz="800"/>
          </a:p>
          <a:p>
            <a:pPr indent="-342900" lvl="0" marL="457200" rtl="0" algn="l">
              <a:lnSpc>
                <a:spcPct val="115000"/>
              </a:lnSpc>
              <a:spcBef>
                <a:spcPts val="0"/>
              </a:spcBef>
              <a:spcAft>
                <a:spcPts val="0"/>
              </a:spcAft>
              <a:buSzPts val="1800"/>
              <a:buChar char="●"/>
            </a:pPr>
            <a:r>
              <a:rPr lang="en"/>
              <a:t>Low runtime overhead with high security guarantees</a:t>
            </a:r>
            <a:endParaRPr/>
          </a:p>
        </p:txBody>
      </p:sp>
      <p:cxnSp>
        <p:nvCxnSpPr>
          <p:cNvPr id="2657" name="Google Shape;2657;p103"/>
          <p:cNvCxnSpPr/>
          <p:nvPr/>
        </p:nvCxnSpPr>
        <p:spPr>
          <a:xfrm>
            <a:off x="4496950" y="1698425"/>
            <a:ext cx="2700" cy="3074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104"/>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Research</a:t>
            </a:r>
            <a:endParaRPr/>
          </a:p>
        </p:txBody>
      </p:sp>
      <p:sp>
        <p:nvSpPr>
          <p:cNvPr id="2663" name="Google Shape;2663;p104"/>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64" name="Google Shape;2664;p104"/>
          <p:cNvSpPr txBox="1"/>
          <p:nvPr/>
        </p:nvSpPr>
        <p:spPr>
          <a:xfrm>
            <a:off x="21202" y="630885"/>
            <a:ext cx="9036300" cy="4012200"/>
          </a:xfrm>
          <a:prstGeom prst="rect">
            <a:avLst/>
          </a:prstGeom>
          <a:noFill/>
          <a:ln>
            <a:noFill/>
          </a:ln>
        </p:spPr>
        <p:txBody>
          <a:bodyPr anchorCtr="0" anchor="t" bIns="27425" lIns="36575" spcFirstLastPara="1" rIns="27425" wrap="square" tIns="27425">
            <a:noAutofit/>
          </a:bodyPr>
          <a:lstStyle/>
          <a:p>
            <a:pPr indent="0" lvl="0" marL="0" rtl="0" algn="l">
              <a:spcBef>
                <a:spcPts val="0"/>
              </a:spcBef>
              <a:spcAft>
                <a:spcPts val="0"/>
              </a:spcAft>
              <a:buNone/>
            </a:pPr>
            <a:r>
              <a:rPr b="1" lang="en" sz="2100" u="sng">
                <a:solidFill>
                  <a:srgbClr val="595959"/>
                </a:solidFill>
              </a:rPr>
              <a:t>Publications:</a:t>
            </a:r>
            <a:endParaRPr b="1" sz="2100" u="sng">
              <a:solidFill>
                <a:srgbClr val="595959"/>
              </a:solidFill>
            </a:endParaRPr>
          </a:p>
          <a:p>
            <a:pPr indent="0" lvl="0" marL="0" rtl="0" algn="l">
              <a:spcBef>
                <a:spcPts val="0"/>
              </a:spcBef>
              <a:spcAft>
                <a:spcPts val="0"/>
              </a:spcAft>
              <a:buNone/>
            </a:pPr>
            <a:r>
              <a:t/>
            </a:r>
            <a:endParaRPr b="1">
              <a:solidFill>
                <a:srgbClr val="595959"/>
              </a:solidFill>
            </a:endParaRPr>
          </a:p>
          <a:p>
            <a:pPr indent="-317500" lvl="0" marL="457200" rtl="0" algn="l">
              <a:spcBef>
                <a:spcPts val="0"/>
              </a:spcBef>
              <a:spcAft>
                <a:spcPts val="0"/>
              </a:spcAft>
              <a:buClr>
                <a:srgbClr val="595959"/>
              </a:buClr>
              <a:buSzPts val="1400"/>
              <a:buChar char="●"/>
            </a:pPr>
            <a:r>
              <a:rPr b="1" lang="en">
                <a:solidFill>
                  <a:srgbClr val="595959"/>
                </a:solidFill>
              </a:rPr>
              <a:t>Tightly Seal Your Sensitive Pointers with PACTight</a:t>
            </a:r>
            <a:endParaRPr b="1">
              <a:solidFill>
                <a:srgbClr val="595959"/>
              </a:solidFill>
            </a:endParaRPr>
          </a:p>
          <a:p>
            <a:pPr indent="0" lvl="0" marL="457200" rtl="0" algn="l">
              <a:spcBef>
                <a:spcPts val="0"/>
              </a:spcBef>
              <a:spcAft>
                <a:spcPts val="0"/>
              </a:spcAft>
              <a:buNone/>
            </a:pPr>
            <a:r>
              <a:rPr b="1" lang="en">
                <a:solidFill>
                  <a:srgbClr val="595959"/>
                </a:solidFill>
              </a:rPr>
              <a:t>Mohannad Ismail</a:t>
            </a:r>
            <a:r>
              <a:rPr lang="en">
                <a:solidFill>
                  <a:srgbClr val="595959"/>
                </a:solidFill>
              </a:rPr>
              <a:t>, Andrew Quach, Christopher Jelesnianski, Yeongjin Jang, Changwoo Min</a:t>
            </a:r>
            <a:endParaRPr>
              <a:solidFill>
                <a:srgbClr val="595959"/>
              </a:solidFill>
            </a:endParaRPr>
          </a:p>
          <a:p>
            <a:pPr indent="0" lvl="0" marL="457200" rtl="0" algn="l">
              <a:spcBef>
                <a:spcPts val="0"/>
              </a:spcBef>
              <a:spcAft>
                <a:spcPts val="0"/>
              </a:spcAft>
              <a:buNone/>
            </a:pPr>
            <a:r>
              <a:rPr lang="en">
                <a:solidFill>
                  <a:srgbClr val="595959"/>
                </a:solidFill>
              </a:rPr>
              <a:t>In Proceedings of the 31st USENIX Security Symposium (USENIX Security 2022)</a:t>
            </a:r>
            <a:endParaRPr>
              <a:solidFill>
                <a:srgbClr val="595959"/>
              </a:solidFill>
            </a:endParaRPr>
          </a:p>
          <a:p>
            <a:pPr indent="0" lvl="0" marL="457200" rtl="0" algn="l">
              <a:spcBef>
                <a:spcPts val="0"/>
              </a:spcBef>
              <a:spcAft>
                <a:spcPts val="0"/>
              </a:spcAft>
              <a:buNone/>
            </a:pPr>
            <a:r>
              <a:t/>
            </a:r>
            <a:endParaRPr b="1" sz="900">
              <a:solidFill>
                <a:srgbClr val="595959"/>
              </a:solidFill>
            </a:endParaRPr>
          </a:p>
          <a:p>
            <a:pPr indent="-317500" lvl="0" marL="457200" rtl="0" algn="l">
              <a:spcBef>
                <a:spcPts val="0"/>
              </a:spcBef>
              <a:spcAft>
                <a:spcPts val="0"/>
              </a:spcAft>
              <a:buClr>
                <a:schemeClr val="dk2"/>
              </a:buClr>
              <a:buSzPts val="1400"/>
              <a:buChar char="●"/>
            </a:pPr>
            <a:r>
              <a:rPr b="1" lang="en">
                <a:solidFill>
                  <a:schemeClr val="dk2"/>
                </a:solidFill>
              </a:rPr>
              <a:t>Enforcing C/C++ Type and Scope at Runtime for Control-Flow and Data-Flow Integrity</a:t>
            </a:r>
            <a:endParaRPr b="1">
              <a:solidFill>
                <a:schemeClr val="dk2"/>
              </a:solidFill>
            </a:endParaRPr>
          </a:p>
          <a:p>
            <a:pPr indent="0" lvl="0" marL="457200" rtl="0" algn="l">
              <a:spcBef>
                <a:spcPts val="0"/>
              </a:spcBef>
              <a:spcAft>
                <a:spcPts val="0"/>
              </a:spcAft>
              <a:buClr>
                <a:schemeClr val="dk1"/>
              </a:buClr>
              <a:buSzPts val="1100"/>
              <a:buFont typeface="Arial"/>
              <a:buNone/>
            </a:pPr>
            <a:r>
              <a:rPr b="1" lang="en">
                <a:solidFill>
                  <a:schemeClr val="dk2"/>
                </a:solidFill>
              </a:rPr>
              <a:t>Mohannad Ismail</a:t>
            </a:r>
            <a:r>
              <a:rPr lang="en">
                <a:solidFill>
                  <a:schemeClr val="dk2"/>
                </a:solidFill>
              </a:rPr>
              <a:t>, Christopher Jelesnianski, Yeongjin Jang, Changwoo Min, Wenjie Xiong</a:t>
            </a:r>
            <a:endParaRPr>
              <a:solidFill>
                <a:schemeClr val="dk2"/>
              </a:solidFill>
            </a:endParaRPr>
          </a:p>
          <a:p>
            <a:pPr indent="0" lvl="0" marL="457200" rtl="0" algn="l">
              <a:spcBef>
                <a:spcPts val="0"/>
              </a:spcBef>
              <a:spcAft>
                <a:spcPts val="0"/>
              </a:spcAft>
              <a:buClr>
                <a:schemeClr val="dk1"/>
              </a:buClr>
              <a:buSzPts val="1100"/>
              <a:buFont typeface="Arial"/>
              <a:buNone/>
            </a:pPr>
            <a:r>
              <a:rPr lang="en">
                <a:solidFill>
                  <a:schemeClr val="dk2"/>
                </a:solidFill>
              </a:rPr>
              <a:t>Under submission at the 29th ACM Conference on Architectural Support for Programming Languages and Operating Systems (ASPLOS 2024)</a:t>
            </a:r>
            <a:endParaRPr b="1">
              <a:solidFill>
                <a:srgbClr val="595959"/>
              </a:solidFill>
            </a:endParaRPr>
          </a:p>
          <a:p>
            <a:pPr indent="0" lvl="0" marL="457200" rtl="0" algn="l">
              <a:spcBef>
                <a:spcPts val="0"/>
              </a:spcBef>
              <a:spcAft>
                <a:spcPts val="0"/>
              </a:spcAft>
              <a:buNone/>
            </a:pPr>
            <a:r>
              <a:t/>
            </a:r>
            <a:endParaRPr>
              <a:solidFill>
                <a:srgbClr val="595959"/>
              </a:solidFill>
            </a:endParaRPr>
          </a:p>
          <a:p>
            <a:pPr indent="0" lvl="0" marL="457200" rtl="0" algn="l">
              <a:spcBef>
                <a:spcPts val="0"/>
              </a:spcBef>
              <a:spcAft>
                <a:spcPts val="0"/>
              </a:spcAft>
              <a:buNone/>
            </a:pPr>
            <a:r>
              <a:t/>
            </a:r>
            <a:endParaRPr>
              <a:solidFill>
                <a:srgbClr val="595959"/>
              </a:solidFill>
            </a:endParaRPr>
          </a:p>
          <a:p>
            <a:pPr indent="0" lvl="0" marL="457200" rtl="0" algn="l">
              <a:spcBef>
                <a:spcPts val="0"/>
              </a:spcBef>
              <a:spcAft>
                <a:spcPts val="0"/>
              </a:spcAft>
              <a:buNone/>
            </a:pPr>
            <a:r>
              <a:t/>
            </a:r>
            <a:endParaRPr>
              <a:solidFill>
                <a:srgbClr val="595959"/>
              </a:solidFill>
            </a:endParaRPr>
          </a:p>
          <a:p>
            <a:pPr indent="0" lvl="0" marL="457200" rtl="0" algn="l">
              <a:spcBef>
                <a:spcPts val="0"/>
              </a:spcBef>
              <a:spcAft>
                <a:spcPts val="0"/>
              </a:spcAft>
              <a:buNone/>
            </a:pPr>
            <a:r>
              <a:t/>
            </a:r>
            <a:endParaRPr>
              <a:solidFill>
                <a:srgbClr val="595959"/>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sp>
        <p:nvSpPr>
          <p:cNvPr id="2669" name="Google Shape;2669;p105"/>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Research</a:t>
            </a:r>
            <a:endParaRPr/>
          </a:p>
        </p:txBody>
      </p:sp>
      <p:sp>
        <p:nvSpPr>
          <p:cNvPr id="2670" name="Google Shape;2670;p105"/>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1" name="Google Shape;2671;p105"/>
          <p:cNvSpPr txBox="1"/>
          <p:nvPr/>
        </p:nvSpPr>
        <p:spPr>
          <a:xfrm>
            <a:off x="21202" y="630885"/>
            <a:ext cx="9036300" cy="4012200"/>
          </a:xfrm>
          <a:prstGeom prst="rect">
            <a:avLst/>
          </a:prstGeom>
          <a:noFill/>
          <a:ln>
            <a:noFill/>
          </a:ln>
        </p:spPr>
        <p:txBody>
          <a:bodyPr anchorCtr="0" anchor="t" bIns="27425" lIns="36575" spcFirstLastPara="1" rIns="27425" wrap="square" tIns="27425">
            <a:noAutofit/>
          </a:bodyPr>
          <a:lstStyle/>
          <a:p>
            <a:pPr indent="0" lvl="0" marL="0" rtl="0" algn="l">
              <a:spcBef>
                <a:spcPts val="0"/>
              </a:spcBef>
              <a:spcAft>
                <a:spcPts val="0"/>
              </a:spcAft>
              <a:buNone/>
            </a:pPr>
            <a:r>
              <a:rPr b="1" lang="en" sz="2100" u="sng">
                <a:solidFill>
                  <a:srgbClr val="595959"/>
                </a:solidFill>
              </a:rPr>
              <a:t>Other </a:t>
            </a:r>
            <a:r>
              <a:rPr b="1" lang="en" sz="2100" u="sng">
                <a:solidFill>
                  <a:srgbClr val="595959"/>
                </a:solidFill>
              </a:rPr>
              <a:t>Publications:</a:t>
            </a:r>
            <a:endParaRPr b="1" sz="2100" u="sng">
              <a:solidFill>
                <a:srgbClr val="595959"/>
              </a:solidFill>
            </a:endParaRPr>
          </a:p>
          <a:p>
            <a:pPr indent="0" lvl="0" marL="0" rtl="0" algn="l">
              <a:spcBef>
                <a:spcPts val="0"/>
              </a:spcBef>
              <a:spcAft>
                <a:spcPts val="0"/>
              </a:spcAft>
              <a:buNone/>
            </a:pPr>
            <a:r>
              <a:t/>
            </a:r>
            <a:endParaRPr b="1">
              <a:solidFill>
                <a:srgbClr val="595959"/>
              </a:solidFill>
            </a:endParaRPr>
          </a:p>
          <a:p>
            <a:pPr indent="-304800" lvl="0" marL="457200" rtl="0" algn="l">
              <a:spcBef>
                <a:spcPts val="0"/>
              </a:spcBef>
              <a:spcAft>
                <a:spcPts val="0"/>
              </a:spcAft>
              <a:buClr>
                <a:srgbClr val="595959"/>
              </a:buClr>
              <a:buSzPts val="1200"/>
              <a:buChar char="●"/>
            </a:pPr>
            <a:r>
              <a:rPr b="1" lang="en" sz="1200">
                <a:solidFill>
                  <a:srgbClr val="595959"/>
                </a:solidFill>
              </a:rPr>
              <a:t>Protect the System Call, Protect (Most of) the World with BASTION</a:t>
            </a:r>
            <a:endParaRPr b="1" sz="1200">
              <a:solidFill>
                <a:srgbClr val="595959"/>
              </a:solidFill>
            </a:endParaRPr>
          </a:p>
          <a:p>
            <a:pPr indent="0" lvl="0" marL="457200" rtl="0" algn="l">
              <a:spcBef>
                <a:spcPts val="0"/>
              </a:spcBef>
              <a:spcAft>
                <a:spcPts val="0"/>
              </a:spcAft>
              <a:buNone/>
            </a:pPr>
            <a:r>
              <a:rPr lang="en" sz="1200">
                <a:solidFill>
                  <a:schemeClr val="dk2"/>
                </a:solidFill>
              </a:rPr>
              <a:t>Christopher Jelesnianski, </a:t>
            </a:r>
            <a:r>
              <a:rPr b="1" lang="en" sz="1200">
                <a:solidFill>
                  <a:schemeClr val="dk2"/>
                </a:solidFill>
              </a:rPr>
              <a:t>Mohannad Ismail</a:t>
            </a:r>
            <a:r>
              <a:rPr lang="en" sz="1200">
                <a:solidFill>
                  <a:schemeClr val="dk2"/>
                </a:solidFill>
              </a:rPr>
              <a:t>, Yeongjin Jang, Dan Williams and Changwoo Min</a:t>
            </a:r>
            <a:endParaRPr sz="1200">
              <a:solidFill>
                <a:schemeClr val="dk2"/>
              </a:solidFill>
            </a:endParaRPr>
          </a:p>
          <a:p>
            <a:pPr indent="0" lvl="0" marL="457200" rtl="0" algn="l">
              <a:spcBef>
                <a:spcPts val="0"/>
              </a:spcBef>
              <a:spcAft>
                <a:spcPts val="0"/>
              </a:spcAft>
              <a:buNone/>
            </a:pPr>
            <a:r>
              <a:rPr lang="en" sz="1200">
                <a:solidFill>
                  <a:schemeClr val="dk2"/>
                </a:solidFill>
              </a:rPr>
              <a:t>In Proceedings of the 28th ACM International Conference on Architectural Support for Programming Languages and Operating Systems (ASPLOS 2023)</a:t>
            </a:r>
            <a:endParaRPr sz="1200">
              <a:solidFill>
                <a:schemeClr val="dk2"/>
              </a:solidFill>
            </a:endParaRPr>
          </a:p>
          <a:p>
            <a:pPr indent="0" lvl="0" marL="457200" rtl="0" algn="l">
              <a:spcBef>
                <a:spcPts val="0"/>
              </a:spcBef>
              <a:spcAft>
                <a:spcPts val="0"/>
              </a:spcAft>
              <a:buNone/>
            </a:pPr>
            <a:r>
              <a:t/>
            </a:r>
            <a:endParaRPr b="1" sz="700">
              <a:solidFill>
                <a:srgbClr val="595959"/>
              </a:solidFill>
            </a:endParaRPr>
          </a:p>
          <a:p>
            <a:pPr indent="-304800" lvl="0" marL="457200" rtl="0" algn="l">
              <a:spcBef>
                <a:spcPts val="0"/>
              </a:spcBef>
              <a:spcAft>
                <a:spcPts val="0"/>
              </a:spcAft>
              <a:buClr>
                <a:srgbClr val="595959"/>
              </a:buClr>
              <a:buSzPts val="1200"/>
              <a:buChar char="●"/>
            </a:pPr>
            <a:r>
              <a:rPr b="1" lang="en" sz="1200">
                <a:solidFill>
                  <a:srgbClr val="595959"/>
                </a:solidFill>
              </a:rPr>
              <a:t>VIP: Safeguard Value Invariant Property for Thwarting Critical Memory Corruption Attacks</a:t>
            </a:r>
            <a:endParaRPr b="1" sz="1200">
              <a:solidFill>
                <a:srgbClr val="595959"/>
              </a:solidFill>
            </a:endParaRPr>
          </a:p>
          <a:p>
            <a:pPr indent="0" lvl="0" marL="457200" rtl="0" algn="l">
              <a:spcBef>
                <a:spcPts val="0"/>
              </a:spcBef>
              <a:spcAft>
                <a:spcPts val="0"/>
              </a:spcAft>
              <a:buNone/>
            </a:pPr>
            <a:r>
              <a:rPr b="1" lang="en" sz="1200">
                <a:solidFill>
                  <a:srgbClr val="595959"/>
                </a:solidFill>
              </a:rPr>
              <a:t>Mohannad Ismail+</a:t>
            </a:r>
            <a:r>
              <a:rPr lang="en" sz="1200">
                <a:solidFill>
                  <a:srgbClr val="595959"/>
                </a:solidFill>
              </a:rPr>
              <a:t>, Jinwoo Yom+, Christopher Jelesnianski, Yeongjin Jang, and Changwoo Min</a:t>
            </a:r>
            <a:endParaRPr sz="1200">
              <a:solidFill>
                <a:srgbClr val="595959"/>
              </a:solidFill>
            </a:endParaRPr>
          </a:p>
          <a:p>
            <a:pPr indent="0" lvl="0" marL="457200" rtl="0" algn="l">
              <a:spcBef>
                <a:spcPts val="0"/>
              </a:spcBef>
              <a:spcAft>
                <a:spcPts val="0"/>
              </a:spcAft>
              <a:buNone/>
            </a:pPr>
            <a:r>
              <a:rPr lang="en" sz="1200">
                <a:solidFill>
                  <a:srgbClr val="595959"/>
                </a:solidFill>
              </a:rPr>
              <a:t>In Proceedings of Conference on Computer and Communications Security (CCS 2021)</a:t>
            </a:r>
            <a:endParaRPr sz="1200">
              <a:solidFill>
                <a:srgbClr val="595959"/>
              </a:solidFill>
            </a:endParaRPr>
          </a:p>
          <a:p>
            <a:pPr indent="0" lvl="0" marL="457200" rtl="0" algn="l">
              <a:spcBef>
                <a:spcPts val="0"/>
              </a:spcBef>
              <a:spcAft>
                <a:spcPts val="0"/>
              </a:spcAft>
              <a:buNone/>
            </a:pPr>
            <a:r>
              <a:t/>
            </a:r>
            <a:endParaRPr sz="700">
              <a:solidFill>
                <a:srgbClr val="595959"/>
              </a:solidFill>
            </a:endParaRPr>
          </a:p>
          <a:p>
            <a:pPr indent="-304800" lvl="0" marL="457200" rtl="0" algn="l">
              <a:spcBef>
                <a:spcPts val="0"/>
              </a:spcBef>
              <a:spcAft>
                <a:spcPts val="0"/>
              </a:spcAft>
              <a:buClr>
                <a:srgbClr val="595959"/>
              </a:buClr>
              <a:buSzPts val="1200"/>
              <a:buChar char="●"/>
            </a:pPr>
            <a:r>
              <a:rPr b="1" lang="en" sz="1200">
                <a:solidFill>
                  <a:srgbClr val="595959"/>
                </a:solidFill>
              </a:rPr>
              <a:t>Witcher: Systematic Crash Consistency Testing for Non-Volatile Memory Key-Value Stores</a:t>
            </a:r>
            <a:endParaRPr b="1" sz="1200">
              <a:solidFill>
                <a:srgbClr val="595959"/>
              </a:solidFill>
            </a:endParaRPr>
          </a:p>
          <a:p>
            <a:pPr indent="0" lvl="0" marL="457200" rtl="0" algn="l">
              <a:spcBef>
                <a:spcPts val="0"/>
              </a:spcBef>
              <a:spcAft>
                <a:spcPts val="0"/>
              </a:spcAft>
              <a:buNone/>
            </a:pPr>
            <a:r>
              <a:rPr lang="en" sz="1200">
                <a:solidFill>
                  <a:srgbClr val="595959"/>
                </a:solidFill>
              </a:rPr>
              <a:t>Xinwei Fu, Wook-Hee Kim, Ajay Paddayuru Shreepathi, </a:t>
            </a:r>
            <a:r>
              <a:rPr b="1" lang="en" sz="1200">
                <a:solidFill>
                  <a:srgbClr val="595959"/>
                </a:solidFill>
              </a:rPr>
              <a:t>Mohannad Ismail</a:t>
            </a:r>
            <a:r>
              <a:rPr lang="en" sz="1200">
                <a:solidFill>
                  <a:srgbClr val="595959"/>
                </a:solidFill>
              </a:rPr>
              <a:t>, Sunny Wadkar, Dongyoon Lee, and Changwoo Min</a:t>
            </a:r>
            <a:endParaRPr sz="1200">
              <a:solidFill>
                <a:srgbClr val="595959"/>
              </a:solidFill>
            </a:endParaRPr>
          </a:p>
          <a:p>
            <a:pPr indent="0" lvl="0" marL="457200" rtl="0" algn="l">
              <a:spcBef>
                <a:spcPts val="0"/>
              </a:spcBef>
              <a:spcAft>
                <a:spcPts val="0"/>
              </a:spcAft>
              <a:buNone/>
            </a:pPr>
            <a:r>
              <a:rPr lang="en" sz="1200">
                <a:solidFill>
                  <a:srgbClr val="595959"/>
                </a:solidFill>
              </a:rPr>
              <a:t>In Proceedings of ACM Symposium on Operating Systems Principles (SOSP 2021)</a:t>
            </a:r>
            <a:endParaRPr sz="1200">
              <a:solidFill>
                <a:srgbClr val="595959"/>
              </a:solidFill>
            </a:endParaRPr>
          </a:p>
          <a:p>
            <a:pPr indent="0" lvl="0" marL="457200" rtl="0" algn="l">
              <a:spcBef>
                <a:spcPts val="0"/>
              </a:spcBef>
              <a:spcAft>
                <a:spcPts val="0"/>
              </a:spcAft>
              <a:buNone/>
            </a:pPr>
            <a:r>
              <a:t/>
            </a:r>
            <a:endParaRPr b="1" sz="700">
              <a:solidFill>
                <a:srgbClr val="595959"/>
              </a:solidFill>
            </a:endParaRPr>
          </a:p>
          <a:p>
            <a:pPr indent="-304800" lvl="0" marL="457200" rtl="0" algn="l">
              <a:spcBef>
                <a:spcPts val="0"/>
              </a:spcBef>
              <a:spcAft>
                <a:spcPts val="0"/>
              </a:spcAft>
              <a:buClr>
                <a:srgbClr val="595959"/>
              </a:buClr>
              <a:buSzPts val="1200"/>
              <a:buChar char="●"/>
            </a:pPr>
            <a:r>
              <a:rPr b="1" lang="en" sz="1200">
                <a:solidFill>
                  <a:srgbClr val="595959"/>
                </a:solidFill>
              </a:rPr>
              <a:t>POSEIDON: Safe, Fast and Scalable Persistent Memory Allocator</a:t>
            </a:r>
            <a:endParaRPr b="1" sz="1200">
              <a:solidFill>
                <a:srgbClr val="595959"/>
              </a:solidFill>
            </a:endParaRPr>
          </a:p>
          <a:p>
            <a:pPr indent="0" lvl="0" marL="457200" rtl="0" algn="l">
              <a:spcBef>
                <a:spcPts val="0"/>
              </a:spcBef>
              <a:spcAft>
                <a:spcPts val="0"/>
              </a:spcAft>
              <a:buNone/>
            </a:pPr>
            <a:r>
              <a:rPr lang="en" sz="1200">
                <a:solidFill>
                  <a:srgbClr val="595959"/>
                </a:solidFill>
              </a:rPr>
              <a:t>Anthony Demeri, Wook-Hee Kim, R. Madhava Krishnan, Jaeho Kim, </a:t>
            </a:r>
            <a:r>
              <a:rPr b="1" lang="en" sz="1200">
                <a:solidFill>
                  <a:srgbClr val="595959"/>
                </a:solidFill>
              </a:rPr>
              <a:t>Mohannad Ismail</a:t>
            </a:r>
            <a:r>
              <a:rPr lang="en" sz="1200">
                <a:solidFill>
                  <a:srgbClr val="595959"/>
                </a:solidFill>
              </a:rPr>
              <a:t>, and Changwoo Min</a:t>
            </a:r>
            <a:endParaRPr sz="1200">
              <a:solidFill>
                <a:srgbClr val="595959"/>
              </a:solidFill>
            </a:endParaRPr>
          </a:p>
          <a:p>
            <a:pPr indent="0" lvl="0" marL="457200" rtl="0" algn="l">
              <a:spcBef>
                <a:spcPts val="0"/>
              </a:spcBef>
              <a:spcAft>
                <a:spcPts val="0"/>
              </a:spcAft>
              <a:buNone/>
            </a:pPr>
            <a:r>
              <a:rPr lang="en" sz="1200">
                <a:solidFill>
                  <a:srgbClr val="595959"/>
                </a:solidFill>
              </a:rPr>
              <a:t>In Proceedings of the 12th Annual Non-Volatile Memories Workshop (NVMW 2021)</a:t>
            </a:r>
            <a:endParaRPr sz="1200">
              <a:solidFill>
                <a:srgbClr val="595959"/>
              </a:solidFill>
            </a:endParaRPr>
          </a:p>
          <a:p>
            <a:pPr indent="0" lvl="0" marL="457200" rtl="0" algn="l">
              <a:spcBef>
                <a:spcPts val="0"/>
              </a:spcBef>
              <a:spcAft>
                <a:spcPts val="0"/>
              </a:spcAft>
              <a:buNone/>
            </a:pPr>
            <a:r>
              <a:t/>
            </a:r>
            <a:endParaRPr sz="700">
              <a:solidFill>
                <a:srgbClr val="595959"/>
              </a:solidFill>
            </a:endParaRPr>
          </a:p>
          <a:p>
            <a:pPr indent="-304800" lvl="0" marL="457200" rtl="0" algn="l">
              <a:spcBef>
                <a:spcPts val="0"/>
              </a:spcBef>
              <a:spcAft>
                <a:spcPts val="0"/>
              </a:spcAft>
              <a:buClr>
                <a:srgbClr val="595959"/>
              </a:buClr>
              <a:buSzPts val="1200"/>
              <a:buChar char="●"/>
            </a:pPr>
            <a:r>
              <a:rPr b="1" lang="en" sz="1200">
                <a:solidFill>
                  <a:srgbClr val="595959"/>
                </a:solidFill>
              </a:rPr>
              <a:t>POSEIDON: Safe, Fast and Scalable Persistent Memory Allocator</a:t>
            </a:r>
            <a:endParaRPr b="1" sz="1200">
              <a:solidFill>
                <a:srgbClr val="595959"/>
              </a:solidFill>
            </a:endParaRPr>
          </a:p>
          <a:p>
            <a:pPr indent="0" lvl="0" marL="457200" rtl="0" algn="l">
              <a:spcBef>
                <a:spcPts val="0"/>
              </a:spcBef>
              <a:spcAft>
                <a:spcPts val="0"/>
              </a:spcAft>
              <a:buNone/>
            </a:pPr>
            <a:r>
              <a:rPr lang="en" sz="1200">
                <a:solidFill>
                  <a:srgbClr val="595959"/>
                </a:solidFill>
              </a:rPr>
              <a:t>Anthony Demeri, Wook-Hee Kim, R. Madhava Krishnan, Jaeho Kim, </a:t>
            </a:r>
            <a:r>
              <a:rPr b="1" lang="en" sz="1200">
                <a:solidFill>
                  <a:srgbClr val="595959"/>
                </a:solidFill>
              </a:rPr>
              <a:t>Mohannad Ismail</a:t>
            </a:r>
            <a:r>
              <a:rPr lang="en" sz="1200">
                <a:solidFill>
                  <a:srgbClr val="595959"/>
                </a:solidFill>
              </a:rPr>
              <a:t>, and Changwoo Min</a:t>
            </a:r>
            <a:endParaRPr sz="1200">
              <a:solidFill>
                <a:srgbClr val="595959"/>
              </a:solidFill>
            </a:endParaRPr>
          </a:p>
          <a:p>
            <a:pPr indent="0" lvl="0" marL="457200" rtl="0" algn="l">
              <a:spcBef>
                <a:spcPts val="0"/>
              </a:spcBef>
              <a:spcAft>
                <a:spcPts val="0"/>
              </a:spcAft>
              <a:buNone/>
            </a:pPr>
            <a:r>
              <a:rPr lang="en" sz="1200">
                <a:solidFill>
                  <a:srgbClr val="595959"/>
                </a:solidFill>
              </a:rPr>
              <a:t>In Proceedings of the 21st ACM/IFIP International Middleware Conference (Middleware 2020)</a:t>
            </a:r>
            <a:endParaRPr sz="1200">
              <a:solidFill>
                <a:srgbClr val="595959"/>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p106"/>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Summer internship experience</a:t>
            </a:r>
            <a:endParaRPr/>
          </a:p>
        </p:txBody>
      </p:sp>
      <p:sp>
        <p:nvSpPr>
          <p:cNvPr id="2677" name="Google Shape;2677;p106"/>
          <p:cNvSpPr txBox="1"/>
          <p:nvPr>
            <p:ph idx="1" type="body"/>
          </p:nvPr>
        </p:nvSpPr>
        <p:spPr>
          <a:xfrm>
            <a:off x="173900" y="719275"/>
            <a:ext cx="8346600" cy="3877800"/>
          </a:xfrm>
          <a:prstGeom prst="rect">
            <a:avLst/>
          </a:prstGeom>
        </p:spPr>
        <p:txBody>
          <a:bodyPr anchorCtr="0" anchor="t" bIns="27425" lIns="36575" spcFirstLastPara="1" rIns="27425" wrap="square" tIns="27425">
            <a:noAutofit/>
          </a:bodyPr>
          <a:lstStyle/>
          <a:p>
            <a:pPr indent="-336550" lvl="0" marL="457200" rtl="0" algn="l">
              <a:spcBef>
                <a:spcPts val="0"/>
              </a:spcBef>
              <a:spcAft>
                <a:spcPts val="0"/>
              </a:spcAft>
              <a:buSzPts val="1700"/>
              <a:buChar char="●"/>
            </a:pPr>
            <a:r>
              <a:rPr b="1" lang="en" sz="1700"/>
              <a:t>Intern, Member Of Technical Staff</a:t>
            </a:r>
            <a:endParaRPr b="1" sz="1700"/>
          </a:p>
          <a:p>
            <a:pPr indent="457200" lvl="0" marL="0" rtl="0" algn="l">
              <a:spcBef>
                <a:spcPts val="0"/>
              </a:spcBef>
              <a:spcAft>
                <a:spcPts val="0"/>
              </a:spcAft>
              <a:buNone/>
            </a:pPr>
            <a:r>
              <a:rPr lang="en" sz="1700"/>
              <a:t>VMware</a:t>
            </a:r>
            <a:endParaRPr sz="1500"/>
          </a:p>
          <a:p>
            <a:pPr indent="457200" lvl="0" marL="0" rtl="0" algn="l">
              <a:spcBef>
                <a:spcPts val="0"/>
              </a:spcBef>
              <a:spcAft>
                <a:spcPts val="0"/>
              </a:spcAft>
              <a:buNone/>
            </a:pPr>
            <a:r>
              <a:rPr lang="en" sz="1500"/>
              <a:t>Member of the ESXi-ARM team</a:t>
            </a:r>
            <a:endParaRPr sz="1500"/>
          </a:p>
          <a:p>
            <a:pPr indent="457200" lvl="0" marL="0" rtl="0" algn="l">
              <a:spcBef>
                <a:spcPts val="0"/>
              </a:spcBef>
              <a:spcAft>
                <a:spcPts val="0"/>
              </a:spcAft>
              <a:buNone/>
            </a:pPr>
            <a:r>
              <a:rPr lang="en" sz="1500"/>
              <a:t>Dates Employed: May 2021 – Aug 2021</a:t>
            </a:r>
            <a:endParaRPr sz="1500"/>
          </a:p>
          <a:p>
            <a:pPr indent="457200" lvl="0" marL="0" rtl="0" algn="l">
              <a:spcBef>
                <a:spcPts val="0"/>
              </a:spcBef>
              <a:spcAft>
                <a:spcPts val="0"/>
              </a:spcAft>
              <a:buNone/>
            </a:pPr>
            <a:r>
              <a:t/>
            </a:r>
            <a:endParaRPr sz="1500"/>
          </a:p>
          <a:p>
            <a:pPr indent="-336550" lvl="0" marL="457200" rtl="0" algn="l">
              <a:spcBef>
                <a:spcPts val="0"/>
              </a:spcBef>
              <a:spcAft>
                <a:spcPts val="0"/>
              </a:spcAft>
              <a:buSzPts val="1700"/>
              <a:buChar char="●"/>
            </a:pPr>
            <a:r>
              <a:rPr b="1" lang="en" sz="1700"/>
              <a:t>Intern, Member Of Technical Staff</a:t>
            </a:r>
            <a:endParaRPr b="1" sz="1700"/>
          </a:p>
          <a:p>
            <a:pPr indent="457200" lvl="0" marL="0" rtl="0" algn="l">
              <a:spcBef>
                <a:spcPts val="0"/>
              </a:spcBef>
              <a:spcAft>
                <a:spcPts val="0"/>
              </a:spcAft>
              <a:buNone/>
            </a:pPr>
            <a:r>
              <a:rPr lang="en" sz="1700"/>
              <a:t>VMware</a:t>
            </a:r>
            <a:endParaRPr sz="1500"/>
          </a:p>
          <a:p>
            <a:pPr indent="457200" lvl="0" marL="0" rtl="0" algn="l">
              <a:spcBef>
                <a:spcPts val="0"/>
              </a:spcBef>
              <a:spcAft>
                <a:spcPts val="0"/>
              </a:spcAft>
              <a:buNone/>
            </a:pPr>
            <a:r>
              <a:rPr lang="en" sz="1500"/>
              <a:t>Return offer, Member of the ESXi-ARM team</a:t>
            </a:r>
            <a:endParaRPr sz="1500"/>
          </a:p>
          <a:p>
            <a:pPr indent="457200" lvl="0" marL="0" rtl="0" algn="l">
              <a:spcBef>
                <a:spcPts val="0"/>
              </a:spcBef>
              <a:spcAft>
                <a:spcPts val="0"/>
              </a:spcAft>
              <a:buNone/>
            </a:pPr>
            <a:r>
              <a:rPr lang="en" sz="1500"/>
              <a:t>Dates Employed: May 2022 – Aug 2022</a:t>
            </a:r>
            <a:endParaRPr sz="1500"/>
          </a:p>
          <a:p>
            <a:pPr indent="457200" lvl="0" marL="0" rtl="0" algn="l">
              <a:spcBef>
                <a:spcPts val="0"/>
              </a:spcBef>
              <a:spcAft>
                <a:spcPts val="0"/>
              </a:spcAft>
              <a:buNone/>
            </a:pPr>
            <a:r>
              <a:t/>
            </a:r>
            <a:endParaRPr sz="1500"/>
          </a:p>
          <a:p>
            <a:pPr indent="-336550" lvl="0" marL="457200" rtl="0" algn="l">
              <a:spcBef>
                <a:spcPts val="0"/>
              </a:spcBef>
              <a:spcAft>
                <a:spcPts val="0"/>
              </a:spcAft>
              <a:buSzPts val="1700"/>
              <a:buChar char="●"/>
            </a:pPr>
            <a:r>
              <a:rPr b="1" lang="en" sz="1700"/>
              <a:t>Intern, Software Engineer</a:t>
            </a:r>
            <a:endParaRPr b="1" sz="1700"/>
          </a:p>
          <a:p>
            <a:pPr indent="457200" lvl="0" marL="0" rtl="0" algn="l">
              <a:spcBef>
                <a:spcPts val="0"/>
              </a:spcBef>
              <a:spcAft>
                <a:spcPts val="0"/>
              </a:spcAft>
              <a:buClr>
                <a:schemeClr val="dk1"/>
              </a:buClr>
              <a:buSzPts val="1100"/>
              <a:buFont typeface="Arial"/>
              <a:buNone/>
            </a:pPr>
            <a:r>
              <a:rPr lang="en" sz="1700"/>
              <a:t>Apple</a:t>
            </a:r>
            <a:endParaRPr sz="1500"/>
          </a:p>
          <a:p>
            <a:pPr indent="457200" lvl="0" marL="0" rtl="0" algn="l">
              <a:spcBef>
                <a:spcPts val="0"/>
              </a:spcBef>
              <a:spcAft>
                <a:spcPts val="0"/>
              </a:spcAft>
              <a:buClr>
                <a:schemeClr val="dk1"/>
              </a:buClr>
              <a:buSzPts val="1100"/>
              <a:buFont typeface="Arial"/>
              <a:buNone/>
            </a:pPr>
            <a:r>
              <a:rPr lang="en" sz="1500"/>
              <a:t>Member of the security team at the Vision Products Group (VPG) </a:t>
            </a:r>
            <a:endParaRPr sz="1500"/>
          </a:p>
          <a:p>
            <a:pPr indent="457200" lvl="0" marL="0" rtl="0" algn="l">
              <a:spcBef>
                <a:spcPts val="0"/>
              </a:spcBef>
              <a:spcAft>
                <a:spcPts val="0"/>
              </a:spcAft>
              <a:buClr>
                <a:schemeClr val="dk1"/>
              </a:buClr>
              <a:buSzPts val="1100"/>
              <a:buFont typeface="Arial"/>
              <a:buNone/>
            </a:pPr>
            <a:r>
              <a:rPr lang="en" sz="1500"/>
              <a:t>Dates Employed: May 2023 – Aug 2023</a:t>
            </a:r>
            <a:endParaRPr sz="1500"/>
          </a:p>
          <a:p>
            <a:pPr indent="0" lvl="0" marL="0" rtl="0" algn="l">
              <a:spcBef>
                <a:spcPts val="0"/>
              </a:spcBef>
              <a:spcAft>
                <a:spcPts val="0"/>
              </a:spcAft>
              <a:buNone/>
            </a:pPr>
            <a:r>
              <a:t/>
            </a:r>
            <a:endParaRPr/>
          </a:p>
        </p:txBody>
      </p:sp>
      <p:sp>
        <p:nvSpPr>
          <p:cNvPr id="2678" name="Google Shape;2678;p106"/>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9" name="Google Shape;2679;p106"/>
          <p:cNvSpPr txBox="1"/>
          <p:nvPr/>
        </p:nvSpPr>
        <p:spPr>
          <a:xfrm>
            <a:off x="2969150" y="4340275"/>
            <a:ext cx="2756100" cy="617400"/>
          </a:xfrm>
          <a:prstGeom prst="rect">
            <a:avLst/>
          </a:prstGeom>
          <a:noFill/>
          <a:ln>
            <a:noFill/>
          </a:ln>
        </p:spPr>
        <p:txBody>
          <a:bodyPr anchorCtr="0" anchor="t" bIns="27425" lIns="27425" spcFirstLastPara="1" rIns="27425" wrap="square" tIns="27425">
            <a:noAutofit/>
          </a:bodyPr>
          <a:lstStyle/>
          <a:p>
            <a:pPr indent="0" lvl="0" marL="0" rtl="0" algn="ctr">
              <a:spcBef>
                <a:spcPts val="0"/>
              </a:spcBef>
              <a:spcAft>
                <a:spcPts val="0"/>
              </a:spcAft>
              <a:buClr>
                <a:schemeClr val="dk1"/>
              </a:buClr>
              <a:buSzPts val="1100"/>
              <a:buFont typeface="Arial"/>
              <a:buNone/>
            </a:pPr>
            <a:r>
              <a:t/>
            </a:r>
            <a:endParaRPr b="1" sz="26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107"/>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from start to anticipated graduation</a:t>
            </a:r>
            <a:endParaRPr/>
          </a:p>
        </p:txBody>
      </p:sp>
      <p:sp>
        <p:nvSpPr>
          <p:cNvPr id="2685" name="Google Shape;2685;p107"/>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86" name="Google Shape;2686;p107"/>
          <p:cNvPicPr preferRelativeResize="0"/>
          <p:nvPr/>
        </p:nvPicPr>
        <p:blipFill>
          <a:blip r:embed="rId3">
            <a:alphaModFix/>
          </a:blip>
          <a:stretch>
            <a:fillRect/>
          </a:stretch>
        </p:blipFill>
        <p:spPr>
          <a:xfrm>
            <a:off x="-11500" y="1471297"/>
            <a:ext cx="9144002" cy="3352607"/>
          </a:xfrm>
          <a:prstGeom prst="rect">
            <a:avLst/>
          </a:prstGeom>
          <a:noFill/>
          <a:ln>
            <a:noFill/>
          </a:ln>
        </p:spPr>
      </p:pic>
      <p:sp>
        <p:nvSpPr>
          <p:cNvPr id="2687" name="Google Shape;2687;p107"/>
          <p:cNvSpPr/>
          <p:nvPr/>
        </p:nvSpPr>
        <p:spPr>
          <a:xfrm>
            <a:off x="7008100" y="312000"/>
            <a:ext cx="592500" cy="336900"/>
          </a:xfrm>
          <a:prstGeom prst="rect">
            <a:avLst/>
          </a:prstGeom>
          <a:solidFill>
            <a:srgbClr val="5879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7"/>
          <p:cNvSpPr txBox="1"/>
          <p:nvPr/>
        </p:nvSpPr>
        <p:spPr>
          <a:xfrm>
            <a:off x="7553194" y="188877"/>
            <a:ext cx="15318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Completed and published</a:t>
            </a:r>
            <a:endParaRPr sz="1200"/>
          </a:p>
        </p:txBody>
      </p:sp>
      <p:sp>
        <p:nvSpPr>
          <p:cNvPr id="2689" name="Google Shape;2689;p107"/>
          <p:cNvSpPr/>
          <p:nvPr/>
        </p:nvSpPr>
        <p:spPr>
          <a:xfrm>
            <a:off x="7008100" y="701425"/>
            <a:ext cx="592500" cy="336900"/>
          </a:xfrm>
          <a:prstGeom prst="rect">
            <a:avLst/>
          </a:prstGeom>
          <a:solidFill>
            <a:srgbClr val="FBCC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7"/>
          <p:cNvSpPr/>
          <p:nvPr/>
        </p:nvSpPr>
        <p:spPr>
          <a:xfrm>
            <a:off x="7008100" y="1086363"/>
            <a:ext cx="592500" cy="336900"/>
          </a:xfrm>
          <a:prstGeom prst="rect">
            <a:avLst/>
          </a:prstGeom>
          <a:solidFill>
            <a:srgbClr val="339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7"/>
          <p:cNvSpPr txBox="1"/>
          <p:nvPr/>
        </p:nvSpPr>
        <p:spPr>
          <a:xfrm>
            <a:off x="7553194" y="578305"/>
            <a:ext cx="15318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Completed and under submission</a:t>
            </a:r>
            <a:endParaRPr sz="1200"/>
          </a:p>
        </p:txBody>
      </p:sp>
      <p:sp>
        <p:nvSpPr>
          <p:cNvPr id="2692" name="Google Shape;2692;p107"/>
          <p:cNvSpPr txBox="1"/>
          <p:nvPr/>
        </p:nvSpPr>
        <p:spPr>
          <a:xfrm>
            <a:off x="7553194" y="1064826"/>
            <a:ext cx="15318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 progress</a:t>
            </a:r>
            <a:endParaRPr sz="12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108"/>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for the Spectre project</a:t>
            </a:r>
            <a:endParaRPr/>
          </a:p>
        </p:txBody>
      </p:sp>
      <p:sp>
        <p:nvSpPr>
          <p:cNvPr id="2698" name="Google Shape;2698;p108"/>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Idea and design</a:t>
            </a:r>
            <a:endParaRPr/>
          </a:p>
          <a:p>
            <a:pPr indent="-317500" lvl="1" marL="914400" rtl="0" algn="l">
              <a:spcBef>
                <a:spcPts val="0"/>
              </a:spcBef>
              <a:spcAft>
                <a:spcPts val="0"/>
              </a:spcAft>
              <a:buSzPts val="1400"/>
              <a:buChar char="○"/>
            </a:pPr>
            <a:r>
              <a:rPr lang="en"/>
              <a:t>June 2023 - October 2023</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Implementation and early evaluation</a:t>
            </a:r>
            <a:endParaRPr/>
          </a:p>
          <a:p>
            <a:pPr indent="-317500" lvl="1" marL="914400" rtl="0" algn="l">
              <a:spcBef>
                <a:spcPts val="0"/>
              </a:spcBef>
              <a:spcAft>
                <a:spcPts val="0"/>
              </a:spcAft>
              <a:buSzPts val="1400"/>
              <a:buChar char="○"/>
            </a:pPr>
            <a:r>
              <a:rPr lang="en"/>
              <a:t>Late October 2023 - Late January 2024</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Evaluation and Bug fixing</a:t>
            </a:r>
            <a:endParaRPr/>
          </a:p>
          <a:p>
            <a:pPr indent="-317500" lvl="1" marL="914400" rtl="0" algn="l">
              <a:spcBef>
                <a:spcPts val="0"/>
              </a:spcBef>
              <a:spcAft>
                <a:spcPts val="0"/>
              </a:spcAft>
              <a:buSzPts val="1400"/>
              <a:buChar char="○"/>
            </a:pPr>
            <a:r>
              <a:rPr lang="en"/>
              <a:t>February 2024 - March 2024</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Writing and defense</a:t>
            </a:r>
            <a:endParaRPr/>
          </a:p>
          <a:p>
            <a:pPr indent="-317500" lvl="1" marL="914400" rtl="0" algn="l">
              <a:spcBef>
                <a:spcPts val="0"/>
              </a:spcBef>
              <a:spcAft>
                <a:spcPts val="0"/>
              </a:spcAft>
              <a:buSzPts val="1400"/>
              <a:buChar char="○"/>
            </a:pPr>
            <a:r>
              <a:rPr lang="en"/>
              <a:t>Early March 2024 - Late April 2024</a:t>
            </a:r>
            <a:endParaRPr/>
          </a:p>
        </p:txBody>
      </p:sp>
      <p:sp>
        <p:nvSpPr>
          <p:cNvPr id="2699" name="Google Shape;2699;p108"/>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109"/>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dissertation outline</a:t>
            </a:r>
            <a:endParaRPr/>
          </a:p>
        </p:txBody>
      </p:sp>
      <p:sp>
        <p:nvSpPr>
          <p:cNvPr id="2705" name="Google Shape;2705;p109"/>
          <p:cNvSpPr txBox="1"/>
          <p:nvPr>
            <p:ph idx="1" type="body"/>
          </p:nvPr>
        </p:nvSpPr>
        <p:spPr>
          <a:xfrm>
            <a:off x="173900" y="719275"/>
            <a:ext cx="8346600" cy="42741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AutoNum type="arabicPeriod"/>
            </a:pPr>
            <a:r>
              <a:rPr lang="en"/>
              <a:t>Introduction</a:t>
            </a:r>
            <a:endParaRPr/>
          </a:p>
          <a:p>
            <a:pPr indent="-317500" lvl="1" marL="914400" rtl="0" algn="l">
              <a:spcBef>
                <a:spcPts val="0"/>
              </a:spcBef>
              <a:spcAft>
                <a:spcPts val="0"/>
              </a:spcAft>
              <a:buSzPts val="1400"/>
              <a:buAutoNum type="alphaLcPeriod"/>
            </a:pPr>
            <a:r>
              <a:rPr lang="en"/>
              <a:t>Motivation</a:t>
            </a:r>
            <a:endParaRPr/>
          </a:p>
          <a:p>
            <a:pPr indent="-317500" lvl="1" marL="914400" rtl="0" algn="l">
              <a:spcBef>
                <a:spcPts val="0"/>
              </a:spcBef>
              <a:spcAft>
                <a:spcPts val="0"/>
              </a:spcAft>
              <a:buSzPts val="1400"/>
              <a:buAutoNum type="alphaLcPeriod"/>
            </a:pPr>
            <a:r>
              <a:rPr lang="en"/>
              <a:t>Contributions</a:t>
            </a:r>
            <a:endParaRPr/>
          </a:p>
          <a:p>
            <a:pPr indent="0" lvl="0" marL="914400" rtl="0" algn="l">
              <a:spcBef>
                <a:spcPts val="0"/>
              </a:spcBef>
              <a:spcAft>
                <a:spcPts val="0"/>
              </a:spcAft>
              <a:buNone/>
            </a:pPr>
            <a:r>
              <a:t/>
            </a:r>
            <a:endParaRPr sz="1400"/>
          </a:p>
          <a:p>
            <a:pPr indent="-342900" lvl="0" marL="457200" rtl="0" algn="l">
              <a:spcBef>
                <a:spcPts val="0"/>
              </a:spcBef>
              <a:spcAft>
                <a:spcPts val="0"/>
              </a:spcAft>
              <a:buSzPts val="1800"/>
              <a:buAutoNum type="arabicPeriod"/>
            </a:pPr>
            <a:r>
              <a:rPr lang="en"/>
              <a:t>Background</a:t>
            </a:r>
            <a:endParaRPr/>
          </a:p>
          <a:p>
            <a:pPr indent="-317500" lvl="1" marL="914400" rtl="0" algn="l">
              <a:spcBef>
                <a:spcPts val="0"/>
              </a:spcBef>
              <a:spcAft>
                <a:spcPts val="0"/>
              </a:spcAft>
              <a:buSzPts val="1400"/>
              <a:buAutoNum type="alphaLcPeriod"/>
            </a:pPr>
            <a:r>
              <a:rPr lang="en"/>
              <a:t>Memory corruption attacks</a:t>
            </a:r>
            <a:endParaRPr/>
          </a:p>
          <a:p>
            <a:pPr indent="-317500" lvl="1" marL="914400" rtl="0" algn="l">
              <a:spcBef>
                <a:spcPts val="0"/>
              </a:spcBef>
              <a:spcAft>
                <a:spcPts val="0"/>
              </a:spcAft>
              <a:buSzPts val="1400"/>
              <a:buAutoNum type="alphaLcPeriod"/>
            </a:pPr>
            <a:r>
              <a:rPr lang="en"/>
              <a:t>ARM Pointer authentication</a:t>
            </a:r>
            <a:endParaRPr/>
          </a:p>
          <a:p>
            <a:pPr indent="-317500" lvl="1" marL="914400" rtl="0" algn="l">
              <a:spcBef>
                <a:spcPts val="0"/>
              </a:spcBef>
              <a:spcAft>
                <a:spcPts val="0"/>
              </a:spcAft>
              <a:buSzPts val="1400"/>
              <a:buAutoNum type="alphaLcPeriod"/>
            </a:pPr>
            <a:r>
              <a:rPr lang="en"/>
              <a:t>Current defenses</a:t>
            </a:r>
            <a:endParaRPr/>
          </a:p>
          <a:p>
            <a:pPr indent="-317500" lvl="1" marL="914400" rtl="0" algn="l">
              <a:spcBef>
                <a:spcPts val="0"/>
              </a:spcBef>
              <a:spcAft>
                <a:spcPts val="0"/>
              </a:spcAft>
              <a:buSzPts val="1400"/>
              <a:buAutoNum type="alphaLcPeriod"/>
            </a:pPr>
            <a:r>
              <a:rPr lang="en"/>
              <a:t>Past work: PACTight</a:t>
            </a:r>
            <a:endParaRPr/>
          </a:p>
          <a:p>
            <a:pPr indent="0" lvl="0" marL="914400" rtl="0" algn="l">
              <a:spcBef>
                <a:spcPts val="0"/>
              </a:spcBef>
              <a:spcAft>
                <a:spcPts val="0"/>
              </a:spcAft>
              <a:buNone/>
            </a:pPr>
            <a:r>
              <a:t/>
            </a:r>
            <a:endParaRPr sz="1400"/>
          </a:p>
          <a:p>
            <a:pPr indent="-342900" lvl="0" marL="457200" rtl="0" algn="l">
              <a:spcBef>
                <a:spcPts val="0"/>
              </a:spcBef>
              <a:spcAft>
                <a:spcPts val="0"/>
              </a:spcAft>
              <a:buSzPts val="1800"/>
              <a:buAutoNum type="arabicPeriod"/>
            </a:pPr>
            <a:r>
              <a:rPr lang="en"/>
              <a:t>Runtime Scope Type Integrity</a:t>
            </a:r>
            <a:endParaRPr/>
          </a:p>
          <a:p>
            <a:pPr indent="0" lvl="0" marL="457200" rtl="0" algn="l">
              <a:spcBef>
                <a:spcPts val="0"/>
              </a:spcBef>
              <a:spcAft>
                <a:spcPts val="0"/>
              </a:spcAft>
              <a:buNone/>
            </a:pPr>
            <a:r>
              <a:t/>
            </a:r>
            <a:endParaRPr sz="1400"/>
          </a:p>
          <a:p>
            <a:pPr indent="-342900" lvl="0" marL="457200" rtl="0" algn="l">
              <a:spcBef>
                <a:spcPts val="0"/>
              </a:spcBef>
              <a:spcAft>
                <a:spcPts val="0"/>
              </a:spcAft>
              <a:buSzPts val="1800"/>
              <a:buAutoNum type="arabicPeriod"/>
            </a:pPr>
            <a:r>
              <a:rPr lang="en"/>
              <a:t>Spectre defense mechanism</a:t>
            </a:r>
            <a:endParaRPr/>
          </a:p>
          <a:p>
            <a:pPr indent="0" lvl="0" marL="457200" rtl="0" algn="l">
              <a:spcBef>
                <a:spcPts val="0"/>
              </a:spcBef>
              <a:spcAft>
                <a:spcPts val="0"/>
              </a:spcAft>
              <a:buNone/>
            </a:pPr>
            <a:r>
              <a:t/>
            </a:r>
            <a:endParaRPr sz="1400"/>
          </a:p>
          <a:p>
            <a:pPr indent="-342900" lvl="0" marL="457200" rtl="0" algn="l">
              <a:spcBef>
                <a:spcPts val="0"/>
              </a:spcBef>
              <a:spcAft>
                <a:spcPts val="0"/>
              </a:spcAft>
              <a:buSzPts val="1800"/>
              <a:buAutoNum type="arabicPeriod"/>
            </a:pPr>
            <a:r>
              <a:rPr lang="en"/>
              <a:t>Security</a:t>
            </a:r>
            <a:r>
              <a:rPr lang="en"/>
              <a:t> in Energy-Harvesting </a:t>
            </a:r>
            <a:r>
              <a:rPr lang="en"/>
              <a:t>Systems</a:t>
            </a:r>
            <a:endParaRPr/>
          </a:p>
          <a:p>
            <a:pPr indent="0" lvl="0" marL="457200" rtl="0" algn="l">
              <a:spcBef>
                <a:spcPts val="0"/>
              </a:spcBef>
              <a:spcAft>
                <a:spcPts val="0"/>
              </a:spcAft>
              <a:buNone/>
            </a:pPr>
            <a:r>
              <a:t/>
            </a:r>
            <a:endParaRPr sz="1400"/>
          </a:p>
          <a:p>
            <a:pPr indent="-342900" lvl="0" marL="457200" rtl="0" algn="l">
              <a:spcBef>
                <a:spcPts val="0"/>
              </a:spcBef>
              <a:spcAft>
                <a:spcPts val="0"/>
              </a:spcAft>
              <a:buSzPts val="1800"/>
              <a:buAutoNum type="arabicPeriod"/>
            </a:pPr>
            <a:r>
              <a:rPr lang="en"/>
              <a:t>Conclusions</a:t>
            </a:r>
            <a:endParaRPr/>
          </a:p>
        </p:txBody>
      </p:sp>
      <p:sp>
        <p:nvSpPr>
          <p:cNvPr id="2706" name="Google Shape;2706;p109"/>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110"/>
          <p:cNvSpPr txBox="1"/>
          <p:nvPr>
            <p:ph type="ctrTitle"/>
          </p:nvPr>
        </p:nvSpPr>
        <p:spPr>
          <a:xfrm>
            <a:off x="557400" y="820775"/>
            <a:ext cx="7810500" cy="1267800"/>
          </a:xfrm>
          <a:prstGeom prst="rect">
            <a:avLst/>
          </a:prstGeom>
        </p:spPr>
        <p:txBody>
          <a:bodyPr anchorCtr="0" anchor="t" bIns="91425" lIns="91425" spcFirstLastPara="1" rIns="91425" wrap="square" tIns="91425">
            <a:noAutofit/>
          </a:bodyPr>
          <a:lstStyle/>
          <a:p>
            <a:pPr indent="0" lvl="0" marL="0" rtl="0" algn="ctr">
              <a:spcBef>
                <a:spcPts val="2400"/>
              </a:spcBef>
              <a:spcAft>
                <a:spcPts val="0"/>
              </a:spcAft>
              <a:buClr>
                <a:schemeClr val="dk1"/>
              </a:buClr>
              <a:buSzPts val="1100"/>
              <a:buFont typeface="Arial"/>
              <a:buNone/>
            </a:pPr>
            <a:r>
              <a:rPr b="1" lang="en" sz="2300"/>
              <a:t>Effective and Practical Defenses Against Memory Corruption and Transient Execution Attacks with Hardware Security Features</a:t>
            </a:r>
            <a:endParaRPr b="1" sz="2300"/>
          </a:p>
        </p:txBody>
      </p:sp>
      <p:sp>
        <p:nvSpPr>
          <p:cNvPr id="2712" name="Google Shape;2712;p110"/>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13" name="Google Shape;2713;p110"/>
          <p:cNvSpPr txBox="1"/>
          <p:nvPr>
            <p:ph idx="4294967295" type="title"/>
          </p:nvPr>
        </p:nvSpPr>
        <p:spPr>
          <a:xfrm>
            <a:off x="1519648" y="2515975"/>
            <a:ext cx="58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2714" name="Google Shape;2714;p110"/>
          <p:cNvSpPr txBox="1"/>
          <p:nvPr>
            <p:ph idx="1" type="subTitle"/>
          </p:nvPr>
        </p:nvSpPr>
        <p:spPr>
          <a:xfrm>
            <a:off x="769050" y="2148325"/>
            <a:ext cx="7288500" cy="494400"/>
          </a:xfrm>
          <a:prstGeom prst="rect">
            <a:avLst/>
          </a:prstGeom>
        </p:spPr>
        <p:txBody>
          <a:bodyPr anchorCtr="0" anchor="t" bIns="27425" lIns="36575" spcFirstLastPara="1" rIns="27425" wrap="square" tIns="27425">
            <a:noAutofit/>
          </a:bodyPr>
          <a:lstStyle/>
          <a:p>
            <a:pPr indent="0" lvl="0" marL="0" rtl="0" algn="ctr">
              <a:lnSpc>
                <a:spcPct val="115000"/>
              </a:lnSpc>
              <a:spcBef>
                <a:spcPts val="1200"/>
              </a:spcBef>
              <a:spcAft>
                <a:spcPts val="1200"/>
              </a:spcAft>
              <a:buNone/>
            </a:pPr>
            <a:r>
              <a:rPr b="1" lang="en" sz="1400">
                <a:solidFill>
                  <a:schemeClr val="dk1"/>
                </a:solidFill>
              </a:rPr>
              <a:t>Mohannad Ismail</a:t>
            </a:r>
            <a:endParaRPr sz="1400">
              <a:solidFill>
                <a:srgbClr val="000000"/>
              </a:solidFill>
            </a:endParaRPr>
          </a:p>
        </p:txBody>
      </p:sp>
      <p:sp>
        <p:nvSpPr>
          <p:cNvPr id="2715" name="Google Shape;2715;p110"/>
          <p:cNvSpPr txBox="1"/>
          <p:nvPr>
            <p:ph idx="4294967295" type="body"/>
          </p:nvPr>
        </p:nvSpPr>
        <p:spPr>
          <a:xfrm>
            <a:off x="3407850" y="3371788"/>
            <a:ext cx="2109600" cy="410400"/>
          </a:xfrm>
          <a:prstGeom prst="rect">
            <a:avLst/>
          </a:prstGeom>
        </p:spPr>
        <p:txBody>
          <a:bodyPr anchorCtr="0" anchor="t" bIns="27425" lIns="36575" spcFirstLastPara="1" rIns="27425" wrap="square" tIns="27425">
            <a:noAutofit/>
          </a:bodyPr>
          <a:lstStyle/>
          <a:p>
            <a:pPr indent="0" lvl="0" marL="0" rtl="0" algn="ctr">
              <a:spcBef>
                <a:spcPts val="0"/>
              </a:spcBef>
              <a:spcAft>
                <a:spcPts val="0"/>
              </a:spcAft>
              <a:buNone/>
            </a:pPr>
            <a:r>
              <a:rPr lang="en" sz="2800"/>
              <a:t>Questions?</a:t>
            </a:r>
            <a:endParaRPr sz="2800"/>
          </a:p>
        </p:txBody>
      </p:sp>
      <p:pic>
        <p:nvPicPr>
          <p:cNvPr id="2716" name="Google Shape;2716;p110"/>
          <p:cNvPicPr preferRelativeResize="0"/>
          <p:nvPr/>
        </p:nvPicPr>
        <p:blipFill>
          <a:blip r:embed="rId3">
            <a:alphaModFix/>
          </a:blip>
          <a:stretch>
            <a:fillRect/>
          </a:stretch>
        </p:blipFill>
        <p:spPr>
          <a:xfrm>
            <a:off x="3561250" y="4065300"/>
            <a:ext cx="2023825" cy="106517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1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Backup Slides</a:t>
            </a:r>
            <a:endParaRPr/>
          </a:p>
        </p:txBody>
      </p:sp>
      <p:sp>
        <p:nvSpPr>
          <p:cNvPr id="2722" name="Google Shape;2722;p111"/>
          <p:cNvSpPr txBox="1"/>
          <p:nvPr>
            <p:ph idx="1" type="subTitle"/>
          </p:nvPr>
        </p:nvSpPr>
        <p:spPr>
          <a:xfrm>
            <a:off x="311700" y="3443725"/>
            <a:ext cx="8520600" cy="792600"/>
          </a:xfrm>
          <a:prstGeom prst="rect">
            <a:avLst/>
          </a:prstGeom>
        </p:spPr>
        <p:txBody>
          <a:bodyPr anchorCtr="0" anchor="t" bIns="27425" lIns="36575" spcFirstLastPara="1" rIns="27425" wrap="square" tIns="27425">
            <a:noAutofit/>
          </a:bodyPr>
          <a:lstStyle/>
          <a:p>
            <a:pPr indent="0" lvl="0" marL="0" rtl="0" algn="ctr">
              <a:spcBef>
                <a:spcPts val="0"/>
              </a:spcBef>
              <a:spcAft>
                <a:spcPts val="0"/>
              </a:spcAft>
              <a:buNone/>
            </a:pPr>
            <a:r>
              <a:t/>
            </a:r>
            <a:endParaRPr/>
          </a:p>
        </p:txBody>
      </p:sp>
      <p:sp>
        <p:nvSpPr>
          <p:cNvPr id="2723" name="Google Shape;2723;p111"/>
          <p:cNvSpPr txBox="1"/>
          <p:nvPr>
            <p:ph idx="12" type="sldNum"/>
          </p:nvPr>
        </p:nvSpPr>
        <p:spPr>
          <a:xfrm>
            <a:off x="8472458" y="476733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112"/>
          <p:cNvSpPr txBox="1"/>
          <p:nvPr>
            <p:ph type="title"/>
          </p:nvPr>
        </p:nvSpPr>
        <p:spPr>
          <a:xfrm>
            <a:off x="173895" y="76200"/>
            <a:ext cx="877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why not use memory-safe languages?</a:t>
            </a:r>
            <a:endParaRPr/>
          </a:p>
        </p:txBody>
      </p:sp>
      <p:sp>
        <p:nvSpPr>
          <p:cNvPr id="2729" name="Google Shape;2729;p112"/>
          <p:cNvSpPr txBox="1"/>
          <p:nvPr>
            <p:ph idx="1" type="body"/>
          </p:nvPr>
        </p:nvSpPr>
        <p:spPr>
          <a:xfrm>
            <a:off x="173900" y="719275"/>
            <a:ext cx="8346600" cy="3416400"/>
          </a:xfrm>
          <a:prstGeom prst="rect">
            <a:avLst/>
          </a:prstGeom>
        </p:spPr>
        <p:txBody>
          <a:bodyPr anchorCtr="0" anchor="t" bIns="27425" lIns="36575" spcFirstLastPara="1" rIns="27425" wrap="square" tIns="27425">
            <a:noAutofit/>
          </a:bodyPr>
          <a:lstStyle/>
          <a:p>
            <a:pPr indent="-342900" lvl="0" marL="457200" rtl="0" algn="l">
              <a:spcBef>
                <a:spcPts val="0"/>
              </a:spcBef>
              <a:spcAft>
                <a:spcPts val="0"/>
              </a:spcAft>
              <a:buSzPts val="1800"/>
              <a:buChar char="●"/>
            </a:pPr>
            <a:r>
              <a:rPr lang="en"/>
              <a:t>C and C++ are memory unsafe languages, and their semantics are the root of the memory safety issues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There’s a debate that has been going for some time on whether or not to keep using them.</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Many are proposing to switch to memory safe languages such as Rust.</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But it isn’t that simple.</a:t>
            </a:r>
            <a:endParaRPr/>
          </a:p>
        </p:txBody>
      </p:sp>
      <p:sp>
        <p:nvSpPr>
          <p:cNvPr id="2730" name="Google Shape;2730;p112"/>
          <p:cNvSpPr txBox="1"/>
          <p:nvPr>
            <p:ph idx="12" type="sldNum"/>
          </p:nvPr>
        </p:nvSpPr>
        <p:spPr>
          <a:xfrm>
            <a:off x="8472450" y="4823899"/>
            <a:ext cx="548700" cy="3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T-GoogleSlide-KrisTranslate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